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80" r:id="rId2"/>
    <p:sldId id="281" r:id="rId3"/>
    <p:sldId id="257" r:id="rId4"/>
    <p:sldId id="258" r:id="rId5"/>
    <p:sldId id="260" r:id="rId6"/>
    <p:sldId id="262" r:id="rId7"/>
    <p:sldId id="264" r:id="rId8"/>
    <p:sldId id="266" r:id="rId9"/>
    <p:sldId id="268" r:id="rId10"/>
    <p:sldId id="270" r:id="rId11"/>
    <p:sldId id="272" r:id="rId12"/>
    <p:sldId id="274" r:id="rId13"/>
    <p:sldId id="275" r:id="rId14"/>
    <p:sldId id="276" r:id="rId15"/>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4" d="100"/>
          <a:sy n="84" d="100"/>
        </p:scale>
        <p:origin x="-1402" y="-6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15" name="14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Subtítulo"/>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p:txBody>
          <a:bodyPr/>
          <a:lstStyle/>
          <a:p>
            <a:fld id="{E767E639-CA45-4E29-B2FB-E611AD615406}" type="datetimeFigureOut">
              <a:rPr lang="es-MX" smtClean="0"/>
              <a:pPr/>
              <a:t>03/07/2015</a:t>
            </a:fld>
            <a:endParaRPr lang="es-MX" dirty="0"/>
          </a:p>
        </p:txBody>
      </p:sp>
      <p:sp>
        <p:nvSpPr>
          <p:cNvPr id="17" name="16 Marcador de pie de página"/>
          <p:cNvSpPr>
            <a:spLocks noGrp="1"/>
          </p:cNvSpPr>
          <p:nvPr>
            <p:ph type="ftr" sz="quarter" idx="11"/>
          </p:nvPr>
        </p:nvSpPr>
        <p:spPr/>
        <p:txBody>
          <a:bodyPr/>
          <a:lstStyle/>
          <a:p>
            <a:endParaRPr lang="es-MX" dirty="0"/>
          </a:p>
        </p:txBody>
      </p:sp>
      <p:sp>
        <p:nvSpPr>
          <p:cNvPr id="7" name="6 Conector recto"/>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Rectángulo"/>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12 Elipse"/>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Elipse"/>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28 Marcador de número de diapositiva"/>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D21E399-4FD0-4285-94A3-1D6339D6A063}" type="slidenum">
              <a:rPr lang="es-MX" smtClean="0"/>
              <a:pPr/>
              <a:t>‹Nº›</a:t>
            </a:fld>
            <a:endParaRPr lang="es-MX" dirty="0"/>
          </a:p>
        </p:txBody>
      </p:sp>
      <p:sp>
        <p:nvSpPr>
          <p:cNvPr id="8" name="7 Título"/>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solidFill>
                  <a:schemeClr val="accent3">
                    <a:shade val="75000"/>
                  </a:schemeClr>
                </a:solidFill>
              </a:defRPr>
            </a:lvl1p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E767E639-CA45-4E29-B2FB-E611AD615406}" type="datetimeFigureOut">
              <a:rPr lang="es-MX" smtClean="0"/>
              <a:pPr/>
              <a:t>03/07/2015</a:t>
            </a:fld>
            <a:endParaRPr lang="es-MX" dirty="0"/>
          </a:p>
        </p:txBody>
      </p:sp>
      <p:sp>
        <p:nvSpPr>
          <p:cNvPr id="5" name="4 Marcador de pie de página"/>
          <p:cNvSpPr>
            <a:spLocks noGrp="1"/>
          </p:cNvSpPr>
          <p:nvPr>
            <p:ph type="ftr" sz="quarter" idx="11"/>
          </p:nvPr>
        </p:nvSpPr>
        <p:spPr/>
        <p:txBody>
          <a:bodyPr/>
          <a:lstStyle/>
          <a:p>
            <a:endParaRPr lang="es-MX" dirty="0"/>
          </a:p>
        </p:txBody>
      </p:sp>
      <p:sp>
        <p:nvSpPr>
          <p:cNvPr id="6" name="5 Marcador de número de diapositiva"/>
          <p:cNvSpPr>
            <a:spLocks noGrp="1"/>
          </p:cNvSpPr>
          <p:nvPr>
            <p:ph type="sldNum" sz="quarter" idx="12"/>
          </p:nvPr>
        </p:nvSpPr>
        <p:spPr>
          <a:xfrm>
            <a:off x="4361688" y="1026372"/>
            <a:ext cx="457200" cy="441325"/>
          </a:xfrm>
        </p:spPr>
        <p:txBody>
          <a:bodyPr/>
          <a:lstStyle/>
          <a:p>
            <a:fld id="{1D21E399-4FD0-4285-94A3-1D6339D6A063}" type="slidenum">
              <a:rPr lang="es-MX" smtClean="0"/>
              <a:pPr/>
              <a:t>‹Nº›</a:t>
            </a:fld>
            <a:endParaRPr lang="es-MX" dirty="0"/>
          </a:p>
        </p:txBody>
      </p:sp>
      <p:sp>
        <p:nvSpPr>
          <p:cNvPr id="8" name="7 Marcador de contenido"/>
          <p:cNvSpPr>
            <a:spLocks noGrp="1"/>
          </p:cNvSpPr>
          <p:nvPr>
            <p:ph sz="quarter" idx="1"/>
          </p:nvPr>
        </p:nvSpPr>
        <p:spPr>
          <a:xfrm>
            <a:off x="301752" y="1527048"/>
            <a:ext cx="850392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1"/>
      </p:bgRef>
    </p:bg>
    <p:spTree>
      <p:nvGrpSpPr>
        <p:cNvPr id="1" name=""/>
        <p:cNvGrpSpPr/>
        <p:nvPr/>
      </p:nvGrpSpPr>
      <p:grpSpPr>
        <a:xfrm>
          <a:off x="0" y="0"/>
          <a:ext cx="0" cy="0"/>
          <a:chOff x="0" y="0"/>
          <a:chExt cx="0" cy="0"/>
        </a:xfrm>
      </p:grpSpPr>
      <p:sp>
        <p:nvSpPr>
          <p:cNvPr id="17" name="16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14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Rectángulo"/>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2 Marcador de texto"/>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13" name="12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13 Rectángulo"/>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4 Marcador de pie de página"/>
          <p:cNvSpPr>
            <a:spLocks noGrp="1"/>
          </p:cNvSpPr>
          <p:nvPr>
            <p:ph type="ftr" sz="quarter" idx="11"/>
          </p:nvPr>
        </p:nvSpPr>
        <p:spPr/>
        <p:txBody>
          <a:bodyPr/>
          <a:lstStyle/>
          <a:p>
            <a:endParaRPr lang="es-MX" dirty="0"/>
          </a:p>
        </p:txBody>
      </p:sp>
      <p:sp>
        <p:nvSpPr>
          <p:cNvPr id="4" name="3 Marcador de fecha"/>
          <p:cNvSpPr>
            <a:spLocks noGrp="1"/>
          </p:cNvSpPr>
          <p:nvPr>
            <p:ph type="dt" sz="half" idx="10"/>
          </p:nvPr>
        </p:nvSpPr>
        <p:spPr/>
        <p:txBody>
          <a:bodyPr/>
          <a:lstStyle/>
          <a:p>
            <a:fld id="{E767E639-CA45-4E29-B2FB-E611AD615406}" type="datetimeFigureOut">
              <a:rPr lang="es-MX" smtClean="0"/>
              <a:pPr/>
              <a:t>03/07/2015</a:t>
            </a:fld>
            <a:endParaRPr lang="es-MX" dirty="0"/>
          </a:p>
        </p:txBody>
      </p:sp>
      <p:sp>
        <p:nvSpPr>
          <p:cNvPr id="8" name="7 Conector recto"/>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Elipse"/>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Elipse"/>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5 Marcador de número de diapositiva"/>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D21E399-4FD0-4285-94A3-1D6339D6A063}" type="slidenum">
              <a:rPr lang="es-MX" smtClean="0"/>
              <a:pPr/>
              <a:t>‹Nº›</a:t>
            </a:fld>
            <a:endParaRPr lang="es-MX" dirty="0"/>
          </a:p>
        </p:txBody>
      </p:sp>
      <p:sp>
        <p:nvSpPr>
          <p:cNvPr id="2" name="1 Título"/>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301752" y="228600"/>
            <a:ext cx="8534400" cy="758952"/>
          </a:xfrm>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a:xfrm>
            <a:off x="5791200" y="6409944"/>
            <a:ext cx="3044952" cy="365760"/>
          </a:xfrm>
        </p:spPr>
        <p:txBody>
          <a:bodyPr/>
          <a:lstStyle/>
          <a:p>
            <a:fld id="{E767E639-CA45-4E29-B2FB-E611AD615406}" type="datetimeFigureOut">
              <a:rPr lang="es-MX" smtClean="0"/>
              <a:pPr/>
              <a:t>03/07/2015</a:t>
            </a:fld>
            <a:endParaRPr lang="es-MX" dirty="0"/>
          </a:p>
        </p:txBody>
      </p:sp>
      <p:sp>
        <p:nvSpPr>
          <p:cNvPr id="6" name="5 Marcador de pie de página"/>
          <p:cNvSpPr>
            <a:spLocks noGrp="1"/>
          </p:cNvSpPr>
          <p:nvPr>
            <p:ph type="ftr" sz="quarter" idx="11"/>
          </p:nvPr>
        </p:nvSpPr>
        <p:spPr/>
        <p:txBody>
          <a:bodyPr/>
          <a:lstStyle/>
          <a:p>
            <a:endParaRPr lang="es-MX" dirty="0"/>
          </a:p>
        </p:txBody>
      </p:sp>
      <p:sp>
        <p:nvSpPr>
          <p:cNvPr id="7" name="6 Marcador de número de diapositiva"/>
          <p:cNvSpPr>
            <a:spLocks noGrp="1"/>
          </p:cNvSpPr>
          <p:nvPr>
            <p:ph type="sldNum" sz="quarter" idx="12"/>
          </p:nvPr>
        </p:nvSpPr>
        <p:spPr/>
        <p:txBody>
          <a:bodyPr/>
          <a:lstStyle/>
          <a:p>
            <a:fld id="{1D21E399-4FD0-4285-94A3-1D6339D6A063}" type="slidenum">
              <a:rPr lang="es-MX" smtClean="0"/>
              <a:pPr/>
              <a:t>‹Nº›</a:t>
            </a:fld>
            <a:endParaRPr lang="es-MX" dirty="0"/>
          </a:p>
        </p:txBody>
      </p:sp>
      <p:sp>
        <p:nvSpPr>
          <p:cNvPr id="8" name="7 Conector recto"/>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Marcador de contenido"/>
          <p:cNvSpPr>
            <a:spLocks noGrp="1"/>
          </p:cNvSpPr>
          <p:nvPr>
            <p:ph sz="half" idx="1"/>
          </p:nvPr>
        </p:nvSpPr>
        <p:spPr>
          <a:xfrm>
            <a:off x="301752" y="1371600"/>
            <a:ext cx="4038600" cy="4681728"/>
          </a:xfrm>
        </p:spPr>
        <p:txBody>
          <a:bodyPr/>
          <a:lstStyle>
            <a:lvl1pPr>
              <a:defRPr sz="2500"/>
            </a:lvl1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2" name="11 Marcador de contenido"/>
          <p:cNvSpPr>
            <a:spLocks noGrp="1"/>
          </p:cNvSpPr>
          <p:nvPr>
            <p:ph sz="half" idx="2"/>
          </p:nvPr>
        </p:nvSpPr>
        <p:spPr>
          <a:xfrm>
            <a:off x="4800600" y="1371600"/>
            <a:ext cx="4038600" cy="4681728"/>
          </a:xfrm>
        </p:spPr>
        <p:txBody>
          <a:bodyPr/>
          <a:lstStyle>
            <a:lvl1pPr>
              <a:defRPr sz="2500"/>
            </a:lvl1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1">
        <a:schemeClr val="bg2"/>
      </p:bgRef>
    </p:bg>
    <p:spTree>
      <p:nvGrpSpPr>
        <p:cNvPr id="1" name=""/>
        <p:cNvGrpSpPr/>
        <p:nvPr/>
      </p:nvGrpSpPr>
      <p:grpSpPr>
        <a:xfrm>
          <a:off x="0" y="0"/>
          <a:ext cx="0" cy="0"/>
          <a:chOff x="0" y="0"/>
          <a:chExt cx="0" cy="0"/>
        </a:xfrm>
      </p:grpSpPr>
      <p:sp>
        <p:nvSpPr>
          <p:cNvPr id="10" name="9 Conector recto"/>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19 Rectángulo"/>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20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21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10 Rectángulo"/>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Rectángulo"/>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2 Marcador de texto"/>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7" name="6 Marcador de fecha"/>
          <p:cNvSpPr>
            <a:spLocks noGrp="1"/>
          </p:cNvSpPr>
          <p:nvPr>
            <p:ph type="dt" sz="half" idx="10"/>
          </p:nvPr>
        </p:nvSpPr>
        <p:spPr/>
        <p:txBody>
          <a:bodyPr/>
          <a:lstStyle/>
          <a:p>
            <a:fld id="{E767E639-CA45-4E29-B2FB-E611AD615406}" type="datetimeFigureOut">
              <a:rPr lang="es-MX" smtClean="0"/>
              <a:pPr/>
              <a:t>03/07/2015</a:t>
            </a:fld>
            <a:endParaRPr lang="es-MX" dirty="0"/>
          </a:p>
        </p:txBody>
      </p:sp>
      <p:sp>
        <p:nvSpPr>
          <p:cNvPr id="8" name="7 Marcador de pie de página"/>
          <p:cNvSpPr>
            <a:spLocks noGrp="1"/>
          </p:cNvSpPr>
          <p:nvPr>
            <p:ph type="ftr" sz="quarter" idx="11"/>
          </p:nvPr>
        </p:nvSpPr>
        <p:spPr>
          <a:xfrm>
            <a:off x="304800" y="6409944"/>
            <a:ext cx="3581400" cy="365760"/>
          </a:xfrm>
        </p:spPr>
        <p:txBody>
          <a:bodyPr/>
          <a:lstStyle/>
          <a:p>
            <a:endParaRPr lang="es-MX" dirty="0"/>
          </a:p>
        </p:txBody>
      </p:sp>
      <p:sp>
        <p:nvSpPr>
          <p:cNvPr id="15" name="14 Conector recto"/>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23 Marcador de contenido"/>
          <p:cNvSpPr>
            <a:spLocks noGrp="1"/>
          </p:cNvSpPr>
          <p:nvPr>
            <p:ph sz="quarter" idx="2"/>
          </p:nvPr>
        </p:nvSpPr>
        <p:spPr>
          <a:xfrm>
            <a:off x="301752" y="2471383"/>
            <a:ext cx="4041648" cy="3818404"/>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6" name="25 Marcador de contenido"/>
          <p:cNvSpPr>
            <a:spLocks noGrp="1"/>
          </p:cNvSpPr>
          <p:nvPr>
            <p:ph sz="quarter" idx="4"/>
          </p:nvPr>
        </p:nvSpPr>
        <p:spPr>
          <a:xfrm>
            <a:off x="4800600" y="2471383"/>
            <a:ext cx="4038600" cy="3822192"/>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5" name="24 Elipse"/>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26 Elipse"/>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Marcador de número de diapositiva"/>
          <p:cNvSpPr>
            <a:spLocks noGrp="1"/>
          </p:cNvSpPr>
          <p:nvPr>
            <p:ph type="sldNum" sz="quarter" idx="12"/>
          </p:nvPr>
        </p:nvSpPr>
        <p:spPr>
          <a:xfrm>
            <a:off x="4343400" y="1042416"/>
            <a:ext cx="457200" cy="441325"/>
          </a:xfrm>
        </p:spPr>
        <p:txBody>
          <a:bodyPr/>
          <a:lstStyle>
            <a:lvl1pPr algn="ctr">
              <a:defRPr/>
            </a:lvl1pPr>
          </a:lstStyle>
          <a:p>
            <a:fld id="{1D21E399-4FD0-4285-94A3-1D6339D6A063}" type="slidenum">
              <a:rPr lang="es-MX" smtClean="0"/>
              <a:pPr/>
              <a:t>‹Nº›</a:t>
            </a:fld>
            <a:endParaRPr lang="es-MX" dirty="0"/>
          </a:p>
        </p:txBody>
      </p:sp>
      <p:sp>
        <p:nvSpPr>
          <p:cNvPr id="23" name="22 Título"/>
          <p:cNvSpPr>
            <a:spLocks noGrp="1"/>
          </p:cNvSpPr>
          <p:nvPr>
            <p:ph type="title"/>
          </p:nvPr>
        </p:nvSpPr>
        <p:spPr/>
        <p:txBody>
          <a:bodyPr rtlCol="0" anchor="b" anchorCtr="0"/>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E767E639-CA45-4E29-B2FB-E611AD615406}" type="datetimeFigureOut">
              <a:rPr lang="es-MX" smtClean="0"/>
              <a:pPr/>
              <a:t>03/07/2015</a:t>
            </a:fld>
            <a:endParaRPr lang="es-MX" dirty="0"/>
          </a:p>
        </p:txBody>
      </p:sp>
      <p:sp>
        <p:nvSpPr>
          <p:cNvPr id="4" name="3 Marcador de pie de página"/>
          <p:cNvSpPr>
            <a:spLocks noGrp="1"/>
          </p:cNvSpPr>
          <p:nvPr>
            <p:ph type="ftr" sz="quarter" idx="11"/>
          </p:nvPr>
        </p:nvSpPr>
        <p:spPr/>
        <p:txBody>
          <a:bodyPr/>
          <a:lstStyle/>
          <a:p>
            <a:endParaRPr lang="es-MX" dirty="0"/>
          </a:p>
        </p:txBody>
      </p:sp>
      <p:sp>
        <p:nvSpPr>
          <p:cNvPr id="5" name="4 Marcador de número de diapositiva"/>
          <p:cNvSpPr>
            <a:spLocks noGrp="1"/>
          </p:cNvSpPr>
          <p:nvPr>
            <p:ph type="sldNum" sz="quarter" idx="12"/>
          </p:nvPr>
        </p:nvSpPr>
        <p:spPr>
          <a:xfrm>
            <a:off x="4343400" y="1036020"/>
            <a:ext cx="457200" cy="441325"/>
          </a:xfrm>
        </p:spPr>
        <p:txBody>
          <a:bodyPr/>
          <a:lstStyle/>
          <a:p>
            <a:fld id="{1D21E399-4FD0-4285-94A3-1D6339D6A063}" type="slidenum">
              <a:rPr lang="es-MX" smtClean="0"/>
              <a:pPr/>
              <a:t>‹Nº›</a:t>
            </a:fld>
            <a:endParaRPr lang="es-MX"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7" name="6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Rectángulo"/>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9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5 Rectángulo"/>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1 Marcador de fecha"/>
          <p:cNvSpPr>
            <a:spLocks noGrp="1"/>
          </p:cNvSpPr>
          <p:nvPr>
            <p:ph type="dt" sz="half" idx="10"/>
          </p:nvPr>
        </p:nvSpPr>
        <p:spPr/>
        <p:txBody>
          <a:bodyPr/>
          <a:lstStyle/>
          <a:p>
            <a:fld id="{E767E639-CA45-4E29-B2FB-E611AD615406}" type="datetimeFigureOut">
              <a:rPr lang="es-MX" smtClean="0"/>
              <a:pPr/>
              <a:t>03/07/2015</a:t>
            </a:fld>
            <a:endParaRPr lang="es-MX" dirty="0"/>
          </a:p>
        </p:txBody>
      </p:sp>
      <p:sp>
        <p:nvSpPr>
          <p:cNvPr id="3" name="2 Marcador de pie de página"/>
          <p:cNvSpPr>
            <a:spLocks noGrp="1"/>
          </p:cNvSpPr>
          <p:nvPr>
            <p:ph type="ftr" sz="quarter" idx="11"/>
          </p:nvPr>
        </p:nvSpPr>
        <p:spPr/>
        <p:txBody>
          <a:bodyPr/>
          <a:lstStyle/>
          <a:p>
            <a:endParaRPr lang="es-MX" dirty="0"/>
          </a:p>
        </p:txBody>
      </p:sp>
      <p:sp>
        <p:nvSpPr>
          <p:cNvPr id="4" name="3 Marcador de número de diapositiva"/>
          <p:cNvSpPr>
            <a:spLocks noGrp="1"/>
          </p:cNvSpPr>
          <p:nvPr>
            <p:ph type="sldNum" sz="quarter" idx="12"/>
          </p:nvPr>
        </p:nvSpPr>
        <p:spPr>
          <a:xfrm>
            <a:off x="4267200" y="6324600"/>
            <a:ext cx="609600" cy="441324"/>
          </a:xfrm>
        </p:spPr>
        <p:txBody>
          <a:bodyPr/>
          <a:lstStyle>
            <a:lvl1pPr>
              <a:defRPr>
                <a:solidFill>
                  <a:srgbClr val="FFFFFF"/>
                </a:solidFill>
              </a:defRPr>
            </a:lvl1pPr>
          </a:lstStyle>
          <a:p>
            <a:fld id="{1D21E399-4FD0-4285-94A3-1D6339D6A063}" type="slidenum">
              <a:rPr lang="es-MX" smtClean="0"/>
              <a:pPr/>
              <a:t>‹Nº›</a:t>
            </a:fld>
            <a:endParaRPr lang="es-MX"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1"/>
      </p:bgRef>
    </p:bg>
    <p:spTree>
      <p:nvGrpSpPr>
        <p:cNvPr id="1" name=""/>
        <p:cNvGrpSpPr/>
        <p:nvPr/>
      </p:nvGrpSpPr>
      <p:grpSpPr>
        <a:xfrm>
          <a:off x="0" y="0"/>
          <a:ext cx="0" cy="0"/>
          <a:chOff x="0" y="0"/>
          <a:chExt cx="0" cy="0"/>
        </a:xfrm>
      </p:grpSpPr>
      <p:sp>
        <p:nvSpPr>
          <p:cNvPr id="19" name="18 Rectángulo"/>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14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16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12 Rectángulo"/>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8" name="7 Rectángulo"/>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8 Conector recto"/>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19 Marcador de contenido"/>
          <p:cNvSpPr>
            <a:spLocks noGrp="1"/>
          </p:cNvSpPr>
          <p:nvPr>
            <p:ph sz="quarter" idx="1"/>
          </p:nvPr>
        </p:nvSpPr>
        <p:spPr>
          <a:xfrm>
            <a:off x="3124200" y="685800"/>
            <a:ext cx="5638800" cy="5410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Elipse"/>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Elipse"/>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6 Marcador de número de diapositiva"/>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1D21E399-4FD0-4285-94A3-1D6339D6A063}" type="slidenum">
              <a:rPr lang="es-MX" smtClean="0"/>
              <a:pPr/>
              <a:t>‹Nº›</a:t>
            </a:fld>
            <a:endParaRPr lang="es-MX" dirty="0"/>
          </a:p>
        </p:txBody>
      </p:sp>
      <p:sp>
        <p:nvSpPr>
          <p:cNvPr id="21" name="20 Rectángulo"/>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Marcador de fecha"/>
          <p:cNvSpPr>
            <a:spLocks noGrp="1"/>
          </p:cNvSpPr>
          <p:nvPr>
            <p:ph type="dt" sz="half" idx="10"/>
          </p:nvPr>
        </p:nvSpPr>
        <p:spPr/>
        <p:txBody>
          <a:bodyPr/>
          <a:lstStyle/>
          <a:p>
            <a:fld id="{E767E639-CA45-4E29-B2FB-E611AD615406}" type="datetimeFigureOut">
              <a:rPr lang="es-MX" smtClean="0"/>
              <a:pPr/>
              <a:t>03/07/2015</a:t>
            </a:fld>
            <a:endParaRPr lang="es-MX" dirty="0"/>
          </a:p>
        </p:txBody>
      </p:sp>
      <p:sp>
        <p:nvSpPr>
          <p:cNvPr id="6" name="5 Marcador de pie de página"/>
          <p:cNvSpPr>
            <a:spLocks noGrp="1"/>
          </p:cNvSpPr>
          <p:nvPr>
            <p:ph type="ftr" sz="quarter" idx="11"/>
          </p:nvPr>
        </p:nvSpPr>
        <p:spPr>
          <a:xfrm>
            <a:off x="301752" y="6410848"/>
            <a:ext cx="3383280" cy="365760"/>
          </a:xfrm>
        </p:spPr>
        <p:txBody>
          <a:bodyPr/>
          <a:lstStyle/>
          <a:p>
            <a:endParaRPr lang="es-MX"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1" name="20 Conector recto"/>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16 Rectángulo"/>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19 Rectángulo"/>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Rectángulo"/>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11 Elipse"/>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Elipse"/>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6 Marcador de número de diapositiva"/>
          <p:cNvSpPr>
            <a:spLocks noGrp="1"/>
          </p:cNvSpPr>
          <p:nvPr>
            <p:ph type="sldNum" sz="quarter" idx="12"/>
          </p:nvPr>
        </p:nvSpPr>
        <p:spPr>
          <a:xfrm>
            <a:off x="1371600" y="312738"/>
            <a:ext cx="457200" cy="441325"/>
          </a:xfrm>
        </p:spPr>
        <p:txBody>
          <a:bodyPr/>
          <a:lstStyle/>
          <a:p>
            <a:fld id="{1D21E399-4FD0-4285-94A3-1D6339D6A063}" type="slidenum">
              <a:rPr lang="es-MX" smtClean="0"/>
              <a:pPr/>
              <a:t>‹Nº›</a:t>
            </a:fld>
            <a:endParaRPr lang="es-MX" dirty="0"/>
          </a:p>
        </p:txBody>
      </p:sp>
      <p:sp>
        <p:nvSpPr>
          <p:cNvPr id="2" name="1 Título"/>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3000375" y="609600"/>
            <a:ext cx="5867400" cy="4267200"/>
          </a:xfrm>
        </p:spPr>
        <p:txBody>
          <a:bodyPr/>
          <a:lstStyle>
            <a:lvl1pPr marL="0" indent="0">
              <a:buNone/>
              <a:defRPr sz="3200"/>
            </a:lvl1pPr>
          </a:lstStyle>
          <a:p>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22" name="21 Rectángulo"/>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Marcador de fecha"/>
          <p:cNvSpPr>
            <a:spLocks noGrp="1"/>
          </p:cNvSpPr>
          <p:nvPr>
            <p:ph type="dt" sz="half" idx="10"/>
          </p:nvPr>
        </p:nvSpPr>
        <p:spPr>
          <a:xfrm>
            <a:off x="5788152" y="6404984"/>
            <a:ext cx="3044952" cy="365760"/>
          </a:xfrm>
        </p:spPr>
        <p:txBody>
          <a:bodyPr/>
          <a:lstStyle/>
          <a:p>
            <a:fld id="{E767E639-CA45-4E29-B2FB-E611AD615406}" type="datetimeFigureOut">
              <a:rPr lang="es-MX" smtClean="0"/>
              <a:pPr/>
              <a:t>03/07/2015</a:t>
            </a:fld>
            <a:endParaRPr lang="es-MX" dirty="0"/>
          </a:p>
        </p:txBody>
      </p:sp>
      <p:sp>
        <p:nvSpPr>
          <p:cNvPr id="6" name="5 Marcador de pie de página"/>
          <p:cNvSpPr>
            <a:spLocks noGrp="1"/>
          </p:cNvSpPr>
          <p:nvPr>
            <p:ph type="ftr" sz="quarter" idx="11"/>
          </p:nvPr>
        </p:nvSpPr>
        <p:spPr>
          <a:xfrm>
            <a:off x="301752" y="6410848"/>
            <a:ext cx="3584448" cy="365760"/>
          </a:xfrm>
        </p:spPr>
        <p:txBody>
          <a:bodyPr/>
          <a:lstStyle/>
          <a:p>
            <a:endParaRPr lang="es-MX"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E767E639-CA45-4E29-B2FB-E611AD615406}" type="datetimeFigureOut">
              <a:rPr lang="es-MX" smtClean="0"/>
              <a:pPr/>
              <a:t>03/07/2015</a:t>
            </a:fld>
            <a:endParaRPr lang="es-MX" dirty="0"/>
          </a:p>
        </p:txBody>
      </p:sp>
      <p:sp>
        <p:nvSpPr>
          <p:cNvPr id="5" name="4 Marcador de pie de página"/>
          <p:cNvSpPr>
            <a:spLocks noGrp="1"/>
          </p:cNvSpPr>
          <p:nvPr>
            <p:ph type="ftr" sz="quarter" idx="11"/>
          </p:nvPr>
        </p:nvSpPr>
        <p:spPr/>
        <p:txBody>
          <a:bodyPr/>
          <a:lstStyle/>
          <a:p>
            <a:endParaRPr lang="es-MX" dirty="0"/>
          </a:p>
        </p:txBody>
      </p:sp>
      <p:sp>
        <p:nvSpPr>
          <p:cNvPr id="6" name="5 Marcador de número de diapositiva"/>
          <p:cNvSpPr>
            <a:spLocks noGrp="1"/>
          </p:cNvSpPr>
          <p:nvPr>
            <p:ph type="sldNum" sz="quarter" idx="12"/>
          </p:nvPr>
        </p:nvSpPr>
        <p:spPr/>
        <p:txBody>
          <a:bodyPr/>
          <a:lstStyle/>
          <a:p>
            <a:fld id="{1D21E399-4FD0-4285-94A3-1D6339D6A063}" type="slidenum">
              <a:rPr lang="es-MX" smtClean="0"/>
              <a:pPr/>
              <a:t>‹Nº›</a:t>
            </a:fld>
            <a:endParaRPr lang="es-MX" dirty="0"/>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2"/>
      </p:bgRef>
    </p:bg>
    <p:spTree>
      <p:nvGrpSpPr>
        <p:cNvPr id="1" name=""/>
        <p:cNvGrpSpPr/>
        <p:nvPr/>
      </p:nvGrpSpPr>
      <p:grpSpPr>
        <a:xfrm>
          <a:off x="0" y="0"/>
          <a:ext cx="0" cy="0"/>
          <a:chOff x="0" y="0"/>
          <a:chExt cx="0" cy="0"/>
        </a:xfrm>
      </p:grpSpPr>
      <p:sp>
        <p:nvSpPr>
          <p:cNvPr id="7" name="6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Rectángulo"/>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Rectángulo"/>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9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10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12 Conector recto"/>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13 Elipse"/>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Elipse"/>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5 Marcador de número de diapositiva"/>
          <p:cNvSpPr>
            <a:spLocks noGrp="1"/>
          </p:cNvSpPr>
          <p:nvPr>
            <p:ph type="sldNum" sz="quarter" idx="12"/>
          </p:nvPr>
        </p:nvSpPr>
        <p:spPr>
          <a:xfrm>
            <a:off x="6915912" y="3009901"/>
            <a:ext cx="457200" cy="441325"/>
          </a:xfrm>
        </p:spPr>
        <p:txBody>
          <a:bodyPr/>
          <a:lstStyle/>
          <a:p>
            <a:fld id="{1D21E399-4FD0-4285-94A3-1D6339D6A063}" type="slidenum">
              <a:rPr lang="es-MX" smtClean="0"/>
              <a:pPr/>
              <a:t>‹Nº›</a:t>
            </a:fld>
            <a:endParaRPr lang="es-MX" dirty="0"/>
          </a:p>
        </p:txBody>
      </p:sp>
      <p:sp>
        <p:nvSpPr>
          <p:cNvPr id="3" name="2 Marcador de texto vertical"/>
          <p:cNvSpPr>
            <a:spLocks noGrp="1"/>
          </p:cNvSpPr>
          <p:nvPr>
            <p:ph type="body" orient="vert" idx="1"/>
          </p:nvPr>
        </p:nvSpPr>
        <p:spPr>
          <a:xfrm>
            <a:off x="304800" y="304800"/>
            <a:ext cx="6553200" cy="5821366"/>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E767E639-CA45-4E29-B2FB-E611AD615406}" type="datetimeFigureOut">
              <a:rPr lang="es-MX" smtClean="0"/>
              <a:pPr/>
              <a:t>03/07/2015</a:t>
            </a:fld>
            <a:endParaRPr lang="es-MX" dirty="0"/>
          </a:p>
        </p:txBody>
      </p:sp>
      <p:sp>
        <p:nvSpPr>
          <p:cNvPr id="5" name="4 Marcador de pie de página"/>
          <p:cNvSpPr>
            <a:spLocks noGrp="1"/>
          </p:cNvSpPr>
          <p:nvPr>
            <p:ph type="ftr" sz="quarter" idx="11"/>
          </p:nvPr>
        </p:nvSpPr>
        <p:spPr/>
        <p:txBody>
          <a:bodyPr/>
          <a:lstStyle/>
          <a:p>
            <a:endParaRPr lang="es-MX" dirty="0"/>
          </a:p>
        </p:txBody>
      </p:sp>
      <p:sp>
        <p:nvSpPr>
          <p:cNvPr id="2" name="1 Título vertical"/>
          <p:cNvSpPr>
            <a:spLocks noGrp="1"/>
          </p:cNvSpPr>
          <p:nvPr>
            <p:ph type="title" orient="vert"/>
          </p:nvPr>
        </p:nvSpPr>
        <p:spPr>
          <a:xfrm>
            <a:off x="7391400" y="304801"/>
            <a:ext cx="1447800" cy="5851525"/>
          </a:xfrm>
        </p:spPr>
        <p:txBody>
          <a:bodyPr vert="eaVert"/>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16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Rectángulo"/>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13 Marcador de fecha"/>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E767E639-CA45-4E29-B2FB-E611AD615406}" type="datetimeFigureOut">
              <a:rPr lang="es-MX" smtClean="0"/>
              <a:pPr/>
              <a:t>03/07/2015</a:t>
            </a:fld>
            <a:endParaRPr lang="es-MX" dirty="0"/>
          </a:p>
        </p:txBody>
      </p:sp>
      <p:sp>
        <p:nvSpPr>
          <p:cNvPr id="3" name="2 Marcador de pie de página"/>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s-MX" dirty="0"/>
          </a:p>
        </p:txBody>
      </p:sp>
      <p:sp>
        <p:nvSpPr>
          <p:cNvPr id="8" name="7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9 Conector recto"/>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11 Elipse"/>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Elipse"/>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22 Marcador de número de diapositiva"/>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1D21E399-4FD0-4285-94A3-1D6339D6A063}" type="slidenum">
              <a:rPr lang="es-MX" smtClean="0"/>
              <a:pPr/>
              <a:t>‹Nº›</a:t>
            </a:fld>
            <a:endParaRPr lang="es-MX" dirty="0"/>
          </a:p>
        </p:txBody>
      </p:sp>
      <p:sp>
        <p:nvSpPr>
          <p:cNvPr id="22" name="21 Marcador de título"/>
          <p:cNvSpPr>
            <a:spLocks noGrp="1"/>
          </p:cNvSpPr>
          <p:nvPr>
            <p:ph type="title"/>
          </p:nvPr>
        </p:nvSpPr>
        <p:spPr>
          <a:xfrm>
            <a:off x="301752" y="228600"/>
            <a:ext cx="8534400" cy="758952"/>
          </a:xfrm>
          <a:prstGeom prst="rect">
            <a:avLst/>
          </a:prstGeom>
        </p:spPr>
        <p:txBody>
          <a:bodyPr vert="horz" anchor="b">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object 2"/>
          <p:cNvSpPr>
            <a:spLocks/>
          </p:cNvSpPr>
          <p:nvPr/>
        </p:nvSpPr>
        <p:spPr bwMode="auto">
          <a:xfrm>
            <a:off x="0" y="0"/>
            <a:ext cx="9144000" cy="6858000"/>
          </a:xfrm>
          <a:custGeom>
            <a:avLst/>
            <a:gdLst/>
            <a:ahLst/>
            <a:cxnLst>
              <a:cxn ang="0">
                <a:pos x="9144000" y="0"/>
              </a:cxn>
              <a:cxn ang="0">
                <a:pos x="0" y="0"/>
              </a:cxn>
              <a:cxn ang="0">
                <a:pos x="0" y="6857999"/>
              </a:cxn>
              <a:cxn ang="0">
                <a:pos x="9144000" y="6857999"/>
              </a:cxn>
              <a:cxn ang="0">
                <a:pos x="9144000" y="0"/>
              </a:cxn>
            </a:cxnLst>
            <a:rect l="0" t="0" r="r" b="b"/>
            <a:pathLst>
              <a:path w="9144000" h="6858000">
                <a:moveTo>
                  <a:pt x="9144000" y="0"/>
                </a:moveTo>
                <a:lnTo>
                  <a:pt x="0" y="0"/>
                </a:lnTo>
                <a:lnTo>
                  <a:pt x="0" y="6857999"/>
                </a:lnTo>
                <a:lnTo>
                  <a:pt x="9144000" y="6857999"/>
                </a:lnTo>
                <a:lnTo>
                  <a:pt x="9144000" y="0"/>
                </a:lnTo>
                <a:close/>
              </a:path>
            </a:pathLst>
          </a:custGeom>
          <a:solidFill>
            <a:srgbClr val="000000"/>
          </a:solidFill>
          <a:ln w="9525">
            <a:noFill/>
            <a:round/>
            <a:headEnd/>
            <a:tailEnd/>
          </a:ln>
        </p:spPr>
        <p:txBody>
          <a:bodyPr lIns="0" tIns="0" rIns="0" bIns="0"/>
          <a:lstStyle/>
          <a:p>
            <a:endParaRPr lang="es-MX"/>
          </a:p>
        </p:txBody>
      </p:sp>
      <p:sp>
        <p:nvSpPr>
          <p:cNvPr id="3" name="2 Rectángulo"/>
          <p:cNvSpPr/>
          <p:nvPr/>
        </p:nvSpPr>
        <p:spPr>
          <a:xfrm>
            <a:off x="733452" y="571480"/>
            <a:ext cx="7696200" cy="5638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MX" sz="2800" dirty="0" smtClean="0"/>
          </a:p>
          <a:p>
            <a:pPr algn="ctr">
              <a:defRPr/>
            </a:pPr>
            <a:endParaRPr lang="es-MX" sz="2800" dirty="0" smtClean="0"/>
          </a:p>
          <a:p>
            <a:pPr algn="ctr">
              <a:defRPr/>
            </a:pPr>
            <a:endParaRPr lang="es-MX" sz="2800" dirty="0" smtClean="0"/>
          </a:p>
          <a:p>
            <a:pPr algn="ctr">
              <a:defRPr/>
            </a:pPr>
            <a:endParaRPr lang="es-MX" sz="2800" dirty="0" smtClean="0"/>
          </a:p>
          <a:p>
            <a:pPr algn="ctr">
              <a:defRPr/>
            </a:pPr>
            <a:endParaRPr lang="es-MX" sz="2800" dirty="0" smtClean="0"/>
          </a:p>
          <a:p>
            <a:pPr algn="ctr">
              <a:defRPr/>
            </a:pPr>
            <a:endParaRPr lang="es-MX" sz="2800" dirty="0" smtClean="0"/>
          </a:p>
          <a:p>
            <a:pPr algn="ctr">
              <a:defRPr/>
            </a:pPr>
            <a:r>
              <a:rPr lang="es-MX" sz="2800" dirty="0" smtClean="0"/>
              <a:t>MULTIVERSIDAD </a:t>
            </a:r>
            <a:r>
              <a:rPr lang="es-MX" sz="2800" dirty="0"/>
              <a:t>LATINOAMERICANA CAMPUS TLAJOMULCO</a:t>
            </a:r>
          </a:p>
          <a:p>
            <a:pPr algn="ctr">
              <a:defRPr/>
            </a:pPr>
            <a:r>
              <a:rPr lang="es-MX" sz="2800" dirty="0" smtClean="0"/>
              <a:t>FÍSICA I</a:t>
            </a:r>
          </a:p>
          <a:p>
            <a:pPr algn="ctr">
              <a:defRPr/>
            </a:pPr>
            <a:endParaRPr lang="es-MX" sz="2800" dirty="0"/>
          </a:p>
          <a:p>
            <a:pPr algn="ctr">
              <a:defRPr/>
            </a:pPr>
            <a:r>
              <a:rPr lang="es-MX" sz="2800" dirty="0" smtClean="0"/>
              <a:t>Examen de diagnóstico Bloque </a:t>
            </a:r>
            <a:r>
              <a:rPr lang="es-MX" sz="2800" dirty="0" smtClean="0">
                <a:latin typeface="Times New Roman" panose="02020603050405020304" pitchFamily="18" charset="0"/>
                <a:cs typeface="Times New Roman" panose="02020603050405020304" pitchFamily="18" charset="0"/>
              </a:rPr>
              <a:t>I</a:t>
            </a:r>
            <a:endParaRPr lang="es-MX" sz="2800" dirty="0" smtClean="0"/>
          </a:p>
          <a:p>
            <a:pPr algn="ctr">
              <a:defRPr/>
            </a:pPr>
            <a:endParaRPr lang="es-MX" altLang="es-MX" sz="2800" dirty="0" smtClean="0"/>
          </a:p>
          <a:p>
            <a:pPr algn="ctr">
              <a:defRPr/>
            </a:pPr>
            <a:r>
              <a:rPr lang="es-MX" sz="2000" dirty="0" smtClean="0"/>
              <a:t>PROF</a:t>
            </a:r>
            <a:r>
              <a:rPr lang="es-MX" sz="2000" dirty="0"/>
              <a:t>. ISMAEL NEGRETE </a:t>
            </a:r>
            <a:r>
              <a:rPr lang="es-MX" sz="2000" dirty="0" smtClean="0"/>
              <a:t>RENTERÍA</a:t>
            </a:r>
            <a:endParaRPr lang="es-MX" sz="2000" dirty="0"/>
          </a:p>
          <a:p>
            <a:pPr algn="ctr">
              <a:defRPr/>
            </a:pPr>
            <a:endParaRPr lang="es-MX" sz="2800" dirty="0"/>
          </a:p>
          <a:p>
            <a:pPr algn="ctr">
              <a:defRPr/>
            </a:pPr>
            <a:endParaRPr lang="es-MX" sz="2800" dirty="0"/>
          </a:p>
        </p:txBody>
      </p:sp>
      <p:pic>
        <p:nvPicPr>
          <p:cNvPr id="5" name="Picture 2"/>
          <p:cNvPicPr>
            <a:picLocks noChangeAspect="1" noChangeArrowheads="1"/>
          </p:cNvPicPr>
          <p:nvPr/>
        </p:nvPicPr>
        <p:blipFill>
          <a:blip r:embed="rId2"/>
          <a:srcRect/>
          <a:stretch>
            <a:fillRect/>
          </a:stretch>
        </p:blipFill>
        <p:spPr bwMode="auto">
          <a:xfrm>
            <a:off x="3228114" y="989003"/>
            <a:ext cx="2986960" cy="1582741"/>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3528" y="2060848"/>
            <a:ext cx="8568952" cy="2062103"/>
          </a:xfrm>
          <a:prstGeom prst="rect">
            <a:avLst/>
          </a:prstGeom>
        </p:spPr>
        <p:txBody>
          <a:bodyPr wrap="square">
            <a:spAutoFit/>
          </a:bodyPr>
          <a:lstStyle/>
          <a:p>
            <a:pPr algn="just">
              <a:defRPr/>
            </a:pPr>
            <a:r>
              <a:rPr lang="es-MX" sz="3200" b="1" dirty="0" smtClean="0"/>
              <a:t>1.- ¿Qué ventajas y desventajas ha traído para tu colonia, localidad o comunidad, el desarrollo científico y sus aplicaciones a la tecnología?</a:t>
            </a:r>
          </a:p>
        </p:txBody>
      </p:sp>
      <p:sp>
        <p:nvSpPr>
          <p:cNvPr id="3" name="2 CuadroTexto"/>
          <p:cNvSpPr txBox="1"/>
          <p:nvPr/>
        </p:nvSpPr>
        <p:spPr>
          <a:xfrm>
            <a:off x="1763688" y="476672"/>
            <a:ext cx="5604419" cy="954107"/>
          </a:xfrm>
          <a:prstGeom prst="rect">
            <a:avLst/>
          </a:prstGeom>
          <a:noFill/>
        </p:spPr>
        <p:txBody>
          <a:bodyPr wrap="none" rtlCol="0">
            <a:spAutoFit/>
          </a:bodyPr>
          <a:lstStyle/>
          <a:p>
            <a:r>
              <a:rPr lang="es-ES" sz="2800" b="1" dirty="0" smtClean="0"/>
              <a:t>EXAMEN DE DIAGNÓSTICO</a:t>
            </a:r>
          </a:p>
          <a:p>
            <a:pPr algn="ctr"/>
            <a:r>
              <a:rPr lang="es-ES" sz="2800" b="1" dirty="0" smtClean="0"/>
              <a:t> BLOQUE I</a:t>
            </a:r>
            <a:endParaRPr lang="es-ES" sz="2800" b="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634082"/>
          </a:xfrm>
        </p:spPr>
        <p:txBody>
          <a:bodyPr>
            <a:normAutofit/>
          </a:bodyPr>
          <a:lstStyle/>
          <a:p>
            <a:pPr algn="l"/>
            <a:r>
              <a:rPr lang="es-MX" sz="3200" dirty="0" smtClean="0"/>
              <a:t>Respuesta 1.</a:t>
            </a:r>
            <a:endParaRPr lang="es-MX" sz="3200" dirty="0"/>
          </a:p>
        </p:txBody>
      </p:sp>
      <p:sp>
        <p:nvSpPr>
          <p:cNvPr id="3" name="2 Marcador de contenido"/>
          <p:cNvSpPr>
            <a:spLocks noGrp="1"/>
          </p:cNvSpPr>
          <p:nvPr>
            <p:ph sz="quarter" idx="1"/>
          </p:nvPr>
        </p:nvSpPr>
        <p:spPr>
          <a:xfrm>
            <a:off x="251520" y="980728"/>
            <a:ext cx="8640960" cy="5616624"/>
          </a:xfrm>
        </p:spPr>
        <p:txBody>
          <a:bodyPr>
            <a:normAutofit lnSpcReduction="10000"/>
          </a:bodyPr>
          <a:lstStyle/>
          <a:p>
            <a:pPr marL="0" indent="0">
              <a:buNone/>
            </a:pPr>
            <a:r>
              <a:rPr lang="es-MX" sz="2400" b="1" i="1" dirty="0" smtClean="0">
                <a:solidFill>
                  <a:srgbClr val="FF0000"/>
                </a:solidFill>
              </a:rPr>
              <a:t>Ventajas.</a:t>
            </a:r>
          </a:p>
          <a:p>
            <a:pPr>
              <a:buFontTx/>
              <a:buChar char="-"/>
            </a:pPr>
            <a:r>
              <a:rPr lang="es-MX" sz="2400" dirty="0" smtClean="0"/>
              <a:t>La gente vive más tiempo.</a:t>
            </a:r>
          </a:p>
          <a:p>
            <a:pPr>
              <a:buFontTx/>
              <a:buChar char="-"/>
            </a:pPr>
            <a:r>
              <a:rPr lang="es-MX" sz="2400" dirty="0" smtClean="0"/>
              <a:t>La gente se desplaza más rápido de un lugar a otro.</a:t>
            </a:r>
          </a:p>
          <a:p>
            <a:pPr>
              <a:buFontTx/>
              <a:buChar char="-"/>
            </a:pPr>
            <a:r>
              <a:rPr lang="es-MX" sz="2400" dirty="0" smtClean="0"/>
              <a:t>Activa la economía de la localidad.</a:t>
            </a:r>
          </a:p>
          <a:p>
            <a:pPr>
              <a:buFontTx/>
              <a:buChar char="-"/>
            </a:pPr>
            <a:r>
              <a:rPr lang="es-MX" sz="2400" dirty="0" smtClean="0"/>
              <a:t>Se incrementaron las escuelas tecnológicas.</a:t>
            </a:r>
          </a:p>
          <a:p>
            <a:pPr>
              <a:buFontTx/>
              <a:buChar char="-"/>
            </a:pPr>
            <a:r>
              <a:rPr lang="es-MX" sz="2400" dirty="0" smtClean="0"/>
              <a:t>Nos comunicamos alrededor del mundo casi al instante.</a:t>
            </a:r>
          </a:p>
          <a:p>
            <a:pPr>
              <a:buFontTx/>
              <a:buChar char="-"/>
            </a:pPr>
            <a:endParaRPr lang="es-MX" sz="2400" dirty="0"/>
          </a:p>
          <a:p>
            <a:pPr marL="0" indent="0">
              <a:buNone/>
            </a:pPr>
            <a:r>
              <a:rPr lang="es-MX" sz="2400" b="1" i="1" dirty="0" smtClean="0">
                <a:solidFill>
                  <a:srgbClr val="FF0000"/>
                </a:solidFill>
              </a:rPr>
              <a:t>Desventajas.</a:t>
            </a:r>
          </a:p>
          <a:p>
            <a:pPr>
              <a:buFontTx/>
              <a:buChar char="-"/>
            </a:pPr>
            <a:r>
              <a:rPr lang="es-MX" sz="2400" dirty="0" smtClean="0"/>
              <a:t>La gente se vuelve ociosa y repercute en obesidad.</a:t>
            </a:r>
          </a:p>
          <a:p>
            <a:pPr>
              <a:buFontTx/>
              <a:buChar char="-"/>
            </a:pPr>
            <a:r>
              <a:rPr lang="es-MX" sz="2400" dirty="0" smtClean="0"/>
              <a:t>Se genera contaminación ambiental.</a:t>
            </a:r>
          </a:p>
          <a:p>
            <a:pPr>
              <a:buFontTx/>
              <a:buChar char="-"/>
            </a:pPr>
            <a:r>
              <a:rPr lang="es-MX" sz="2400" dirty="0" smtClean="0"/>
              <a:t>La gente se vuelve dependiente de sistemas tecnológicos.</a:t>
            </a:r>
          </a:p>
          <a:p>
            <a:pPr>
              <a:buFontTx/>
              <a:buChar char="-"/>
            </a:pPr>
            <a:r>
              <a:rPr lang="es-MX" sz="2400" dirty="0" smtClean="0"/>
              <a:t>Nos enseñamos a operar la tecnología, no ha crearla.</a:t>
            </a:r>
          </a:p>
          <a:p>
            <a:pPr>
              <a:buFontTx/>
              <a:buChar char="-"/>
            </a:pPr>
            <a:r>
              <a:rPr lang="es-MX" sz="2400" dirty="0" smtClean="0"/>
              <a:t>La gente se aísla, hay menos convivencia.</a:t>
            </a:r>
            <a:endParaRPr lang="es-MX" sz="2400" dirty="0"/>
          </a:p>
        </p:txBody>
      </p:sp>
    </p:spTree>
    <p:extLst>
      <p:ext uri="{BB962C8B-B14F-4D97-AF65-F5344CB8AC3E}">
        <p14:creationId xmlns="" xmlns:p14="http://schemas.microsoft.com/office/powerpoint/2010/main" val="13879421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251520" y="1484784"/>
            <a:ext cx="8503920" cy="2636912"/>
          </a:xfrm>
        </p:spPr>
        <p:txBody>
          <a:bodyPr>
            <a:normAutofit/>
          </a:bodyPr>
          <a:lstStyle/>
          <a:p>
            <a:pPr marL="0" indent="0" algn="just">
              <a:buNone/>
            </a:pPr>
            <a:r>
              <a:rPr lang="es-MX" sz="2400" b="1" dirty="0" smtClean="0"/>
              <a:t>2.- Roberto dice que la Física sólo es útil a aquellos que se interesan por las ciencias exactas y la ingeniería. Ignacio dice que le resulta útil a todo aquel que desee comprender y explicarse científicamente los fenómenos naturales que observa en su entorno. ¿Tú que opinas?</a:t>
            </a:r>
            <a:endParaRPr lang="es-MX" sz="2400" b="1" dirty="0"/>
          </a:p>
        </p:txBody>
      </p:sp>
      <p:sp>
        <p:nvSpPr>
          <p:cNvPr id="4" name="3 Rectángulo"/>
          <p:cNvSpPr/>
          <p:nvPr/>
        </p:nvSpPr>
        <p:spPr>
          <a:xfrm>
            <a:off x="251520" y="4063712"/>
            <a:ext cx="4824536" cy="2677656"/>
          </a:xfrm>
          <a:prstGeom prst="rect">
            <a:avLst/>
          </a:prstGeom>
        </p:spPr>
        <p:txBody>
          <a:bodyPr wrap="square">
            <a:spAutoFit/>
          </a:bodyPr>
          <a:lstStyle/>
          <a:p>
            <a:pPr algn="just"/>
            <a:r>
              <a:rPr lang="es-MX" sz="2400" dirty="0" smtClean="0"/>
              <a:t>Estoy de acuerdo con Ignacio, la Física está al alcance de cualquier persona que le guste la experimentación de manera responsable, que quiera explicarse las causas que originan los fenómenos de la naturaleza.</a:t>
            </a:r>
            <a:endParaRPr lang="es-MX" sz="2400" dirty="0"/>
          </a:p>
        </p:txBody>
      </p:sp>
      <p:pic>
        <p:nvPicPr>
          <p:cNvPr id="20482" name="Picture 2" descr="http://www.lacienciaenbigbang.com/sites/default/files/styles/home/public/images/secciones/fisica_0.jpg?itok=GksgCzMI"/>
          <p:cNvPicPr>
            <a:picLocks noChangeAspect="1" noChangeArrowheads="1"/>
          </p:cNvPicPr>
          <p:nvPr/>
        </p:nvPicPr>
        <p:blipFill>
          <a:blip r:embed="rId2" cstate="print"/>
          <a:srcRect/>
          <a:stretch>
            <a:fillRect/>
          </a:stretch>
        </p:blipFill>
        <p:spPr bwMode="auto">
          <a:xfrm>
            <a:off x="5436096" y="4077072"/>
            <a:ext cx="3288797" cy="2047047"/>
          </a:xfrm>
          <a:prstGeom prst="rect">
            <a:avLst/>
          </a:prstGeom>
          <a:noFill/>
        </p:spPr>
      </p:pic>
      <p:pic>
        <p:nvPicPr>
          <p:cNvPr id="20484" name="Picture 4" descr="http://jdpeuropeansection.wikispaces.com/file/view/physics-chemistry%20icon.png/367197858/physics-chemistry%20icon.png"/>
          <p:cNvPicPr>
            <a:picLocks noChangeAspect="1" noChangeArrowheads="1"/>
          </p:cNvPicPr>
          <p:nvPr/>
        </p:nvPicPr>
        <p:blipFill>
          <a:blip r:embed="rId3" cstate="print"/>
          <a:srcRect/>
          <a:stretch>
            <a:fillRect/>
          </a:stretch>
        </p:blipFill>
        <p:spPr bwMode="auto">
          <a:xfrm>
            <a:off x="3995936" y="260648"/>
            <a:ext cx="1152128" cy="1152128"/>
          </a:xfrm>
          <a:prstGeom prst="rect">
            <a:avLst/>
          </a:prstGeom>
          <a:noFill/>
        </p:spPr>
      </p:pic>
      <p:pic>
        <p:nvPicPr>
          <p:cNvPr id="20486" name="Picture 6" descr="http://www.cfe.gob.mx/mutec/es/SiteCollectionImages/mutec/fis-logo0925.png"/>
          <p:cNvPicPr>
            <a:picLocks noChangeAspect="1" noChangeArrowheads="1"/>
          </p:cNvPicPr>
          <p:nvPr/>
        </p:nvPicPr>
        <p:blipFill>
          <a:blip r:embed="rId4" cstate="print"/>
          <a:srcRect/>
          <a:stretch>
            <a:fillRect/>
          </a:stretch>
        </p:blipFill>
        <p:spPr bwMode="auto">
          <a:xfrm>
            <a:off x="4463480" y="0"/>
            <a:ext cx="4680520" cy="1349165"/>
          </a:xfrm>
          <a:prstGeom prst="rect">
            <a:avLst/>
          </a:prstGeom>
          <a:noFill/>
        </p:spPr>
      </p:pic>
      <p:pic>
        <p:nvPicPr>
          <p:cNvPr id="20490" name="Picture 10" descr="http://3.bp.blogspot.com/-l1JUTtpo_vI/U_GAHcuISSI/AAAAAAAADpY/Zi3uvSyo534/s1600/induccion%2Belectromagnetica.png"/>
          <p:cNvPicPr>
            <a:picLocks noChangeAspect="1" noChangeArrowheads="1"/>
          </p:cNvPicPr>
          <p:nvPr/>
        </p:nvPicPr>
        <p:blipFill>
          <a:blip r:embed="rId5" cstate="print"/>
          <a:srcRect/>
          <a:stretch>
            <a:fillRect/>
          </a:stretch>
        </p:blipFill>
        <p:spPr bwMode="auto">
          <a:xfrm>
            <a:off x="1115616" y="260648"/>
            <a:ext cx="2376264" cy="956140"/>
          </a:xfrm>
          <a:prstGeom prst="rect">
            <a:avLst/>
          </a:prstGeom>
          <a:noFill/>
        </p:spPr>
      </p:pic>
    </p:spTree>
    <p:extLst>
      <p:ext uri="{BB962C8B-B14F-4D97-AF65-F5344CB8AC3E}">
        <p14:creationId xmlns="" xmlns:p14="http://schemas.microsoft.com/office/powerpoint/2010/main" val="13582498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179512" y="188640"/>
            <a:ext cx="8503920" cy="4572000"/>
          </a:xfrm>
        </p:spPr>
        <p:txBody>
          <a:bodyPr/>
          <a:lstStyle/>
          <a:p>
            <a:pPr marL="0" indent="0" algn="just">
              <a:buNone/>
            </a:pPr>
            <a:r>
              <a:rPr lang="es-MX" b="1" dirty="0" smtClean="0"/>
              <a:t>3.- ¿Qué dispositivos eléctricos y electrónicos utilizas en tu vida diaria?</a:t>
            </a:r>
            <a:endParaRPr lang="es-MX" b="1" dirty="0"/>
          </a:p>
        </p:txBody>
      </p:sp>
      <p:sp>
        <p:nvSpPr>
          <p:cNvPr id="4" name="3 Rectángulo"/>
          <p:cNvSpPr/>
          <p:nvPr/>
        </p:nvSpPr>
        <p:spPr>
          <a:xfrm>
            <a:off x="323528" y="1412776"/>
            <a:ext cx="4572000" cy="4893647"/>
          </a:xfrm>
          <a:prstGeom prst="rect">
            <a:avLst/>
          </a:prstGeom>
        </p:spPr>
        <p:txBody>
          <a:bodyPr>
            <a:spAutoFit/>
          </a:bodyPr>
          <a:lstStyle/>
          <a:p>
            <a:r>
              <a:rPr lang="es-MX" sz="2400" b="1" i="1" dirty="0" smtClean="0">
                <a:solidFill>
                  <a:srgbClr val="FF0000"/>
                </a:solidFill>
              </a:rPr>
              <a:t>Eléctricos.</a:t>
            </a:r>
          </a:p>
          <a:p>
            <a:pPr>
              <a:buFontTx/>
              <a:buChar char="-"/>
            </a:pPr>
            <a:r>
              <a:rPr lang="es-MX" sz="2400" dirty="0" smtClean="0"/>
              <a:t>Plancha eléctrica.</a:t>
            </a:r>
          </a:p>
          <a:p>
            <a:pPr>
              <a:buFontTx/>
              <a:buChar char="-"/>
            </a:pPr>
            <a:r>
              <a:rPr lang="es-MX" sz="2400" dirty="0" err="1" smtClean="0"/>
              <a:t>Chocomilero</a:t>
            </a:r>
            <a:r>
              <a:rPr lang="es-MX" sz="2400" dirty="0" smtClean="0"/>
              <a:t>.</a:t>
            </a:r>
          </a:p>
          <a:p>
            <a:pPr>
              <a:buFontTx/>
              <a:buChar char="-"/>
            </a:pPr>
            <a:r>
              <a:rPr lang="es-MX" sz="2400" dirty="0" smtClean="0"/>
              <a:t>Horno de microondas.</a:t>
            </a:r>
          </a:p>
          <a:p>
            <a:pPr>
              <a:buFontTx/>
              <a:buChar char="-"/>
            </a:pPr>
            <a:r>
              <a:rPr lang="es-MX" sz="2400" dirty="0" smtClean="0"/>
              <a:t>Tostador eléctrico.</a:t>
            </a:r>
          </a:p>
          <a:p>
            <a:pPr>
              <a:buFontTx/>
              <a:buChar char="-"/>
            </a:pPr>
            <a:r>
              <a:rPr lang="es-MX" sz="2400" dirty="0" smtClean="0"/>
              <a:t>Ventilador.</a:t>
            </a:r>
          </a:p>
          <a:p>
            <a:pPr>
              <a:buFontTx/>
              <a:buChar char="-"/>
            </a:pPr>
            <a:endParaRPr lang="es-MX" sz="2400" dirty="0" smtClean="0"/>
          </a:p>
          <a:p>
            <a:r>
              <a:rPr lang="es-MX" sz="2400" b="1" i="1" dirty="0" smtClean="0">
                <a:solidFill>
                  <a:srgbClr val="FF0000"/>
                </a:solidFill>
              </a:rPr>
              <a:t>Electrónicos.</a:t>
            </a:r>
            <a:endParaRPr lang="es-MX" sz="2400" dirty="0" smtClean="0"/>
          </a:p>
          <a:p>
            <a:pPr>
              <a:buFontTx/>
              <a:buChar char="-"/>
            </a:pPr>
            <a:r>
              <a:rPr lang="es-MX" sz="2400" dirty="0" smtClean="0"/>
              <a:t>Celular.</a:t>
            </a:r>
          </a:p>
          <a:p>
            <a:pPr>
              <a:buFontTx/>
              <a:buChar char="-"/>
            </a:pPr>
            <a:r>
              <a:rPr lang="es-MX" sz="2400" dirty="0" err="1" smtClean="0"/>
              <a:t>Lap</a:t>
            </a:r>
            <a:r>
              <a:rPr lang="es-MX" sz="2400" dirty="0" smtClean="0"/>
              <a:t> top.</a:t>
            </a:r>
          </a:p>
          <a:p>
            <a:pPr>
              <a:buFontTx/>
              <a:buChar char="-"/>
            </a:pPr>
            <a:r>
              <a:rPr lang="es-MX" sz="2400" dirty="0" smtClean="0"/>
              <a:t>Calculadora.</a:t>
            </a:r>
          </a:p>
          <a:p>
            <a:pPr>
              <a:buFontTx/>
              <a:buChar char="-"/>
            </a:pPr>
            <a:r>
              <a:rPr lang="es-MX" sz="2400" dirty="0" smtClean="0"/>
              <a:t>Alarma del auto.</a:t>
            </a:r>
          </a:p>
          <a:p>
            <a:pPr>
              <a:buFontTx/>
              <a:buChar char="-"/>
            </a:pPr>
            <a:r>
              <a:rPr lang="es-MX" sz="2400" dirty="0" smtClean="0"/>
              <a:t>Cañón.</a:t>
            </a:r>
          </a:p>
        </p:txBody>
      </p:sp>
      <p:pic>
        <p:nvPicPr>
          <p:cNvPr id="18434" name="Picture 2" descr="http://2.bp.blogspot.com/-vxZOoIuZ674/UIyT_tDtPKI/AAAAAAAAAB8/14urLhrdoUI/s1600/LOS-DI~1.PNG"/>
          <p:cNvPicPr>
            <a:picLocks noChangeAspect="1" noChangeArrowheads="1"/>
          </p:cNvPicPr>
          <p:nvPr/>
        </p:nvPicPr>
        <p:blipFill>
          <a:blip r:embed="rId2" cstate="print"/>
          <a:srcRect/>
          <a:stretch>
            <a:fillRect/>
          </a:stretch>
        </p:blipFill>
        <p:spPr bwMode="auto">
          <a:xfrm>
            <a:off x="3275856" y="1556792"/>
            <a:ext cx="5691650" cy="4752528"/>
          </a:xfrm>
          <a:prstGeom prst="rect">
            <a:avLst/>
          </a:prstGeom>
          <a:noFill/>
        </p:spPr>
      </p:pic>
    </p:spTree>
    <p:extLst>
      <p:ext uri="{BB962C8B-B14F-4D97-AF65-F5344CB8AC3E}">
        <p14:creationId xmlns="" xmlns:p14="http://schemas.microsoft.com/office/powerpoint/2010/main" val="20829034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179512" y="260648"/>
            <a:ext cx="8503920" cy="1181872"/>
          </a:xfrm>
        </p:spPr>
        <p:txBody>
          <a:bodyPr/>
          <a:lstStyle/>
          <a:p>
            <a:pPr marL="0" indent="0" algn="just">
              <a:buNone/>
            </a:pPr>
            <a:r>
              <a:rPr lang="es-MX" b="1" dirty="0" smtClean="0"/>
              <a:t>4.- ¿Cómo describes la manera en que los científicos realizan sus investigaciones?</a:t>
            </a:r>
            <a:endParaRPr lang="es-MX" b="1" dirty="0"/>
          </a:p>
        </p:txBody>
      </p:sp>
      <p:sp>
        <p:nvSpPr>
          <p:cNvPr id="4" name="3 Rectángulo"/>
          <p:cNvSpPr/>
          <p:nvPr/>
        </p:nvSpPr>
        <p:spPr>
          <a:xfrm>
            <a:off x="323528" y="1700808"/>
            <a:ext cx="8424936" cy="3416320"/>
          </a:xfrm>
          <a:prstGeom prst="rect">
            <a:avLst/>
          </a:prstGeom>
        </p:spPr>
        <p:txBody>
          <a:bodyPr wrap="square">
            <a:spAutoFit/>
          </a:bodyPr>
          <a:lstStyle/>
          <a:p>
            <a:pPr algn="just"/>
            <a:r>
              <a:rPr lang="es-MX" sz="2400" b="1" dirty="0" smtClean="0"/>
              <a:t>Sus estudios son razonados y organizados, investigan a base de una metodología bien aplicada, es decir, aplican el método científico.</a:t>
            </a:r>
          </a:p>
          <a:p>
            <a:pPr>
              <a:buFontTx/>
              <a:buChar char="-"/>
            </a:pPr>
            <a:r>
              <a:rPr lang="es-MX" sz="2400" b="1" dirty="0" smtClean="0"/>
              <a:t>Observación.</a:t>
            </a:r>
          </a:p>
          <a:p>
            <a:pPr>
              <a:buFontTx/>
              <a:buChar char="-"/>
            </a:pPr>
            <a:r>
              <a:rPr lang="es-MX" sz="2400" b="1" dirty="0" smtClean="0"/>
              <a:t>Hipótesis.</a:t>
            </a:r>
          </a:p>
          <a:p>
            <a:pPr>
              <a:buFontTx/>
              <a:buChar char="-"/>
            </a:pPr>
            <a:r>
              <a:rPr lang="es-MX" sz="2400" b="1" dirty="0" smtClean="0"/>
              <a:t>Experimentación.</a:t>
            </a:r>
          </a:p>
          <a:p>
            <a:pPr>
              <a:buFontTx/>
              <a:buChar char="-"/>
            </a:pPr>
            <a:r>
              <a:rPr lang="es-MX" sz="2400" b="1" dirty="0" smtClean="0"/>
              <a:t>Reflexión.</a:t>
            </a:r>
          </a:p>
          <a:p>
            <a:pPr>
              <a:buFontTx/>
              <a:buChar char="-"/>
            </a:pPr>
            <a:r>
              <a:rPr lang="es-MX" sz="2400" b="1" dirty="0" smtClean="0"/>
              <a:t>Comprobación.</a:t>
            </a:r>
          </a:p>
          <a:p>
            <a:pPr>
              <a:buFontTx/>
              <a:buChar char="-"/>
            </a:pPr>
            <a:r>
              <a:rPr lang="es-MX" sz="2400" b="1" dirty="0" smtClean="0"/>
              <a:t>Ley o principio.</a:t>
            </a:r>
            <a:endParaRPr lang="es-MX" sz="2400" b="1" dirty="0"/>
          </a:p>
        </p:txBody>
      </p:sp>
      <p:pic>
        <p:nvPicPr>
          <p:cNvPr id="16386" name="Picture 2" descr="http://2.bp.blogspot.com/-P6eeliVBo_0/T6A0DAe8jfI/AAAAAAAAAkM/9ak7LqOX7Rc/s1600/cientifico.jpg"/>
          <p:cNvPicPr>
            <a:picLocks noChangeAspect="1" noChangeArrowheads="1"/>
          </p:cNvPicPr>
          <p:nvPr/>
        </p:nvPicPr>
        <p:blipFill>
          <a:blip r:embed="rId2" cstate="print"/>
          <a:srcRect/>
          <a:stretch>
            <a:fillRect/>
          </a:stretch>
        </p:blipFill>
        <p:spPr bwMode="auto">
          <a:xfrm>
            <a:off x="4716016" y="3140968"/>
            <a:ext cx="3672408" cy="3152520"/>
          </a:xfrm>
          <a:prstGeom prst="rect">
            <a:avLst/>
          </a:prstGeom>
          <a:noFill/>
        </p:spPr>
      </p:pic>
    </p:spTree>
    <p:extLst>
      <p:ext uri="{BB962C8B-B14F-4D97-AF65-F5344CB8AC3E}">
        <p14:creationId xmlns="" xmlns:p14="http://schemas.microsoft.com/office/powerpoint/2010/main" val="22796957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323528" y="225152"/>
            <a:ext cx="8503920" cy="1115616"/>
          </a:xfrm>
        </p:spPr>
        <p:txBody>
          <a:bodyPr>
            <a:normAutofit/>
          </a:bodyPr>
          <a:lstStyle/>
          <a:p>
            <a:pPr marL="0" indent="0" algn="just">
              <a:buNone/>
            </a:pPr>
            <a:r>
              <a:rPr lang="es-MX" sz="2400" b="1" dirty="0" smtClean="0"/>
              <a:t>5.- ¿Qué mediciones realizas de manera cotidiana y con qué dispositivos o instrumentos las haces?</a:t>
            </a:r>
            <a:endParaRPr lang="es-MX" sz="2400" b="1" dirty="0"/>
          </a:p>
        </p:txBody>
      </p:sp>
      <p:sp>
        <p:nvSpPr>
          <p:cNvPr id="4" name="3 Rectángulo"/>
          <p:cNvSpPr/>
          <p:nvPr/>
        </p:nvSpPr>
        <p:spPr>
          <a:xfrm>
            <a:off x="323528" y="1556792"/>
            <a:ext cx="8568952" cy="830997"/>
          </a:xfrm>
          <a:prstGeom prst="rect">
            <a:avLst/>
          </a:prstGeom>
        </p:spPr>
        <p:txBody>
          <a:bodyPr wrap="square">
            <a:spAutoFit/>
          </a:bodyPr>
          <a:lstStyle/>
          <a:p>
            <a:pPr algn="just"/>
            <a:r>
              <a:rPr lang="es-MX" sz="2400" b="1" dirty="0" smtClean="0"/>
              <a:t>Medición de herrajes y lo hago con vernier electrónico.</a:t>
            </a:r>
            <a:endParaRPr lang="es-MX" sz="2400" b="1" dirty="0"/>
          </a:p>
        </p:txBody>
      </p:sp>
      <p:pic>
        <p:nvPicPr>
          <p:cNvPr id="14338" name="Picture 2" descr="http://www.todoautos.com.pe/attachments/f9/290547d1265684346-uso-de-instrumentos-de-precision-mecanica-vernier3.gif"/>
          <p:cNvPicPr>
            <a:picLocks noChangeAspect="1" noChangeArrowheads="1" noCrop="1"/>
          </p:cNvPicPr>
          <p:nvPr/>
        </p:nvPicPr>
        <p:blipFill>
          <a:blip r:embed="rId2" cstate="print"/>
          <a:srcRect/>
          <a:stretch>
            <a:fillRect/>
          </a:stretch>
        </p:blipFill>
        <p:spPr bwMode="auto">
          <a:xfrm>
            <a:off x="1547664" y="2708920"/>
            <a:ext cx="6381750" cy="3048001"/>
          </a:xfrm>
          <a:prstGeom prst="rect">
            <a:avLst/>
          </a:prstGeom>
          <a:noFill/>
        </p:spPr>
      </p:pic>
    </p:spTree>
    <p:extLst>
      <p:ext uri="{BB962C8B-B14F-4D97-AF65-F5344CB8AC3E}">
        <p14:creationId xmlns="" xmlns:p14="http://schemas.microsoft.com/office/powerpoint/2010/main" val="7242224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179512" y="188640"/>
            <a:ext cx="8503920" cy="1008112"/>
          </a:xfrm>
        </p:spPr>
        <p:txBody>
          <a:bodyPr/>
          <a:lstStyle/>
          <a:p>
            <a:pPr marL="0" indent="0" algn="just">
              <a:buNone/>
            </a:pPr>
            <a:r>
              <a:rPr lang="es-MX" b="1" dirty="0" smtClean="0"/>
              <a:t>6.- ¿Qué sistema o sistemas de unidades de medida conoces?</a:t>
            </a:r>
            <a:endParaRPr lang="es-MX" b="1" dirty="0"/>
          </a:p>
        </p:txBody>
      </p:sp>
      <p:sp>
        <p:nvSpPr>
          <p:cNvPr id="4" name="2 Marcador de contenido"/>
          <p:cNvSpPr txBox="1">
            <a:spLocks/>
          </p:cNvSpPr>
          <p:nvPr/>
        </p:nvSpPr>
        <p:spPr>
          <a:xfrm>
            <a:off x="301752" y="1527048"/>
            <a:ext cx="7870648" cy="1109864"/>
          </a:xfrm>
          <a:prstGeom prst="rect">
            <a:avLst/>
          </a:prstGeom>
        </p:spPr>
        <p:txBody>
          <a:bodyPr vert="horz">
            <a:normAutofit/>
          </a:bodyPr>
          <a:lstStyle/>
          <a:p>
            <a:pPr marL="0" marR="0" lvl="0" indent="0" algn="l" defTabSz="914400" rtl="0" eaLnBrk="1" fontAlgn="auto" latinLnBrk="0" hangingPunct="1">
              <a:lnSpc>
                <a:spcPct val="100000"/>
              </a:lnSpc>
              <a:spcBef>
                <a:spcPct val="20000"/>
              </a:spcBef>
              <a:spcAft>
                <a:spcPts val="0"/>
              </a:spcAft>
              <a:buClr>
                <a:schemeClr val="accent1"/>
              </a:buClr>
              <a:buSzPct val="85000"/>
              <a:buFont typeface="Wingdings 2"/>
              <a:buNone/>
              <a:tabLst/>
              <a:defRPr/>
            </a:pPr>
            <a:r>
              <a:rPr kumimoji="0" lang="es-MX" sz="2700" b="0" i="0" u="none" strike="noStrike" kern="1200" cap="none" spc="0" normalizeH="0" baseline="0" noProof="0" dirty="0" smtClean="0">
                <a:ln>
                  <a:noFill/>
                </a:ln>
                <a:solidFill>
                  <a:schemeClr val="tx1"/>
                </a:solidFill>
                <a:effectLst/>
                <a:uLnTx/>
                <a:uFillTx/>
                <a:latin typeface="+mn-lt"/>
                <a:ea typeface="+mn-ea"/>
                <a:cs typeface="+mn-cs"/>
              </a:rPr>
              <a:t>El sistema MKS (metro, kilogramo, segundo) y el</a:t>
            </a:r>
          </a:p>
          <a:p>
            <a:pPr marL="0" marR="0" lvl="0" indent="0" algn="l" defTabSz="914400" rtl="0" eaLnBrk="1" fontAlgn="auto" latinLnBrk="0" hangingPunct="1">
              <a:lnSpc>
                <a:spcPct val="100000"/>
              </a:lnSpc>
              <a:spcBef>
                <a:spcPct val="20000"/>
              </a:spcBef>
              <a:spcAft>
                <a:spcPts val="0"/>
              </a:spcAft>
              <a:buClr>
                <a:schemeClr val="accent1"/>
              </a:buClr>
              <a:buSzPct val="85000"/>
              <a:buFont typeface="Wingdings 2"/>
              <a:buNone/>
              <a:tabLst/>
              <a:defRPr/>
            </a:pPr>
            <a:r>
              <a:rPr kumimoji="0" lang="es-MX" sz="2700" b="0" i="0" u="none" strike="noStrike" kern="1200" cap="none" spc="0" normalizeH="0" baseline="0" noProof="0" dirty="0" smtClean="0">
                <a:ln>
                  <a:noFill/>
                </a:ln>
                <a:solidFill>
                  <a:schemeClr val="tx1"/>
                </a:solidFill>
                <a:effectLst/>
                <a:uLnTx/>
                <a:uFillTx/>
                <a:latin typeface="+mn-lt"/>
                <a:ea typeface="+mn-ea"/>
                <a:cs typeface="+mn-cs"/>
              </a:rPr>
              <a:t>Sistema inglés.</a:t>
            </a:r>
            <a:endParaRPr kumimoji="0" lang="es-MX" sz="2700" b="0" i="0" u="none" strike="noStrike" kern="1200" cap="none" spc="0" normalizeH="0" baseline="0" noProof="0" dirty="0">
              <a:ln>
                <a:noFill/>
              </a:ln>
              <a:solidFill>
                <a:schemeClr val="tx1"/>
              </a:solidFill>
              <a:effectLst/>
              <a:uLnTx/>
              <a:uFillTx/>
              <a:latin typeface="+mn-lt"/>
              <a:ea typeface="+mn-ea"/>
              <a:cs typeface="+mn-cs"/>
            </a:endParaRPr>
          </a:p>
        </p:txBody>
      </p:sp>
      <p:pic>
        <p:nvPicPr>
          <p:cNvPr id="12290" name="Picture 2" descr="https://eddalan.files.wordpress.com/2011/09/unidades-de-medida.jpg"/>
          <p:cNvPicPr>
            <a:picLocks noChangeAspect="1" noChangeArrowheads="1"/>
          </p:cNvPicPr>
          <p:nvPr/>
        </p:nvPicPr>
        <p:blipFill>
          <a:blip r:embed="rId2" cstate="print"/>
          <a:srcRect/>
          <a:stretch>
            <a:fillRect/>
          </a:stretch>
        </p:blipFill>
        <p:spPr bwMode="auto">
          <a:xfrm>
            <a:off x="2195736" y="2636912"/>
            <a:ext cx="5519384" cy="3888432"/>
          </a:xfrm>
          <a:prstGeom prst="rect">
            <a:avLst/>
          </a:prstGeom>
          <a:noFill/>
        </p:spPr>
      </p:pic>
    </p:spTree>
    <p:extLst>
      <p:ext uri="{BB962C8B-B14F-4D97-AF65-F5344CB8AC3E}">
        <p14:creationId xmlns="" xmlns:p14="http://schemas.microsoft.com/office/powerpoint/2010/main" val="37148925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179512" y="86888"/>
            <a:ext cx="8503920" cy="1325888"/>
          </a:xfrm>
        </p:spPr>
        <p:txBody>
          <a:bodyPr/>
          <a:lstStyle/>
          <a:p>
            <a:pPr marL="0" indent="0" algn="just">
              <a:buNone/>
            </a:pPr>
            <a:r>
              <a:rPr lang="es-MX" b="1" dirty="0" smtClean="0"/>
              <a:t>7.- Un jugador de futbol americano realizó un avance de </a:t>
            </a:r>
            <a:r>
              <a:rPr lang="es-MX" b="1" i="1" dirty="0" smtClean="0">
                <a:solidFill>
                  <a:srgbClr val="FF0000"/>
                </a:solidFill>
              </a:rPr>
              <a:t>15 yardas</a:t>
            </a:r>
            <a:r>
              <a:rPr lang="es-MX" b="1" dirty="0" smtClean="0"/>
              <a:t>, transfórmalo a metros si una yarda es igual 0.9144 metros? </a:t>
            </a:r>
            <a:endParaRPr lang="es-MX" b="1" dirty="0"/>
          </a:p>
        </p:txBody>
      </p:sp>
      <p:sp>
        <p:nvSpPr>
          <p:cNvPr id="4" name="2 Marcador de contenido"/>
          <p:cNvSpPr txBox="1">
            <a:spLocks/>
          </p:cNvSpPr>
          <p:nvPr/>
        </p:nvSpPr>
        <p:spPr>
          <a:xfrm>
            <a:off x="301752" y="2241376"/>
            <a:ext cx="8503920" cy="4572000"/>
          </a:xfrm>
          <a:prstGeom prst="rect">
            <a:avLst/>
          </a:prstGeom>
        </p:spPr>
        <p:txBody>
          <a:bodyPr vert="horz">
            <a:normAutofit/>
          </a:bodyPr>
          <a:lstStyle/>
          <a:p>
            <a:pPr marL="0" marR="0" lvl="0" indent="0" algn="l" defTabSz="914400" rtl="0" eaLnBrk="1" fontAlgn="auto" latinLnBrk="0" hangingPunct="1">
              <a:lnSpc>
                <a:spcPct val="100000"/>
              </a:lnSpc>
              <a:spcBef>
                <a:spcPct val="20000"/>
              </a:spcBef>
              <a:spcAft>
                <a:spcPts val="0"/>
              </a:spcAft>
              <a:buClr>
                <a:schemeClr val="accent1"/>
              </a:buClr>
              <a:buSzPct val="85000"/>
              <a:buFont typeface="Wingdings 2"/>
              <a:buNone/>
              <a:tabLst/>
              <a:defRPr/>
            </a:pPr>
            <a:r>
              <a:rPr kumimoji="0" lang="es-MX" sz="2700" b="0" i="0" u="none" strike="noStrike" kern="1200" cap="none" spc="0" normalizeH="0" baseline="0" noProof="0" dirty="0" smtClean="0">
                <a:ln>
                  <a:noFill/>
                </a:ln>
                <a:solidFill>
                  <a:schemeClr val="tx1"/>
                </a:solidFill>
                <a:effectLst/>
                <a:uLnTx/>
                <a:uFillTx/>
                <a:latin typeface="+mn-lt"/>
                <a:ea typeface="+mn-ea"/>
                <a:cs typeface="+mn-cs"/>
              </a:rPr>
              <a:t>Por regla de tres.</a:t>
            </a:r>
          </a:p>
          <a:p>
            <a:pPr marL="0" marR="0" lvl="0" indent="0" algn="l" defTabSz="914400" rtl="0" eaLnBrk="1" fontAlgn="auto" latinLnBrk="0" hangingPunct="1">
              <a:lnSpc>
                <a:spcPct val="100000"/>
              </a:lnSpc>
              <a:spcBef>
                <a:spcPct val="20000"/>
              </a:spcBef>
              <a:spcAft>
                <a:spcPts val="0"/>
              </a:spcAft>
              <a:buClr>
                <a:schemeClr val="accent1"/>
              </a:buClr>
              <a:buSzPct val="85000"/>
              <a:buFont typeface="Wingdings 2"/>
              <a:buNone/>
              <a:tabLst/>
              <a:defRPr/>
            </a:pPr>
            <a:endParaRPr kumimoji="0" lang="es-MX" sz="27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ct val="20000"/>
              </a:spcBef>
              <a:spcAft>
                <a:spcPts val="0"/>
              </a:spcAft>
              <a:buClr>
                <a:schemeClr val="accent1"/>
              </a:buClr>
              <a:buSzPct val="85000"/>
              <a:buFont typeface="Wingdings 2"/>
              <a:buNone/>
              <a:tabLst/>
              <a:defRPr/>
            </a:pPr>
            <a:r>
              <a:rPr kumimoji="0" lang="es-MX" sz="2700" b="0" i="0" u="none" strike="noStrike" kern="1200" cap="none" spc="0" normalizeH="0" baseline="0" noProof="0" dirty="0" smtClean="0">
                <a:ln>
                  <a:noFill/>
                </a:ln>
                <a:solidFill>
                  <a:schemeClr val="tx1"/>
                </a:solidFill>
                <a:effectLst/>
                <a:uLnTx/>
                <a:uFillTx/>
                <a:latin typeface="+mn-lt"/>
                <a:ea typeface="+mn-ea"/>
                <a:cs typeface="+mn-cs"/>
              </a:rPr>
              <a:t>1 yarda                0.9144 m</a:t>
            </a:r>
          </a:p>
          <a:p>
            <a:pPr marL="0" marR="0" lvl="0" indent="0" algn="l" defTabSz="914400" rtl="0" eaLnBrk="1" fontAlgn="auto" latinLnBrk="0" hangingPunct="1">
              <a:lnSpc>
                <a:spcPct val="100000"/>
              </a:lnSpc>
              <a:spcBef>
                <a:spcPct val="20000"/>
              </a:spcBef>
              <a:spcAft>
                <a:spcPts val="0"/>
              </a:spcAft>
              <a:buClr>
                <a:schemeClr val="accent1"/>
              </a:buClr>
              <a:buSzPct val="85000"/>
              <a:buFont typeface="Wingdings 2"/>
              <a:buNone/>
              <a:tabLst/>
              <a:defRPr/>
            </a:pPr>
            <a:r>
              <a:rPr kumimoji="0" lang="es-MX" sz="2700" b="0" i="0" u="none" strike="noStrike" kern="1200" cap="none" spc="0" normalizeH="0" baseline="0" noProof="0" dirty="0" smtClean="0">
                <a:ln>
                  <a:noFill/>
                </a:ln>
                <a:solidFill>
                  <a:schemeClr val="tx1"/>
                </a:solidFill>
                <a:effectLst/>
                <a:uLnTx/>
                <a:uFillTx/>
                <a:latin typeface="+mn-lt"/>
                <a:ea typeface="+mn-ea"/>
                <a:cs typeface="+mn-cs"/>
              </a:rPr>
              <a:t>15 yardas                  X</a:t>
            </a:r>
          </a:p>
          <a:p>
            <a:pPr marL="0" marR="0" lvl="0" indent="0" algn="l" defTabSz="914400" rtl="0" eaLnBrk="1" fontAlgn="auto" latinLnBrk="0" hangingPunct="1">
              <a:lnSpc>
                <a:spcPct val="100000"/>
              </a:lnSpc>
              <a:spcBef>
                <a:spcPct val="20000"/>
              </a:spcBef>
              <a:spcAft>
                <a:spcPts val="0"/>
              </a:spcAft>
              <a:buClr>
                <a:schemeClr val="accent1"/>
              </a:buClr>
              <a:buSzPct val="85000"/>
              <a:buFont typeface="Wingdings 2"/>
              <a:buNone/>
              <a:tabLst/>
              <a:defRPr/>
            </a:pPr>
            <a:endParaRPr kumimoji="0" lang="es-MX" sz="27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ct val="20000"/>
              </a:spcBef>
              <a:spcAft>
                <a:spcPts val="0"/>
              </a:spcAft>
              <a:buClr>
                <a:schemeClr val="accent1"/>
              </a:buClr>
              <a:buSzPct val="85000"/>
              <a:buFont typeface="Wingdings 2"/>
              <a:buNone/>
              <a:tabLst/>
              <a:defRPr/>
            </a:pPr>
            <a:r>
              <a:rPr kumimoji="0" lang="es-MX" sz="2700" b="0" i="0" u="none" strike="noStrike" kern="1200" cap="none" spc="0" normalizeH="0" baseline="0" noProof="0" dirty="0" smtClean="0">
                <a:ln>
                  <a:noFill/>
                </a:ln>
                <a:solidFill>
                  <a:schemeClr val="tx1"/>
                </a:solidFill>
                <a:effectLst/>
                <a:uLnTx/>
                <a:uFillTx/>
                <a:latin typeface="+mn-lt"/>
                <a:ea typeface="+mn-ea"/>
                <a:cs typeface="+mn-cs"/>
              </a:rPr>
              <a:t>Resultado.</a:t>
            </a:r>
          </a:p>
          <a:p>
            <a:pPr marL="0" marR="0" lvl="0" indent="0" algn="l" defTabSz="914400" rtl="0" eaLnBrk="1" fontAlgn="auto" latinLnBrk="0" hangingPunct="1">
              <a:lnSpc>
                <a:spcPct val="100000"/>
              </a:lnSpc>
              <a:spcBef>
                <a:spcPct val="20000"/>
              </a:spcBef>
              <a:spcAft>
                <a:spcPts val="0"/>
              </a:spcAft>
              <a:buClr>
                <a:schemeClr val="accent1"/>
              </a:buClr>
              <a:buSzPct val="85000"/>
              <a:buFont typeface="Wingdings 2"/>
              <a:buNone/>
              <a:tabLst/>
              <a:defRPr/>
            </a:pPr>
            <a:r>
              <a:rPr kumimoji="0" lang="es-MX" sz="2700" b="0" i="0" u="none" strike="noStrike" kern="1200" cap="none" spc="0" normalizeH="0" baseline="0" noProof="0" dirty="0" smtClean="0">
                <a:ln>
                  <a:noFill/>
                </a:ln>
                <a:solidFill>
                  <a:schemeClr val="tx1"/>
                </a:solidFill>
                <a:effectLst/>
                <a:uLnTx/>
                <a:uFillTx/>
                <a:latin typeface="+mn-lt"/>
                <a:ea typeface="+mn-ea"/>
                <a:cs typeface="+mn-cs"/>
              </a:rPr>
              <a:t>X = (15 yardas) (0.9144 m)     =     </a:t>
            </a:r>
            <a:r>
              <a:rPr kumimoji="0" lang="es-MX" sz="2700" b="1" i="1" u="none" strike="noStrike" kern="1200" cap="none" spc="0" normalizeH="0" baseline="0" noProof="0" dirty="0" smtClean="0">
                <a:ln>
                  <a:noFill/>
                </a:ln>
                <a:solidFill>
                  <a:srgbClr val="FF0000"/>
                </a:solidFill>
                <a:effectLst/>
                <a:uLnTx/>
                <a:uFillTx/>
                <a:latin typeface="+mn-lt"/>
                <a:ea typeface="+mn-ea"/>
                <a:cs typeface="+mn-cs"/>
              </a:rPr>
              <a:t>13.72 m</a:t>
            </a:r>
          </a:p>
          <a:p>
            <a:pPr marL="0" marR="0" lvl="0" indent="0" algn="l" defTabSz="914400" rtl="0" eaLnBrk="1" fontAlgn="auto" latinLnBrk="0" hangingPunct="1">
              <a:lnSpc>
                <a:spcPct val="100000"/>
              </a:lnSpc>
              <a:spcBef>
                <a:spcPct val="20000"/>
              </a:spcBef>
              <a:spcAft>
                <a:spcPts val="0"/>
              </a:spcAft>
              <a:buClr>
                <a:schemeClr val="accent1"/>
              </a:buClr>
              <a:buSzPct val="85000"/>
              <a:buFont typeface="Wingdings 2"/>
              <a:buNone/>
              <a:tabLst/>
              <a:defRPr/>
            </a:pPr>
            <a:r>
              <a:rPr kumimoji="0" lang="es-MX" sz="2700" b="0" i="0" u="none" strike="noStrike" kern="1200" cap="none" spc="0" normalizeH="0" baseline="0" noProof="0" dirty="0" smtClean="0">
                <a:ln>
                  <a:noFill/>
                </a:ln>
                <a:solidFill>
                  <a:schemeClr val="tx1"/>
                </a:solidFill>
                <a:effectLst/>
                <a:uLnTx/>
                <a:uFillTx/>
                <a:latin typeface="+mn-lt"/>
                <a:ea typeface="+mn-ea"/>
                <a:cs typeface="+mn-cs"/>
              </a:rPr>
              <a:t>                  1 yarda</a:t>
            </a:r>
            <a:endParaRPr kumimoji="0" lang="es-MX" sz="2700" b="0" i="0" u="none" strike="noStrike" kern="1200" cap="none" spc="0" normalizeH="0" baseline="0" noProof="0" dirty="0">
              <a:ln>
                <a:noFill/>
              </a:ln>
              <a:solidFill>
                <a:schemeClr val="tx1"/>
              </a:solidFill>
              <a:effectLst/>
              <a:uLnTx/>
              <a:uFillTx/>
              <a:latin typeface="+mn-lt"/>
              <a:ea typeface="+mn-ea"/>
              <a:cs typeface="+mn-cs"/>
            </a:endParaRPr>
          </a:p>
        </p:txBody>
      </p:sp>
      <p:pic>
        <p:nvPicPr>
          <p:cNvPr id="10242" name="Picture 2" descr="http://fotos.imagenesdeposito.com/imagenes/p/poster_para_el_futbol_americano-24422.jpg"/>
          <p:cNvPicPr>
            <a:picLocks noChangeAspect="1" noChangeArrowheads="1"/>
          </p:cNvPicPr>
          <p:nvPr/>
        </p:nvPicPr>
        <p:blipFill>
          <a:blip r:embed="rId2" cstate="print"/>
          <a:srcRect/>
          <a:stretch>
            <a:fillRect/>
          </a:stretch>
        </p:blipFill>
        <p:spPr bwMode="auto">
          <a:xfrm>
            <a:off x="4644008" y="1772816"/>
            <a:ext cx="4201712" cy="3235320"/>
          </a:xfrm>
          <a:prstGeom prst="rect">
            <a:avLst/>
          </a:prstGeom>
          <a:noFill/>
        </p:spPr>
      </p:pic>
    </p:spTree>
    <p:extLst>
      <p:ext uri="{BB962C8B-B14F-4D97-AF65-F5344CB8AC3E}">
        <p14:creationId xmlns="" xmlns:p14="http://schemas.microsoft.com/office/powerpoint/2010/main" val="35288836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251520" y="188640"/>
            <a:ext cx="8503920" cy="1080120"/>
          </a:xfrm>
        </p:spPr>
        <p:txBody>
          <a:bodyPr/>
          <a:lstStyle/>
          <a:p>
            <a:pPr marL="0" indent="0" algn="just">
              <a:buNone/>
            </a:pPr>
            <a:r>
              <a:rPr lang="es-MX" b="1" dirty="0" smtClean="0"/>
              <a:t>8.- Un automóvil viaja a una velocidad cuya magnitud es de </a:t>
            </a:r>
            <a:r>
              <a:rPr lang="es-MX" b="1" i="1" dirty="0" smtClean="0">
                <a:solidFill>
                  <a:srgbClr val="FF0000"/>
                </a:solidFill>
              </a:rPr>
              <a:t>120 km/h</a:t>
            </a:r>
            <a:r>
              <a:rPr lang="es-MX" b="1" dirty="0" smtClean="0"/>
              <a:t>, transfórmalo a </a:t>
            </a:r>
            <a:r>
              <a:rPr lang="es-MX" b="1" i="1" dirty="0" smtClean="0">
                <a:solidFill>
                  <a:srgbClr val="FF0000"/>
                </a:solidFill>
              </a:rPr>
              <a:t>m/s.</a:t>
            </a:r>
            <a:endParaRPr lang="es-MX" b="1" i="1" dirty="0">
              <a:solidFill>
                <a:srgbClr val="FF0000"/>
              </a:solidFill>
            </a:endParaRPr>
          </a:p>
        </p:txBody>
      </p:sp>
      <p:sp>
        <p:nvSpPr>
          <p:cNvPr id="4" name="2 Marcador de contenido"/>
          <p:cNvSpPr txBox="1">
            <a:spLocks/>
          </p:cNvSpPr>
          <p:nvPr/>
        </p:nvSpPr>
        <p:spPr>
          <a:xfrm>
            <a:off x="251520" y="1600200"/>
            <a:ext cx="8712968" cy="4997152"/>
          </a:xfrm>
          <a:prstGeom prst="rect">
            <a:avLst/>
          </a:prstGeom>
        </p:spPr>
        <p:txBody>
          <a:bodyPr vert="horz">
            <a:normAutofit/>
          </a:bodyPr>
          <a:lstStyle/>
          <a:p>
            <a:pPr marL="0" marR="0" lvl="0" indent="0" algn="l" defTabSz="914400" rtl="0" eaLnBrk="1" fontAlgn="auto" latinLnBrk="0" hangingPunct="1">
              <a:lnSpc>
                <a:spcPct val="100000"/>
              </a:lnSpc>
              <a:spcBef>
                <a:spcPct val="20000"/>
              </a:spcBef>
              <a:spcAft>
                <a:spcPts val="0"/>
              </a:spcAft>
              <a:buClr>
                <a:schemeClr val="accent1"/>
              </a:buClr>
              <a:buSzPct val="85000"/>
              <a:buFont typeface="Wingdings 2"/>
              <a:buNone/>
              <a:tabLst/>
              <a:defRPr/>
            </a:pPr>
            <a:r>
              <a:rPr kumimoji="0" lang="es-MX" sz="2700" b="0" i="0" u="none" strike="noStrike" kern="1200" cap="none" spc="0" normalizeH="0" baseline="0" noProof="0" dirty="0" smtClean="0">
                <a:ln>
                  <a:noFill/>
                </a:ln>
                <a:solidFill>
                  <a:schemeClr val="tx1"/>
                </a:solidFill>
                <a:effectLst/>
                <a:uLnTx/>
                <a:uFillTx/>
                <a:latin typeface="+mn-lt"/>
                <a:ea typeface="+mn-ea"/>
                <a:cs typeface="+mn-cs"/>
              </a:rPr>
              <a:t>120 km/h = (120 km) (1000 m/km)  = 120 000 m</a:t>
            </a:r>
          </a:p>
          <a:p>
            <a:pPr marL="0" marR="0" lvl="0" indent="0" algn="l" defTabSz="914400" rtl="0" eaLnBrk="1" fontAlgn="auto" latinLnBrk="0" hangingPunct="1">
              <a:lnSpc>
                <a:spcPct val="100000"/>
              </a:lnSpc>
              <a:spcBef>
                <a:spcPct val="20000"/>
              </a:spcBef>
              <a:spcAft>
                <a:spcPts val="0"/>
              </a:spcAft>
              <a:buClr>
                <a:schemeClr val="accent1"/>
              </a:buClr>
              <a:buSzPct val="85000"/>
              <a:buFont typeface="Wingdings 2"/>
              <a:buNone/>
              <a:tabLst/>
              <a:defRPr/>
            </a:pPr>
            <a:r>
              <a:rPr kumimoji="0" lang="es-MX" sz="2700" b="0" i="0" u="none" strike="noStrike" kern="1200" cap="none" spc="0" normalizeH="0" baseline="0" noProof="0" dirty="0" smtClean="0">
                <a:ln>
                  <a:noFill/>
                </a:ln>
                <a:solidFill>
                  <a:schemeClr val="tx1"/>
                </a:solidFill>
                <a:effectLst/>
                <a:uLnTx/>
                <a:uFillTx/>
                <a:latin typeface="+mn-lt"/>
                <a:ea typeface="+mn-ea"/>
                <a:cs typeface="+mn-cs"/>
              </a:rPr>
              <a:t>                      (1 </a:t>
            </a:r>
            <a:r>
              <a:rPr kumimoji="0" lang="es-MX" sz="2700" b="0" i="0" u="none" strike="noStrike" kern="1200" cap="none" spc="0" normalizeH="0" baseline="0" noProof="0" dirty="0" err="1" smtClean="0">
                <a:ln>
                  <a:noFill/>
                </a:ln>
                <a:solidFill>
                  <a:schemeClr val="tx1"/>
                </a:solidFill>
                <a:effectLst/>
                <a:uLnTx/>
                <a:uFillTx/>
                <a:latin typeface="+mn-lt"/>
                <a:ea typeface="+mn-ea"/>
                <a:cs typeface="+mn-cs"/>
              </a:rPr>
              <a:t>hr</a:t>
            </a:r>
            <a:r>
              <a:rPr kumimoji="0" lang="es-MX" sz="2700" b="0" i="0" u="none" strike="noStrike" kern="1200" cap="none" spc="0" normalizeH="0" baseline="0" noProof="0" dirty="0" smtClean="0">
                <a:ln>
                  <a:noFill/>
                </a:ln>
                <a:solidFill>
                  <a:schemeClr val="tx1"/>
                </a:solidFill>
                <a:effectLst/>
                <a:uLnTx/>
                <a:uFillTx/>
                <a:latin typeface="+mn-lt"/>
                <a:ea typeface="+mn-ea"/>
                <a:cs typeface="+mn-cs"/>
              </a:rPr>
              <a:t>) (3600 </a:t>
            </a:r>
            <a:r>
              <a:rPr kumimoji="0" lang="es-MX" sz="2700" b="0" i="0" u="none" strike="noStrike" kern="1200" cap="none" spc="0" normalizeH="0" baseline="0" noProof="0" dirty="0" err="1" smtClean="0">
                <a:ln>
                  <a:noFill/>
                </a:ln>
                <a:solidFill>
                  <a:schemeClr val="tx1"/>
                </a:solidFill>
                <a:effectLst/>
                <a:uLnTx/>
                <a:uFillTx/>
                <a:latin typeface="+mn-lt"/>
                <a:ea typeface="+mn-ea"/>
                <a:cs typeface="+mn-cs"/>
              </a:rPr>
              <a:t>seg</a:t>
            </a:r>
            <a:r>
              <a:rPr kumimoji="0" lang="es-MX" sz="2700" b="0" i="0" u="none" strike="noStrike" kern="1200" cap="none" spc="0" normalizeH="0" baseline="0" noProof="0" dirty="0" smtClean="0">
                <a:ln>
                  <a:noFill/>
                </a:ln>
                <a:solidFill>
                  <a:schemeClr val="tx1"/>
                </a:solidFill>
                <a:effectLst/>
                <a:uLnTx/>
                <a:uFillTx/>
                <a:latin typeface="+mn-lt"/>
                <a:ea typeface="+mn-ea"/>
                <a:cs typeface="+mn-cs"/>
              </a:rPr>
              <a:t>/</a:t>
            </a:r>
            <a:r>
              <a:rPr kumimoji="0" lang="es-MX" sz="2700" b="0" i="0" u="none" strike="noStrike" kern="1200" cap="none" spc="0" normalizeH="0" baseline="0" noProof="0" dirty="0" err="1" smtClean="0">
                <a:ln>
                  <a:noFill/>
                </a:ln>
                <a:solidFill>
                  <a:schemeClr val="tx1"/>
                </a:solidFill>
                <a:effectLst/>
                <a:uLnTx/>
                <a:uFillTx/>
                <a:latin typeface="+mn-lt"/>
                <a:ea typeface="+mn-ea"/>
                <a:cs typeface="+mn-cs"/>
              </a:rPr>
              <a:t>hr</a:t>
            </a:r>
            <a:r>
              <a:rPr kumimoji="0" lang="es-MX" sz="2700" b="0" i="0" u="none" strike="noStrike" kern="1200" cap="none" spc="0" normalizeH="0" baseline="0" noProof="0" dirty="0" smtClean="0">
                <a:ln>
                  <a:noFill/>
                </a:ln>
                <a:solidFill>
                  <a:schemeClr val="tx1"/>
                </a:solidFill>
                <a:effectLst/>
                <a:uLnTx/>
                <a:uFillTx/>
                <a:latin typeface="+mn-lt"/>
                <a:ea typeface="+mn-ea"/>
                <a:cs typeface="+mn-cs"/>
              </a:rPr>
              <a:t>)            3 600 </a:t>
            </a:r>
            <a:r>
              <a:rPr kumimoji="0" lang="es-MX" sz="2700" b="0" i="0" u="none" strike="noStrike" kern="1200" cap="none" spc="0" normalizeH="0" baseline="0" noProof="0" dirty="0" err="1" smtClean="0">
                <a:ln>
                  <a:noFill/>
                </a:ln>
                <a:solidFill>
                  <a:schemeClr val="tx1"/>
                </a:solidFill>
                <a:effectLst/>
                <a:uLnTx/>
                <a:uFillTx/>
                <a:latin typeface="+mn-lt"/>
                <a:ea typeface="+mn-ea"/>
                <a:cs typeface="+mn-cs"/>
              </a:rPr>
              <a:t>seg</a:t>
            </a:r>
            <a:endParaRPr kumimoji="0" lang="es-MX" sz="27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ct val="20000"/>
              </a:spcBef>
              <a:spcAft>
                <a:spcPts val="0"/>
              </a:spcAft>
              <a:buClr>
                <a:schemeClr val="accent1"/>
              </a:buClr>
              <a:buSzPct val="85000"/>
              <a:buFont typeface="Wingdings 2"/>
              <a:buNone/>
              <a:tabLst/>
              <a:defRPr/>
            </a:pPr>
            <a:endParaRPr kumimoji="0" lang="es-MX" sz="27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ct val="20000"/>
              </a:spcBef>
              <a:spcAft>
                <a:spcPts val="0"/>
              </a:spcAft>
              <a:buClr>
                <a:schemeClr val="accent1"/>
              </a:buClr>
              <a:buSzPct val="85000"/>
              <a:buFont typeface="Wingdings 2"/>
              <a:buNone/>
              <a:tabLst/>
              <a:defRPr/>
            </a:pPr>
            <a:r>
              <a:rPr kumimoji="0" lang="es-MX" sz="2700" b="0" i="0" u="none" strike="noStrike" kern="1200" cap="none" spc="0" normalizeH="0" baseline="0" noProof="0" dirty="0" smtClean="0">
                <a:ln>
                  <a:noFill/>
                </a:ln>
                <a:solidFill>
                  <a:schemeClr val="tx1"/>
                </a:solidFill>
                <a:effectLst/>
                <a:uLnTx/>
                <a:uFillTx/>
                <a:latin typeface="+mn-lt"/>
                <a:ea typeface="+mn-ea"/>
                <a:cs typeface="+mn-cs"/>
              </a:rPr>
              <a:t>  = </a:t>
            </a:r>
            <a:r>
              <a:rPr kumimoji="0" lang="es-MX" sz="2700" b="1" i="1" u="none" strike="noStrike" kern="1200" cap="none" spc="0" normalizeH="0" baseline="0" noProof="0" dirty="0" smtClean="0">
                <a:ln>
                  <a:noFill/>
                </a:ln>
                <a:solidFill>
                  <a:srgbClr val="FF0000"/>
                </a:solidFill>
                <a:effectLst/>
                <a:uLnTx/>
                <a:uFillTx/>
                <a:latin typeface="+mn-lt"/>
                <a:ea typeface="+mn-ea"/>
                <a:cs typeface="+mn-cs"/>
              </a:rPr>
              <a:t>33.33 m/s</a:t>
            </a:r>
            <a:endParaRPr kumimoji="0" lang="es-MX" sz="2700" b="1" i="1" u="none" strike="noStrike" kern="1200" cap="none" spc="0" normalizeH="0" baseline="0" noProof="0" dirty="0">
              <a:ln>
                <a:noFill/>
              </a:ln>
              <a:solidFill>
                <a:srgbClr val="FF0000"/>
              </a:solidFill>
              <a:effectLst/>
              <a:uLnTx/>
              <a:uFillTx/>
              <a:latin typeface="+mn-lt"/>
              <a:ea typeface="+mn-ea"/>
              <a:cs typeface="+mn-cs"/>
            </a:endParaRPr>
          </a:p>
        </p:txBody>
      </p:sp>
      <p:pic>
        <p:nvPicPr>
          <p:cNvPr id="8194" name="Picture 2" descr="http://www.ipodtotal.com/archivos/imagecache/nota/portada/DXA013-s.jpg"/>
          <p:cNvPicPr>
            <a:picLocks noChangeAspect="1" noChangeArrowheads="1"/>
          </p:cNvPicPr>
          <p:nvPr/>
        </p:nvPicPr>
        <p:blipFill>
          <a:blip r:embed="rId2" cstate="print"/>
          <a:srcRect/>
          <a:stretch>
            <a:fillRect/>
          </a:stretch>
        </p:blipFill>
        <p:spPr bwMode="auto">
          <a:xfrm>
            <a:off x="3131840" y="2897727"/>
            <a:ext cx="6012160" cy="3595273"/>
          </a:xfrm>
          <a:prstGeom prst="rect">
            <a:avLst/>
          </a:prstGeom>
          <a:noFill/>
        </p:spPr>
      </p:pic>
    </p:spTree>
    <p:extLst>
      <p:ext uri="{BB962C8B-B14F-4D97-AF65-F5344CB8AC3E}">
        <p14:creationId xmlns="" xmlns:p14="http://schemas.microsoft.com/office/powerpoint/2010/main" val="33174349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p:txBody>
          <a:bodyPr>
            <a:normAutofit/>
          </a:bodyPr>
          <a:lstStyle/>
          <a:p>
            <a:pPr marL="0" indent="0" algn="just">
              <a:buNone/>
            </a:pPr>
            <a:r>
              <a:rPr lang="es-MX" sz="2400" b="1" dirty="0" smtClean="0"/>
              <a:t>9.- Alicia mide el diámetro de un tubo de ensayo con todo cuidado utilizando un vernier y </a:t>
            </a:r>
            <a:r>
              <a:rPr lang="es-MX" sz="2400" b="1" dirty="0" smtClean="0">
                <a:solidFill>
                  <a:srgbClr val="FF0000"/>
                </a:solidFill>
              </a:rPr>
              <a:t>repite 5 veces </a:t>
            </a:r>
            <a:r>
              <a:rPr lang="es-MX" sz="2400" b="1" dirty="0" smtClean="0"/>
              <a:t>la medición. Después obtiene un valor promedio y finalmente expresa el resultado.</a:t>
            </a:r>
          </a:p>
          <a:p>
            <a:pPr marL="0" indent="0" algn="just">
              <a:buNone/>
            </a:pPr>
            <a:r>
              <a:rPr lang="es-MX" sz="2400" b="1" dirty="0" smtClean="0"/>
              <a:t>¿Podemos decir que este resultado es exacto, si o no y por qué?</a:t>
            </a:r>
            <a:endParaRPr lang="es-MX" sz="2400" b="1" dirty="0"/>
          </a:p>
        </p:txBody>
      </p:sp>
      <p:sp>
        <p:nvSpPr>
          <p:cNvPr id="4" name="2 Marcador de contenido"/>
          <p:cNvSpPr txBox="1">
            <a:spLocks/>
          </p:cNvSpPr>
          <p:nvPr/>
        </p:nvSpPr>
        <p:spPr>
          <a:xfrm>
            <a:off x="323528" y="4293096"/>
            <a:ext cx="8503920" cy="1598312"/>
          </a:xfrm>
          <a:prstGeom prst="rect">
            <a:avLst/>
          </a:prstGeom>
        </p:spPr>
        <p:txBody>
          <a:bodyPr vert="horz">
            <a:normAutofit/>
          </a:bodyPr>
          <a:lstStyle/>
          <a:p>
            <a:pPr marL="0" marR="0" lvl="0" indent="0" algn="just" defTabSz="914400" rtl="0" eaLnBrk="1" fontAlgn="auto" latinLnBrk="0" hangingPunct="1">
              <a:lnSpc>
                <a:spcPct val="100000"/>
              </a:lnSpc>
              <a:spcBef>
                <a:spcPct val="20000"/>
              </a:spcBef>
              <a:spcAft>
                <a:spcPts val="0"/>
              </a:spcAft>
              <a:buClr>
                <a:schemeClr val="accent1"/>
              </a:buClr>
              <a:buSzPct val="85000"/>
              <a:buFont typeface="Wingdings 2"/>
              <a:buNone/>
              <a:tabLst/>
              <a:defRPr/>
            </a:pPr>
            <a:r>
              <a:rPr kumimoji="0" lang="es-MX" sz="2700" b="0" i="0" u="none" strike="noStrike" kern="1200" cap="none" spc="0" normalizeH="0" baseline="0" noProof="0" dirty="0" smtClean="0">
                <a:ln>
                  <a:noFill/>
                </a:ln>
                <a:solidFill>
                  <a:schemeClr val="tx1"/>
                </a:solidFill>
                <a:effectLst/>
                <a:uLnTx/>
                <a:uFillTx/>
                <a:latin typeface="+mn-lt"/>
                <a:ea typeface="+mn-ea"/>
                <a:cs typeface="+mn-cs"/>
              </a:rPr>
              <a:t>Bueno, primeramente Alicia tenía que haber calibrado el vernier con un bloque patrón, si no lo hizo, está demás que haya hecho varias mediciones.</a:t>
            </a:r>
            <a:endParaRPr kumimoji="0" lang="es-MX" sz="2700" b="0" i="0" u="none" strike="noStrike" kern="1200" cap="none" spc="0" normalizeH="0" baseline="0" noProof="0" dirty="0">
              <a:ln>
                <a:noFill/>
              </a:ln>
              <a:solidFill>
                <a:schemeClr val="tx1"/>
              </a:solidFill>
              <a:effectLst/>
              <a:uLnTx/>
              <a:uFillTx/>
              <a:latin typeface="+mn-lt"/>
              <a:ea typeface="+mn-ea"/>
              <a:cs typeface="+mn-cs"/>
            </a:endParaRPr>
          </a:p>
        </p:txBody>
      </p:sp>
      <p:pic>
        <p:nvPicPr>
          <p:cNvPr id="6146" name="Picture 2" descr="https://sillarbajalh.files.wordpress.com/2011/06/tubos_ensaio.png"/>
          <p:cNvPicPr>
            <a:picLocks noChangeAspect="1" noChangeArrowheads="1"/>
          </p:cNvPicPr>
          <p:nvPr/>
        </p:nvPicPr>
        <p:blipFill>
          <a:blip r:embed="rId2" cstate="print"/>
          <a:srcRect/>
          <a:stretch>
            <a:fillRect/>
          </a:stretch>
        </p:blipFill>
        <p:spPr bwMode="auto">
          <a:xfrm>
            <a:off x="1331640" y="188640"/>
            <a:ext cx="2829788" cy="1008112"/>
          </a:xfrm>
          <a:prstGeom prst="rect">
            <a:avLst/>
          </a:prstGeom>
          <a:noFill/>
        </p:spPr>
      </p:pic>
      <p:pic>
        <p:nvPicPr>
          <p:cNvPr id="6" name="Picture 2" descr="https://sillarbajalh.files.wordpress.com/2011/06/tubos_ensaio.png"/>
          <p:cNvPicPr>
            <a:picLocks noChangeAspect="1" noChangeArrowheads="1"/>
          </p:cNvPicPr>
          <p:nvPr/>
        </p:nvPicPr>
        <p:blipFill>
          <a:blip r:embed="rId2" cstate="print"/>
          <a:srcRect/>
          <a:stretch>
            <a:fillRect/>
          </a:stretch>
        </p:blipFill>
        <p:spPr bwMode="auto">
          <a:xfrm>
            <a:off x="5076056" y="188640"/>
            <a:ext cx="2829788" cy="1008112"/>
          </a:xfrm>
          <a:prstGeom prst="rect">
            <a:avLst/>
          </a:prstGeom>
          <a:noFill/>
        </p:spPr>
      </p:pic>
    </p:spTree>
    <p:extLst>
      <p:ext uri="{BB962C8B-B14F-4D97-AF65-F5344CB8AC3E}">
        <p14:creationId xmlns="" xmlns:p14="http://schemas.microsoft.com/office/powerpoint/2010/main" val="41701337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323528" y="1772816"/>
            <a:ext cx="8503920" cy="4176464"/>
          </a:xfrm>
        </p:spPr>
        <p:txBody>
          <a:bodyPr>
            <a:normAutofit/>
          </a:bodyPr>
          <a:lstStyle/>
          <a:p>
            <a:pPr marL="0" indent="0">
              <a:buNone/>
            </a:pPr>
            <a:r>
              <a:rPr lang="es-MX" b="1" dirty="0" smtClean="0"/>
              <a:t>10.- Dibuja un sistema formado por:</a:t>
            </a:r>
          </a:p>
          <a:p>
            <a:pPr marL="0" indent="0">
              <a:buNone/>
            </a:pPr>
            <a:endParaRPr lang="es-MX" b="1" dirty="0" smtClean="0"/>
          </a:p>
          <a:p>
            <a:pPr marL="514350" indent="-514350">
              <a:buAutoNum type="alphaLcParenR"/>
            </a:pPr>
            <a:r>
              <a:rPr lang="es-MX" b="1" dirty="0"/>
              <a:t>2</a:t>
            </a:r>
            <a:r>
              <a:rPr lang="es-MX" b="1" dirty="0" smtClean="0"/>
              <a:t> vectores </a:t>
            </a:r>
            <a:r>
              <a:rPr lang="es-MX" b="1" dirty="0" err="1" smtClean="0"/>
              <a:t>colineales</a:t>
            </a:r>
            <a:r>
              <a:rPr lang="es-MX" b="1" dirty="0" smtClean="0"/>
              <a:t>.</a:t>
            </a:r>
          </a:p>
          <a:p>
            <a:pPr marL="514350" indent="-514350">
              <a:buAutoNum type="alphaLcParenR"/>
            </a:pPr>
            <a:r>
              <a:rPr lang="es-MX" b="1" dirty="0" smtClean="0"/>
              <a:t>2 vectores angulares o concurrentes.</a:t>
            </a:r>
          </a:p>
          <a:p>
            <a:pPr marL="514350" indent="-514350">
              <a:buAutoNum type="alphaLcParenR"/>
            </a:pPr>
            <a:endParaRPr lang="es-MX" b="1" dirty="0" smtClean="0"/>
          </a:p>
          <a:p>
            <a:pPr marL="514350" indent="-514350">
              <a:buAutoNum type="alphaLcParenR"/>
            </a:pPr>
            <a:endParaRPr lang="es-MX" b="1" dirty="0" smtClean="0"/>
          </a:p>
          <a:p>
            <a:pPr marL="0" indent="0" algn="just">
              <a:buNone/>
            </a:pPr>
            <a:r>
              <a:rPr lang="es-MX" b="1" dirty="0" smtClean="0"/>
              <a:t>Después, asígnales valores y encuentra su resultante por el método gráfico.</a:t>
            </a:r>
            <a:endParaRPr lang="es-MX" b="1" dirty="0"/>
          </a:p>
        </p:txBody>
      </p:sp>
    </p:spTree>
    <p:extLst>
      <p:ext uri="{BB962C8B-B14F-4D97-AF65-F5344CB8AC3E}">
        <p14:creationId xmlns="" xmlns:p14="http://schemas.microsoft.com/office/powerpoint/2010/main" val="8407008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634082"/>
          </a:xfrm>
        </p:spPr>
        <p:txBody>
          <a:bodyPr>
            <a:noAutofit/>
          </a:bodyPr>
          <a:lstStyle/>
          <a:p>
            <a:pPr algn="l"/>
            <a:r>
              <a:rPr lang="es-MX" sz="3600" dirty="0" smtClean="0"/>
              <a:t>Respuesta 10.</a:t>
            </a:r>
            <a:endParaRPr lang="es-MX" sz="3600" dirty="0"/>
          </a:p>
        </p:txBody>
      </p:sp>
      <p:sp>
        <p:nvSpPr>
          <p:cNvPr id="3" name="2 Marcador de contenido"/>
          <p:cNvSpPr>
            <a:spLocks noGrp="1"/>
          </p:cNvSpPr>
          <p:nvPr>
            <p:ph sz="quarter" idx="1"/>
          </p:nvPr>
        </p:nvSpPr>
        <p:spPr>
          <a:xfrm>
            <a:off x="251520" y="836712"/>
            <a:ext cx="8640960" cy="5904656"/>
          </a:xfrm>
        </p:spPr>
        <p:txBody>
          <a:bodyPr/>
          <a:lstStyle/>
          <a:p>
            <a:pPr marL="0" indent="0">
              <a:buNone/>
            </a:pPr>
            <a:endParaRPr lang="es-MX" dirty="0" smtClean="0"/>
          </a:p>
          <a:p>
            <a:pPr marL="0" indent="0">
              <a:buNone/>
            </a:pPr>
            <a:endParaRPr lang="es-MX" dirty="0"/>
          </a:p>
          <a:p>
            <a:pPr marL="0" indent="0">
              <a:buNone/>
            </a:pPr>
            <a:r>
              <a:rPr lang="es-MX" dirty="0" smtClean="0"/>
              <a:t>Sistema de fuerzas colineales.</a:t>
            </a:r>
          </a:p>
          <a:p>
            <a:pPr marL="0" indent="0">
              <a:buNone/>
            </a:pPr>
            <a:r>
              <a:rPr lang="es-MX" dirty="0" smtClean="0"/>
              <a:t>1 N              2 N                        3 N</a:t>
            </a:r>
          </a:p>
          <a:p>
            <a:pPr marL="0" indent="0">
              <a:buNone/>
            </a:pPr>
            <a:endParaRPr lang="es-MX" dirty="0"/>
          </a:p>
          <a:p>
            <a:pPr marL="0" indent="0">
              <a:buNone/>
            </a:pPr>
            <a:r>
              <a:rPr lang="es-MX" dirty="0" smtClean="0"/>
              <a:t>Resultante = 1 N + 2 N + 3 N  = 6 N</a:t>
            </a:r>
            <a:endParaRPr lang="es-MX" dirty="0"/>
          </a:p>
        </p:txBody>
      </p:sp>
      <p:cxnSp>
        <p:nvCxnSpPr>
          <p:cNvPr id="5" name="4 Conector recto de flecha"/>
          <p:cNvCxnSpPr/>
          <p:nvPr/>
        </p:nvCxnSpPr>
        <p:spPr>
          <a:xfrm>
            <a:off x="395536" y="3140968"/>
            <a:ext cx="648072"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6 Conector recto de flecha"/>
          <p:cNvCxnSpPr/>
          <p:nvPr/>
        </p:nvCxnSpPr>
        <p:spPr>
          <a:xfrm>
            <a:off x="1855912" y="3140968"/>
            <a:ext cx="129614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8 Conector recto de flecha"/>
          <p:cNvCxnSpPr/>
          <p:nvPr/>
        </p:nvCxnSpPr>
        <p:spPr>
          <a:xfrm>
            <a:off x="4684859" y="3148608"/>
            <a:ext cx="2448272"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10 Conector recto de flecha"/>
          <p:cNvCxnSpPr/>
          <p:nvPr/>
        </p:nvCxnSpPr>
        <p:spPr>
          <a:xfrm>
            <a:off x="539552" y="4365104"/>
            <a:ext cx="4968552"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23530463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107504" y="692696"/>
            <a:ext cx="8856984" cy="5976664"/>
          </a:xfrm>
        </p:spPr>
        <p:txBody>
          <a:bodyPr>
            <a:normAutofit lnSpcReduction="10000"/>
          </a:bodyPr>
          <a:lstStyle/>
          <a:p>
            <a:pPr marL="0" indent="0">
              <a:buNone/>
            </a:pPr>
            <a:r>
              <a:rPr lang="es-MX" dirty="0" smtClean="0"/>
              <a:t>Vectores concurrentes.</a:t>
            </a:r>
          </a:p>
          <a:p>
            <a:pPr marL="0" indent="0">
              <a:buNone/>
            </a:pPr>
            <a:endParaRPr lang="es-MX" dirty="0"/>
          </a:p>
          <a:p>
            <a:pPr marL="0" indent="0">
              <a:buNone/>
            </a:pPr>
            <a:r>
              <a:rPr lang="es-MX" dirty="0" smtClean="0"/>
              <a:t> 2 m a 40°,      4 m a 127°                 Escala 1m = 1 cm</a:t>
            </a:r>
          </a:p>
          <a:p>
            <a:pPr marL="0" indent="0">
              <a:buNone/>
            </a:pPr>
            <a:endParaRPr lang="es-MX" sz="1800" dirty="0" smtClean="0"/>
          </a:p>
          <a:p>
            <a:pPr marL="0" indent="0">
              <a:buNone/>
            </a:pPr>
            <a:r>
              <a:rPr lang="es-MX" sz="1800" dirty="0"/>
              <a:t> </a:t>
            </a:r>
            <a:r>
              <a:rPr lang="es-MX" sz="1800" dirty="0" smtClean="0"/>
              <a:t>                                                                             </a:t>
            </a:r>
            <a:r>
              <a:rPr lang="es-MX" sz="1800" b="1" dirty="0" smtClean="0"/>
              <a:t>y</a:t>
            </a:r>
          </a:p>
          <a:p>
            <a:pPr marL="0" indent="0">
              <a:buNone/>
            </a:pPr>
            <a:endParaRPr lang="es-MX" sz="1800" dirty="0"/>
          </a:p>
          <a:p>
            <a:pPr marL="0" indent="0">
              <a:buNone/>
            </a:pPr>
            <a:endParaRPr lang="es-MX" sz="1800" dirty="0" smtClean="0"/>
          </a:p>
          <a:p>
            <a:pPr marL="0" indent="0">
              <a:buNone/>
            </a:pPr>
            <a:endParaRPr lang="es-MX" sz="1800" dirty="0"/>
          </a:p>
          <a:p>
            <a:pPr marL="0" indent="0">
              <a:buNone/>
            </a:pPr>
            <a:r>
              <a:rPr lang="es-MX" sz="1800" b="1" dirty="0" smtClean="0"/>
              <a:t>                                                                R</a:t>
            </a:r>
            <a:endParaRPr lang="es-MX" sz="1800" b="1" dirty="0"/>
          </a:p>
          <a:p>
            <a:pPr marL="0" indent="0">
              <a:buNone/>
            </a:pPr>
            <a:endParaRPr lang="es-MX" dirty="0" smtClean="0"/>
          </a:p>
          <a:p>
            <a:pPr marL="0" indent="0">
              <a:buNone/>
            </a:pPr>
            <a:r>
              <a:rPr lang="es-MX" sz="1800" dirty="0" smtClean="0"/>
              <a:t>                                                      </a:t>
            </a:r>
          </a:p>
          <a:p>
            <a:pPr marL="0" indent="0">
              <a:buNone/>
            </a:pPr>
            <a:r>
              <a:rPr lang="es-MX" sz="1800" dirty="0"/>
              <a:t> </a:t>
            </a:r>
            <a:r>
              <a:rPr lang="es-MX" sz="1800" dirty="0" smtClean="0"/>
              <a:t>                                                                                         </a:t>
            </a:r>
          </a:p>
          <a:p>
            <a:pPr marL="0" indent="0">
              <a:buNone/>
            </a:pPr>
            <a:r>
              <a:rPr lang="es-MX" sz="1800" dirty="0" smtClean="0"/>
              <a:t>                                                                                       </a:t>
            </a:r>
          </a:p>
          <a:p>
            <a:pPr marL="0" indent="0">
              <a:buNone/>
            </a:pPr>
            <a:r>
              <a:rPr lang="es-MX" sz="1800" dirty="0"/>
              <a:t> </a:t>
            </a:r>
            <a:r>
              <a:rPr lang="es-MX" sz="1800" dirty="0" smtClean="0"/>
              <a:t>                                                                                         127°</a:t>
            </a:r>
          </a:p>
          <a:p>
            <a:pPr marL="0" indent="0">
              <a:buNone/>
            </a:pPr>
            <a:r>
              <a:rPr lang="es-MX" sz="1800" dirty="0"/>
              <a:t> </a:t>
            </a:r>
            <a:r>
              <a:rPr lang="es-MX" sz="1800" b="1" dirty="0" smtClean="0">
                <a:solidFill>
                  <a:srgbClr val="FF0000"/>
                </a:solidFill>
              </a:rPr>
              <a:t>R = 4.6 m                                                             </a:t>
            </a:r>
            <a:r>
              <a:rPr lang="el-GR" sz="1800" dirty="0" smtClean="0"/>
              <a:t>θ</a:t>
            </a:r>
            <a:endParaRPr lang="es-MX" sz="1200" dirty="0" smtClean="0"/>
          </a:p>
          <a:p>
            <a:pPr marL="0" indent="0">
              <a:buNone/>
            </a:pPr>
            <a:r>
              <a:rPr lang="es-MX" sz="1800" dirty="0" smtClean="0"/>
              <a:t> </a:t>
            </a:r>
            <a:r>
              <a:rPr lang="el-GR" sz="1800" b="1" dirty="0" smtClean="0">
                <a:solidFill>
                  <a:srgbClr val="FF0000"/>
                </a:solidFill>
              </a:rPr>
              <a:t>θ</a:t>
            </a:r>
            <a:r>
              <a:rPr lang="es-MX" sz="1800" b="1" dirty="0" smtClean="0">
                <a:solidFill>
                  <a:srgbClr val="FF0000"/>
                </a:solidFill>
              </a:rPr>
              <a:t> = 101°                                                                          </a:t>
            </a:r>
            <a:r>
              <a:rPr lang="es-MX" sz="1800" dirty="0" smtClean="0"/>
              <a:t>40°</a:t>
            </a:r>
          </a:p>
          <a:p>
            <a:pPr marL="0" indent="0">
              <a:buNone/>
            </a:pPr>
            <a:r>
              <a:rPr lang="es-MX" sz="1800" dirty="0"/>
              <a:t> </a:t>
            </a:r>
            <a:r>
              <a:rPr lang="es-MX" sz="1800" dirty="0" smtClean="0"/>
              <a:t>                                                                                      </a:t>
            </a:r>
            <a:endParaRPr lang="es-MX" sz="1800" dirty="0"/>
          </a:p>
        </p:txBody>
      </p:sp>
      <p:cxnSp>
        <p:nvCxnSpPr>
          <p:cNvPr id="5" name="4 Conector recto"/>
          <p:cNvCxnSpPr/>
          <p:nvPr/>
        </p:nvCxnSpPr>
        <p:spPr>
          <a:xfrm>
            <a:off x="4211960" y="2492896"/>
            <a:ext cx="36004" cy="38884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8 Conector recto"/>
          <p:cNvCxnSpPr/>
          <p:nvPr/>
        </p:nvCxnSpPr>
        <p:spPr>
          <a:xfrm>
            <a:off x="2195736" y="5877272"/>
            <a:ext cx="56166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10 Conector recto de flecha"/>
          <p:cNvCxnSpPr/>
          <p:nvPr/>
        </p:nvCxnSpPr>
        <p:spPr>
          <a:xfrm flipV="1">
            <a:off x="4247964" y="5013176"/>
            <a:ext cx="1404156" cy="864096"/>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3" name="12 Conector recto de flecha"/>
          <p:cNvCxnSpPr/>
          <p:nvPr/>
        </p:nvCxnSpPr>
        <p:spPr>
          <a:xfrm flipH="1" flipV="1">
            <a:off x="3563888" y="2492896"/>
            <a:ext cx="2088232" cy="252028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5" name="14 Conector recto de flecha"/>
          <p:cNvCxnSpPr/>
          <p:nvPr/>
        </p:nvCxnSpPr>
        <p:spPr>
          <a:xfrm flipH="1" flipV="1">
            <a:off x="3563888" y="2492896"/>
            <a:ext cx="684076" cy="3384376"/>
          </a:xfrm>
          <a:prstGeom prst="straightConnector1">
            <a:avLst/>
          </a:prstGeom>
          <a:ln>
            <a:solidFill>
              <a:schemeClr val="tx2">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9" name="18 Arco"/>
          <p:cNvSpPr/>
          <p:nvPr/>
        </p:nvSpPr>
        <p:spPr>
          <a:xfrm>
            <a:off x="3347864" y="5013176"/>
            <a:ext cx="1440160" cy="1368152"/>
          </a:xfrm>
          <a:prstGeom prst="arc">
            <a:avLst>
              <a:gd name="adj1" fmla="val 16200000"/>
              <a:gd name="adj2" fmla="val 105198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MX"/>
          </a:p>
        </p:txBody>
      </p:sp>
      <p:cxnSp>
        <p:nvCxnSpPr>
          <p:cNvPr id="21" name="20 Conector recto de flecha"/>
          <p:cNvCxnSpPr/>
          <p:nvPr/>
        </p:nvCxnSpPr>
        <p:spPr>
          <a:xfrm>
            <a:off x="5436096" y="5013176"/>
            <a:ext cx="57606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22 Conector recto de flecha"/>
          <p:cNvCxnSpPr/>
          <p:nvPr/>
        </p:nvCxnSpPr>
        <p:spPr>
          <a:xfrm flipV="1">
            <a:off x="5652120" y="4653136"/>
            <a:ext cx="0" cy="64807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318728377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l">
  <a:themeElements>
    <a:clrScheme name="Civil">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l">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l">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212</TotalTime>
  <Words>667</Words>
  <Application>Microsoft Office PowerPoint</Application>
  <PresentationFormat>Presentación en pantalla (4:3)</PresentationFormat>
  <Paragraphs>106</Paragraphs>
  <Slides>14</Slides>
  <Notes>0</Notes>
  <HiddenSlides>0</HiddenSlides>
  <MMClips>0</MMClips>
  <ScaleCrop>false</ScaleCrop>
  <HeadingPairs>
    <vt:vector size="4" baseType="variant">
      <vt:variant>
        <vt:lpstr>Tema</vt:lpstr>
      </vt:variant>
      <vt:variant>
        <vt:i4>1</vt:i4>
      </vt:variant>
      <vt:variant>
        <vt:lpstr>Títulos de diapositiva</vt:lpstr>
      </vt:variant>
      <vt:variant>
        <vt:i4>14</vt:i4>
      </vt:variant>
    </vt:vector>
  </HeadingPairs>
  <TitlesOfParts>
    <vt:vector size="15" baseType="lpstr">
      <vt:lpstr>Civil</vt:lpstr>
      <vt:lpstr>Diapositiva 1</vt:lpstr>
      <vt:lpstr>Diapositiva 2</vt:lpstr>
      <vt:lpstr>Respuesta 1.</vt:lpstr>
      <vt:lpstr>Diapositiva 4</vt:lpstr>
      <vt:lpstr>Diapositiva 5</vt:lpstr>
      <vt:lpstr>Diapositiva 6</vt:lpstr>
      <vt:lpstr>Diapositiva 7</vt:lpstr>
      <vt:lpstr>Diapositiva 8</vt:lpstr>
      <vt:lpstr>Diapositiva 9</vt:lpstr>
      <vt:lpstr>Diapositiva 10</vt:lpstr>
      <vt:lpstr>Diapositiva 11</vt:lpstr>
      <vt:lpstr>Diapositiva 12</vt:lpstr>
      <vt:lpstr>Respuesta 10.</vt:lpstr>
      <vt:lpstr>Diapositiva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Examen de diagnostico del bloque I.</dc:title>
  <dc:creator>Ismael Negrete</dc:creator>
  <cp:lastModifiedBy>PC</cp:lastModifiedBy>
  <cp:revision>34</cp:revision>
  <dcterms:created xsi:type="dcterms:W3CDTF">2014-07-29T21:52:26Z</dcterms:created>
  <dcterms:modified xsi:type="dcterms:W3CDTF">2015-07-03T21:39:49Z</dcterms:modified>
</cp:coreProperties>
</file>