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61" r:id="rId3"/>
    <p:sldId id="257" r:id="rId4"/>
    <p:sldId id="258" r:id="rId5"/>
    <p:sldId id="259" r:id="rId6"/>
    <p:sldId id="260" r:id="rId7"/>
    <p:sldId id="262" r:id="rId8"/>
  </p:sldIdLst>
  <p:sldSz cx="9144000" cy="6858000" type="screen4x3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14 Rectángulo redondeado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9 Rectángulo redondeado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4 Título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20" name="19 Subtítulo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s-ES" smtClean="0"/>
              <a:t>Haga clic para modificar el estilo de subtítulo del patrón</a:t>
            </a:r>
            <a:endParaRPr kumimoji="0" lang="en-US"/>
          </a:p>
        </p:txBody>
      </p:sp>
      <p:sp>
        <p:nvSpPr>
          <p:cNvPr id="19" name="18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71D91D2-08DA-49BF-9B7D-5A990B02D832}" type="datetimeFigureOut">
              <a:rPr lang="es-MX" smtClean="0"/>
              <a:pPr/>
              <a:t>25/01/2015</a:t>
            </a:fld>
            <a:endParaRPr lang="es-MX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MX"/>
          </a:p>
        </p:txBody>
      </p:sp>
      <p:sp>
        <p:nvSpPr>
          <p:cNvPr id="11" name="10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73934F4-79C0-49DF-9F75-64FD04B1D757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71D91D2-08DA-49BF-9B7D-5A990B02D832}" type="datetimeFigureOut">
              <a:rPr lang="es-MX" smtClean="0"/>
              <a:pPr/>
              <a:t>25/01/2015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73934F4-79C0-49DF-9F75-64FD04B1D757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13 Rectángulo redondeado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10 Rectángulo redondeado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71D91D2-08DA-49BF-9B7D-5A990B02D832}" type="datetimeFigureOut">
              <a:rPr lang="es-MX" smtClean="0"/>
              <a:pPr/>
              <a:t>25/01/2015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73934F4-79C0-49DF-9F75-64FD04B1D757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71D91D2-08DA-49BF-9B7D-5A990B02D832}" type="datetimeFigureOut">
              <a:rPr lang="es-MX" smtClean="0"/>
              <a:pPr/>
              <a:t>25/01/2015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73934F4-79C0-49DF-9F75-64FD04B1D757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5" name="4 Marcador de contenido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71D91D2-08DA-49BF-9B7D-5A990B02D832}" type="datetimeFigureOut">
              <a:rPr lang="es-MX" smtClean="0"/>
              <a:pPr/>
              <a:t>25/01/2015</a:t>
            </a:fld>
            <a:endParaRPr lang="es-MX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MX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73934F4-79C0-49DF-9F75-64FD04B1D757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71D91D2-08DA-49BF-9B7D-5A990B02D832}" type="datetimeFigureOut">
              <a:rPr lang="es-MX" smtClean="0"/>
              <a:pPr/>
              <a:t>25/01/2015</a:t>
            </a:fld>
            <a:endParaRPr lang="es-MX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MX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73934F4-79C0-49DF-9F75-64FD04B1D757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 redondeado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71D91D2-08DA-49BF-9B7D-5A990B02D832}" type="datetimeFigureOut">
              <a:rPr lang="es-MX" smtClean="0"/>
              <a:pPr/>
              <a:t>25/01/2015</a:t>
            </a:fld>
            <a:endParaRPr lang="es-MX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MX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73934F4-79C0-49DF-9F75-64FD04B1D757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71D91D2-08DA-49BF-9B7D-5A990B02D832}" type="datetimeFigureOut">
              <a:rPr lang="es-MX" smtClean="0"/>
              <a:pPr/>
              <a:t>25/01/2015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73934F4-79C0-49DF-9F75-64FD04B1D757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14 Rectángulo redondeado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10 Redondear rectángulo de esquina sencilla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71D91D2-08DA-49BF-9B7D-5A990B02D832}" type="datetimeFigureOut">
              <a:rPr lang="es-MX" smtClean="0"/>
              <a:pPr/>
              <a:t>25/01/2015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73934F4-79C0-49DF-9F75-64FD04B1D757}" type="slidenum">
              <a:rPr lang="es-MX" smtClean="0"/>
              <a:pPr/>
              <a:t>‹Nº›</a:t>
            </a:fld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s-ES" smtClean="0"/>
              <a:t>Haga clic en el icono para agregar una imagen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71D91D2-08DA-49BF-9B7D-5A990B02D832}" type="datetimeFigureOut">
              <a:rPr lang="es-MX" smtClean="0"/>
              <a:pPr/>
              <a:t>25/01/2015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73934F4-79C0-49DF-9F75-64FD04B1D757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71D91D2-08DA-49BF-9B7D-5A990B02D832}" type="datetimeFigureOut">
              <a:rPr lang="es-MX" smtClean="0"/>
              <a:pPr/>
              <a:t>25/01/2015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73934F4-79C0-49DF-9F75-64FD04B1D757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 redondeado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8 Rectángulo redondeado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12 Marcador de título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  <a:p>
            <a:pPr lvl="1" eaLnBrk="1" latinLnBrk="0" hangingPunct="1"/>
            <a:r>
              <a:rPr kumimoji="0" lang="es-ES" smtClean="0"/>
              <a:t>Segundo nivel</a:t>
            </a:r>
          </a:p>
          <a:p>
            <a:pPr lvl="2" eaLnBrk="1" latinLnBrk="0" hangingPunct="1"/>
            <a:r>
              <a:rPr kumimoji="0" lang="es-ES" smtClean="0"/>
              <a:t>Tercer nivel</a:t>
            </a:r>
          </a:p>
          <a:p>
            <a:pPr lvl="3" eaLnBrk="1" latinLnBrk="0" hangingPunct="1"/>
            <a:r>
              <a:rPr kumimoji="0" lang="es-ES" smtClean="0"/>
              <a:t>Cuarto nivel</a:t>
            </a:r>
          </a:p>
          <a:p>
            <a:pPr lvl="4" eaLnBrk="1" latinLnBrk="0" hangingPunct="1"/>
            <a:r>
              <a:rPr kumimoji="0" lang="es-ES" smtClean="0"/>
              <a:t>Quinto nivel</a:t>
            </a:r>
            <a:endParaRPr kumimoji="0" lang="en-US"/>
          </a:p>
        </p:txBody>
      </p:sp>
      <p:sp>
        <p:nvSpPr>
          <p:cNvPr id="25" name="24 Marcador de fecha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A71D91D2-08DA-49BF-9B7D-5A990B02D832}" type="datetimeFigureOut">
              <a:rPr lang="es-MX" smtClean="0"/>
              <a:pPr/>
              <a:t>25/01/2015</a:t>
            </a:fld>
            <a:endParaRPr lang="es-MX"/>
          </a:p>
        </p:txBody>
      </p:sp>
      <p:sp>
        <p:nvSpPr>
          <p:cNvPr id="18" name="17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es-MX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C73934F4-79C0-49DF-9F75-64FD04B1D757}" type="slidenum">
              <a:rPr lang="es-MX" smtClean="0"/>
              <a:pPr/>
              <a:t>‹Nº›</a:t>
            </a:fld>
            <a:endParaRPr lang="es-MX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e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wm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Marcador de contenido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03848" y="620687"/>
            <a:ext cx="2893655" cy="1373591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827584" y="2348880"/>
            <a:ext cx="784887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400" b="1" dirty="0" smtClean="0">
                <a:solidFill>
                  <a:schemeClr val="accent6">
                    <a:lumMod val="50000"/>
                  </a:schemeClr>
                </a:solidFill>
              </a:rPr>
              <a:t>BLOQUE 2: IDENTIFICAS DIFERENCIAS ENTRE DISTINTOS TIPOS DE MOVIMIENTO</a:t>
            </a:r>
            <a:endParaRPr lang="es-MX" sz="24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432164" y="4149080"/>
            <a:ext cx="6253635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/>
            <a:r>
              <a:rPr lang="es-MX" sz="2400" b="1" dirty="0" smtClean="0">
                <a:solidFill>
                  <a:schemeClr val="accent6">
                    <a:lumMod val="50000"/>
                  </a:schemeClr>
                </a:solidFill>
              </a:rPr>
              <a:t>Materia: Física</a:t>
            </a:r>
          </a:p>
          <a:p>
            <a:pPr algn="just"/>
            <a:r>
              <a:rPr lang="es-MX" sz="2400" b="1" dirty="0" smtClean="0">
                <a:solidFill>
                  <a:schemeClr val="accent6">
                    <a:lumMod val="50000"/>
                  </a:schemeClr>
                </a:solidFill>
              </a:rPr>
              <a:t>Docente: Eduardo Padilla Gutiérrez</a:t>
            </a:r>
          </a:p>
          <a:p>
            <a:pPr algn="just"/>
            <a:r>
              <a:rPr lang="es-MX" sz="2400" b="1" dirty="0" smtClean="0">
                <a:solidFill>
                  <a:schemeClr val="accent6">
                    <a:lumMod val="50000"/>
                  </a:schemeClr>
                </a:solidFill>
              </a:rPr>
              <a:t>Grupo 301</a:t>
            </a:r>
            <a:endParaRPr lang="es-MX" sz="2400" b="1" dirty="0">
              <a:solidFill>
                <a:schemeClr val="accent6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9217395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/>
          <p:nvPr/>
        </p:nvSpPr>
        <p:spPr>
          <a:xfrm>
            <a:off x="683568" y="764704"/>
            <a:ext cx="78488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3200" b="1" dirty="0" smtClean="0">
                <a:solidFill>
                  <a:schemeClr val="accent6">
                    <a:lumMod val="50000"/>
                  </a:schemeClr>
                </a:solidFill>
              </a:rPr>
              <a:t>JUSTIFICACIÓN</a:t>
            </a:r>
            <a:endParaRPr lang="es-MX" sz="32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899592" y="1988840"/>
            <a:ext cx="7344816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MX" sz="2000" b="1" dirty="0" smtClean="0">
                <a:solidFill>
                  <a:schemeClr val="accent6">
                    <a:lumMod val="50000"/>
                  </a:schemeClr>
                </a:solidFill>
              </a:rPr>
              <a:t>Se </a:t>
            </a:r>
            <a:r>
              <a:rPr lang="es-MX" sz="2000" b="1" dirty="0" smtClean="0">
                <a:solidFill>
                  <a:schemeClr val="accent6">
                    <a:lumMod val="50000"/>
                  </a:schemeClr>
                </a:solidFill>
              </a:rPr>
              <a:t>utilizará </a:t>
            </a:r>
            <a:r>
              <a:rPr lang="es-MX" sz="2000" b="1" dirty="0" smtClean="0">
                <a:solidFill>
                  <a:schemeClr val="accent6">
                    <a:lumMod val="50000"/>
                  </a:schemeClr>
                </a:solidFill>
              </a:rPr>
              <a:t>la presentación debido a que es necesario que el alumno adquiera el conocimiento de los conceptos sobre movimiento rectilíneo uniforme, para poderlos aplicar en los problemas correspondientes a este tema.</a:t>
            </a:r>
            <a:endParaRPr lang="es-MX" sz="20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6148" name="Picture 4" descr="http://sergioelguapo.org.mx/ESIME/ISISA/actividades_dinamica/imagenes/mov_part/P011048bee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23728" y="4509120"/>
            <a:ext cx="5066631" cy="91743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401879570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/>
          <p:nvPr/>
        </p:nvSpPr>
        <p:spPr>
          <a:xfrm>
            <a:off x="683568" y="980728"/>
            <a:ext cx="78488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400" b="1" dirty="0" smtClean="0">
                <a:solidFill>
                  <a:schemeClr val="accent6">
                    <a:lumMod val="50000"/>
                  </a:schemeClr>
                </a:solidFill>
              </a:rPr>
              <a:t>2.2 Movimiento en una sola dimensión</a:t>
            </a:r>
            <a:endParaRPr lang="es-MX" sz="24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683568" y="2204864"/>
            <a:ext cx="784887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2000" dirty="0" smtClean="0">
                <a:solidFill>
                  <a:schemeClr val="accent6">
                    <a:lumMod val="50000"/>
                  </a:schemeClr>
                </a:solidFill>
              </a:rPr>
              <a:t>CONCEPTOS</a:t>
            </a:r>
          </a:p>
          <a:p>
            <a:r>
              <a:rPr lang="es-MX" sz="2000" dirty="0" smtClean="0">
                <a:solidFill>
                  <a:schemeClr val="accent6">
                    <a:lumMod val="50000"/>
                  </a:schemeClr>
                </a:solidFill>
              </a:rPr>
              <a:t>-  Movimiento rectilíneo uniforme (MRU)</a:t>
            </a:r>
          </a:p>
          <a:p>
            <a:pPr marL="342900" indent="-342900">
              <a:buFontTx/>
              <a:buChar char="-"/>
            </a:pPr>
            <a:r>
              <a:rPr lang="es-MX" sz="2000" dirty="0" smtClean="0">
                <a:solidFill>
                  <a:schemeClr val="accent6">
                    <a:lumMod val="50000"/>
                  </a:schemeClr>
                </a:solidFill>
              </a:rPr>
              <a:t>Velocidad media</a:t>
            </a:r>
          </a:p>
          <a:p>
            <a:pPr marL="342900" indent="-342900">
              <a:buFontTx/>
              <a:buChar char="-"/>
            </a:pPr>
            <a:r>
              <a:rPr lang="es-MX" sz="2000" dirty="0" smtClean="0">
                <a:solidFill>
                  <a:schemeClr val="accent6">
                    <a:lumMod val="50000"/>
                  </a:schemeClr>
                </a:solidFill>
              </a:rPr>
              <a:t>Velocidad instantánea</a:t>
            </a:r>
            <a:endParaRPr lang="es-MX" sz="2000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5122" name="Picture 2" descr="http://www.monografias.com/trabajos13/cinemat/Image115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63888" y="4293096"/>
            <a:ext cx="2376264" cy="115212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32020147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/>
          <p:nvPr/>
        </p:nvSpPr>
        <p:spPr>
          <a:xfrm>
            <a:off x="683568" y="908720"/>
            <a:ext cx="78488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400" b="1" dirty="0">
                <a:solidFill>
                  <a:schemeClr val="accent6">
                    <a:lumMod val="50000"/>
                  </a:schemeClr>
                </a:solidFill>
              </a:rPr>
              <a:t>2.2 Movimiento en una sola dimensión</a:t>
            </a:r>
          </a:p>
        </p:txBody>
      </p:sp>
      <p:sp>
        <p:nvSpPr>
          <p:cNvPr id="5" name="4 CuadroTexto"/>
          <p:cNvSpPr txBox="1"/>
          <p:nvPr/>
        </p:nvSpPr>
        <p:spPr>
          <a:xfrm>
            <a:off x="539552" y="1650128"/>
            <a:ext cx="813690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MX" b="1" dirty="0" smtClean="0">
                <a:solidFill>
                  <a:schemeClr val="accent6">
                    <a:lumMod val="50000"/>
                  </a:schemeClr>
                </a:solidFill>
              </a:rPr>
              <a:t>Movimiento rectilíneo uniforme</a:t>
            </a:r>
          </a:p>
          <a:p>
            <a:pPr algn="just"/>
            <a:r>
              <a:rPr lang="es-MX" dirty="0" smtClean="0">
                <a:solidFill>
                  <a:schemeClr val="accent6">
                    <a:lumMod val="50000"/>
                  </a:schemeClr>
                </a:solidFill>
              </a:rPr>
              <a:t>Cuando un móvil sigue una trayectoria recta en la cual realiza </a:t>
            </a:r>
            <a:r>
              <a:rPr lang="es-MX" b="1" dirty="0" smtClean="0">
                <a:solidFill>
                  <a:schemeClr val="accent6">
                    <a:lumMod val="50000"/>
                  </a:schemeClr>
                </a:solidFill>
              </a:rPr>
              <a:t>desplazamientos</a:t>
            </a:r>
            <a:r>
              <a:rPr lang="es-MX" dirty="0" smtClean="0">
                <a:solidFill>
                  <a:schemeClr val="accent6">
                    <a:lumMod val="50000"/>
                  </a:schemeClr>
                </a:solidFill>
              </a:rPr>
              <a:t> iguales en tiempos iguales</a:t>
            </a:r>
            <a:endParaRPr lang="es-MX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3" name="2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117" y="2924944"/>
            <a:ext cx="5052210" cy="2808313"/>
          </a:xfrm>
          <a:prstGeom prst="rect">
            <a:avLst/>
          </a:prstGeom>
        </p:spPr>
      </p:pic>
      <mc:AlternateContent xmlns:mc="http://schemas.openxmlformats.org/markup-compatibility/2006">
        <mc:Choice xmlns="" xmlns:a14="http://schemas.microsoft.com/office/drawing/2010/main" Requires="a14">
          <p:sp>
            <p:nvSpPr>
              <p:cNvPr id="8" name="7 Rectángulo"/>
              <p:cNvSpPr/>
              <p:nvPr/>
            </p:nvSpPr>
            <p:spPr>
              <a:xfrm>
                <a:off x="5781034" y="2924944"/>
                <a:ext cx="2085699" cy="73545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s-MX" b="1" i="1">
                              <a:latin typeface="Cambria Math"/>
                            </a:rPr>
                          </m:ctrlPr>
                        </m:accPr>
                        <m:e>
                          <m:r>
                            <a:rPr lang="es-MX" b="1" i="1">
                              <a:latin typeface="Cambria Math"/>
                            </a:rPr>
                            <m:t>𝒗</m:t>
                          </m:r>
                        </m:e>
                      </m:acc>
                      <m:r>
                        <a:rPr lang="es-MX" b="1" i="1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es-MX" b="1" i="1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s-MX" b="1" i="1">
                              <a:latin typeface="Cambria Math"/>
                            </a:rPr>
                            <m:t>∆</m:t>
                          </m:r>
                          <m:acc>
                            <m:accPr>
                              <m:chr m:val="⃗"/>
                              <m:ctrlPr>
                                <a:rPr lang="es-MX" b="1" i="1">
                                  <a:latin typeface="Cambria Math"/>
                                </a:rPr>
                              </m:ctrlPr>
                            </m:accPr>
                            <m:e>
                              <m:r>
                                <a:rPr lang="es-MX" b="1" i="1">
                                  <a:latin typeface="Cambria Math"/>
                                </a:rPr>
                                <m:t>𝒅</m:t>
                              </m:r>
                            </m:e>
                          </m:acc>
                        </m:num>
                        <m:den>
                          <m:r>
                            <a:rPr lang="es-MX" b="1" i="1">
                              <a:latin typeface="Cambria Math"/>
                            </a:rPr>
                            <m:t>∆</m:t>
                          </m:r>
                          <m:acc>
                            <m:accPr>
                              <m:chr m:val="⃗"/>
                              <m:ctrlPr>
                                <a:rPr lang="es-MX" b="1" i="1">
                                  <a:latin typeface="Cambria Math"/>
                                </a:rPr>
                              </m:ctrlPr>
                            </m:accPr>
                            <m:e>
                              <m:r>
                                <a:rPr lang="es-MX" b="1" i="1">
                                  <a:latin typeface="Cambria Math"/>
                                </a:rPr>
                                <m:t>𝒕</m:t>
                              </m:r>
                            </m:e>
                          </m:acc>
                        </m:den>
                      </m:f>
                      <m:r>
                        <a:rPr lang="es-MX" b="1" i="1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es-MX" b="1" i="1">
                              <a:latin typeface="Cambria Math"/>
                            </a:rPr>
                          </m:ctrlPr>
                        </m:fPr>
                        <m:num>
                          <m:acc>
                            <m:accPr>
                              <m:chr m:val="⃗"/>
                              <m:ctrlPr>
                                <a:rPr lang="es-MX" b="1" i="1">
                                  <a:latin typeface="Cambria Math"/>
                                </a:rPr>
                              </m:ctrlPr>
                            </m:accPr>
                            <m:e>
                              <m:sSub>
                                <m:sSubPr>
                                  <m:ctrlPr>
                                    <a:rPr lang="es-MX" b="1" i="1">
                                      <a:latin typeface="Cambria Math"/>
                                    </a:rPr>
                                  </m:ctrlPr>
                                </m:sSubPr>
                                <m:e>
                                  <m:r>
                                    <a:rPr lang="es-MX" b="1" i="1">
                                      <a:latin typeface="Cambria Math"/>
                                    </a:rPr>
                                    <m:t>𝒅</m:t>
                                  </m:r>
                                </m:e>
                                <m:sub>
                                  <m:r>
                                    <a:rPr lang="es-MX" b="1" i="1">
                                      <a:latin typeface="Cambria Math"/>
                                    </a:rPr>
                                    <m:t>𝟐</m:t>
                                  </m:r>
                                </m:sub>
                              </m:sSub>
                            </m:e>
                          </m:acc>
                          <m:r>
                            <a:rPr lang="es-MX" b="1" i="1">
                              <a:latin typeface="Cambria Math"/>
                            </a:rPr>
                            <m:t>−</m:t>
                          </m:r>
                          <m:acc>
                            <m:accPr>
                              <m:chr m:val="⃗"/>
                              <m:ctrlPr>
                                <a:rPr lang="es-MX" b="1" i="1">
                                  <a:latin typeface="Cambria Math"/>
                                </a:rPr>
                              </m:ctrlPr>
                            </m:accPr>
                            <m:e>
                              <m:sSub>
                                <m:sSubPr>
                                  <m:ctrlPr>
                                    <a:rPr lang="es-MX" b="1" i="1">
                                      <a:latin typeface="Cambria Math"/>
                                    </a:rPr>
                                  </m:ctrlPr>
                                </m:sSubPr>
                                <m:e>
                                  <m:r>
                                    <a:rPr lang="es-MX" b="1" i="1">
                                      <a:latin typeface="Cambria Math"/>
                                    </a:rPr>
                                    <m:t>𝒅</m:t>
                                  </m:r>
                                </m:e>
                                <m:sub>
                                  <m:r>
                                    <a:rPr lang="es-MX" b="1" i="1">
                                      <a:latin typeface="Cambria Math"/>
                                    </a:rPr>
                                    <m:t>𝟏</m:t>
                                  </m:r>
                                </m:sub>
                              </m:sSub>
                            </m:e>
                          </m:acc>
                        </m:num>
                        <m:den>
                          <m:sSub>
                            <m:sSubPr>
                              <m:ctrlPr>
                                <a:rPr lang="es-MX" b="1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s-MX" b="1" i="1">
                                  <a:latin typeface="Cambria Math"/>
                                </a:rPr>
                                <m:t>𝒕</m:t>
                              </m:r>
                            </m:e>
                            <m:sub>
                              <m:r>
                                <a:rPr lang="es-MX" b="1" i="1">
                                  <a:latin typeface="Cambria Math"/>
                                </a:rPr>
                                <m:t>𝟐</m:t>
                              </m:r>
                            </m:sub>
                          </m:sSub>
                          <m:r>
                            <a:rPr lang="es-MX" b="1" i="1">
                              <a:latin typeface="Cambria Math"/>
                            </a:rPr>
                            <m:t>−</m:t>
                          </m:r>
                          <m:sSub>
                            <m:sSubPr>
                              <m:ctrlPr>
                                <a:rPr lang="es-MX" b="1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s-MX" b="1" i="1">
                                  <a:latin typeface="Cambria Math"/>
                                </a:rPr>
                                <m:t>𝒕</m:t>
                              </m:r>
                            </m:e>
                            <m:sub>
                              <m:r>
                                <a:rPr lang="es-MX" b="1" i="1">
                                  <a:latin typeface="Cambria Math"/>
                                </a:rPr>
                                <m:t>𝟏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es-MX" b="1" dirty="0"/>
              </a:p>
            </p:txBody>
          </p:sp>
        </mc:Choice>
        <mc:Fallback>
          <p:sp>
            <p:nvSpPr>
              <p:cNvPr id="8" name="7 Rectángulo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81034" y="2924944"/>
                <a:ext cx="2085699" cy="735458"/>
              </a:xfrm>
              <a:prstGeom prst="rect">
                <a:avLst/>
              </a:prstGeom>
              <a:blipFill rotWithShape="1">
                <a:blip r:embed="rId3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MX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="" xmlns:a14="http://schemas.microsoft.com/office/drawing/2010/main" Requires="a14">
          <p:sp>
            <p:nvSpPr>
              <p:cNvPr id="9" name="8 Rectángulo"/>
              <p:cNvSpPr/>
              <p:nvPr/>
            </p:nvSpPr>
            <p:spPr>
              <a:xfrm>
                <a:off x="5781034" y="4322401"/>
                <a:ext cx="2895422" cy="129721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unc>
                        <m:funcPr>
                          <m:ctrlPr>
                            <a:rPr lang="es-MX" sz="1600" b="1" i="1">
                              <a:latin typeface="Cambria Math"/>
                            </a:rPr>
                          </m:ctrlPr>
                        </m:funcPr>
                        <m:fName>
                          <m:r>
                            <a:rPr lang="es-MX" sz="1600" b="1" i="1">
                              <a:latin typeface="Cambria Math"/>
                            </a:rPr>
                            <m:t>𝒕𝒂𝒏</m:t>
                          </m:r>
                        </m:fName>
                        <m:e>
                          <m:r>
                            <a:rPr lang="es-MX" sz="1600" b="1" i="1">
                              <a:latin typeface="Cambria Math"/>
                            </a:rPr>
                            <m:t>𝜽</m:t>
                          </m:r>
                        </m:e>
                      </m:func>
                      <m:r>
                        <a:rPr lang="es-MX" sz="1600" b="1" i="1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es-MX" sz="1600" b="1" i="1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s-MX" sz="1600" b="1" i="1">
                              <a:latin typeface="Cambria Math"/>
                            </a:rPr>
                            <m:t>𝒄𝒂𝒕𝒆𝒕𝒐</m:t>
                          </m:r>
                          <m:r>
                            <a:rPr lang="es-MX" sz="1600" b="1" i="1">
                              <a:latin typeface="Cambria Math"/>
                            </a:rPr>
                            <m:t> </m:t>
                          </m:r>
                          <m:r>
                            <a:rPr lang="es-MX" sz="1600" b="1" i="1">
                              <a:latin typeface="Cambria Math"/>
                            </a:rPr>
                            <m:t>𝒐𝒑𝒖𝒆𝒔𝒕𝒐</m:t>
                          </m:r>
                        </m:num>
                        <m:den>
                          <m:r>
                            <a:rPr lang="es-MX" sz="1600" b="1" i="1">
                              <a:latin typeface="Cambria Math"/>
                            </a:rPr>
                            <m:t>𝒄𝒂𝒕𝒆𝒕𝒐</m:t>
                          </m:r>
                          <m:r>
                            <a:rPr lang="es-MX" sz="1600" b="1" i="1">
                              <a:latin typeface="Cambria Math"/>
                            </a:rPr>
                            <m:t> </m:t>
                          </m:r>
                          <m:r>
                            <a:rPr lang="es-MX" sz="1600" b="1" i="1">
                              <a:latin typeface="Cambria Math"/>
                            </a:rPr>
                            <m:t>𝒂𝒅𝒚𝒂𝒄𝒆𝒏𝒕𝒆</m:t>
                          </m:r>
                        </m:den>
                      </m:f>
                      <m:r>
                        <a:rPr lang="es-MX" sz="1600" b="1" i="1">
                          <a:latin typeface="Cambria Math"/>
                        </a:rPr>
                        <m:t>=</m:t>
                      </m:r>
                      <m:r>
                        <a:rPr lang="es-MX" sz="1600" b="1" i="1">
                          <a:latin typeface="Cambria Math"/>
                        </a:rPr>
                        <m:t>𝒗</m:t>
                      </m:r>
                      <m:r>
                        <a:rPr lang="es-MX" sz="1600" b="1" i="1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es-MX" sz="1600" b="1" i="1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s-MX" sz="1600" b="1" i="1">
                              <a:latin typeface="Cambria Math"/>
                            </a:rPr>
                            <m:t>∆</m:t>
                          </m:r>
                          <m:r>
                            <a:rPr lang="es-MX" sz="1600" b="1" i="1">
                              <a:latin typeface="Cambria Math"/>
                            </a:rPr>
                            <m:t>𝒅</m:t>
                          </m:r>
                        </m:num>
                        <m:den>
                          <m:r>
                            <a:rPr lang="es-MX" sz="1600" b="1" i="1">
                              <a:latin typeface="Cambria Math"/>
                            </a:rPr>
                            <m:t>∆</m:t>
                          </m:r>
                          <m:r>
                            <a:rPr lang="es-MX" sz="1600" b="1" i="1">
                              <a:latin typeface="Cambria Math"/>
                            </a:rPr>
                            <m:t>𝒕</m:t>
                          </m:r>
                        </m:den>
                      </m:f>
                    </m:oMath>
                  </m:oMathPara>
                </a14:m>
                <a:endParaRPr lang="es-MX" sz="1600" b="1" dirty="0"/>
              </a:p>
              <a:p>
                <a:r>
                  <a:rPr lang="es-MX" sz="1600" b="1" dirty="0"/>
                  <a:t> </a:t>
                </a:r>
              </a:p>
            </p:txBody>
          </p:sp>
        </mc:Choice>
        <mc:Fallback>
          <p:sp>
            <p:nvSpPr>
              <p:cNvPr id="9" name="8 Rectángulo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81034" y="4322401"/>
                <a:ext cx="2895422" cy="1297215"/>
              </a:xfrm>
              <a:prstGeom prst="rect">
                <a:avLst/>
              </a:prstGeom>
              <a:blipFill rotWithShape="1">
                <a:blip r:embed="rId4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MX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="" xmlns:p14="http://schemas.microsoft.com/office/powerpoint/2010/main" val="30576066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/>
          <p:nvPr/>
        </p:nvSpPr>
        <p:spPr>
          <a:xfrm>
            <a:off x="683568" y="908720"/>
            <a:ext cx="78488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400" b="1" dirty="0">
                <a:solidFill>
                  <a:schemeClr val="accent6">
                    <a:lumMod val="50000"/>
                  </a:schemeClr>
                </a:solidFill>
              </a:rPr>
              <a:t>2.2 Movimiento en una sola dimensión</a:t>
            </a:r>
          </a:p>
        </p:txBody>
      </p:sp>
      <p:sp>
        <p:nvSpPr>
          <p:cNvPr id="5" name="4 CuadroTexto"/>
          <p:cNvSpPr txBox="1"/>
          <p:nvPr/>
        </p:nvSpPr>
        <p:spPr>
          <a:xfrm>
            <a:off x="539552" y="1844824"/>
            <a:ext cx="7997468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MX" b="1" dirty="0" smtClean="0">
                <a:solidFill>
                  <a:schemeClr val="accent6">
                    <a:lumMod val="50000"/>
                  </a:schemeClr>
                </a:solidFill>
              </a:rPr>
              <a:t>Velocidad media</a:t>
            </a:r>
          </a:p>
          <a:p>
            <a:pPr algn="just"/>
            <a:r>
              <a:rPr lang="es-MX" dirty="0" smtClean="0">
                <a:solidFill>
                  <a:schemeClr val="accent6">
                    <a:lumMod val="50000"/>
                  </a:schemeClr>
                </a:solidFill>
              </a:rPr>
              <a:t>Representa la relación entre la magnitud del desplazamiento total hecho por un móvil y el tiempo en efectuarlo</a:t>
            </a:r>
          </a:p>
          <a:p>
            <a:pPr algn="just"/>
            <a:endParaRPr lang="es-MX" dirty="0">
              <a:solidFill>
                <a:schemeClr val="accent6">
                  <a:lumMod val="50000"/>
                </a:schemeClr>
              </a:solidFill>
            </a:endParaRPr>
          </a:p>
          <a:p>
            <a:pPr algn="just"/>
            <a:r>
              <a:rPr lang="es-MX" dirty="0" smtClean="0">
                <a:solidFill>
                  <a:schemeClr val="accent6">
                    <a:lumMod val="50000"/>
                  </a:schemeClr>
                </a:solidFill>
              </a:rPr>
              <a:t>Ejemplo 1</a:t>
            </a:r>
          </a:p>
          <a:p>
            <a:pPr algn="just"/>
            <a:r>
              <a:rPr lang="es-MX" dirty="0" smtClean="0">
                <a:solidFill>
                  <a:schemeClr val="accent6">
                    <a:lumMod val="50000"/>
                  </a:schemeClr>
                </a:solidFill>
              </a:rPr>
              <a:t>Encuentra la velocidad media o promedio de un móvil que durante su recorrido hacia el norte tuvo las siguientes velocidades</a:t>
            </a:r>
            <a:r>
              <a:rPr lang="es-MX" dirty="0" smtClean="0"/>
              <a:t>:</a:t>
            </a:r>
          </a:p>
        </p:txBody>
      </p:sp>
      <mc:AlternateContent xmlns:mc="http://schemas.openxmlformats.org/markup-compatibility/2006">
        <mc:Choice xmlns="" xmlns:a14="http://schemas.microsoft.com/office/drawing/2010/main" Requires="a14">
          <p:sp>
            <p:nvSpPr>
              <p:cNvPr id="2" name="1 Rectángulo"/>
              <p:cNvSpPr/>
              <p:nvPr/>
            </p:nvSpPr>
            <p:spPr>
              <a:xfrm>
                <a:off x="686481" y="3878519"/>
                <a:ext cx="1747081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MX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s-MX" i="1">
                              <a:latin typeface="Cambria Math"/>
                            </a:rPr>
                            <m:t>𝑣</m:t>
                          </m:r>
                        </m:e>
                        <m:sub>
                          <m:r>
                            <a:rPr lang="es-MX" i="1">
                              <a:latin typeface="Cambria Math"/>
                            </a:rPr>
                            <m:t>1</m:t>
                          </m:r>
                        </m:sub>
                      </m:sSub>
                      <m:r>
                        <a:rPr lang="es-MX" i="1">
                          <a:latin typeface="Cambria Math"/>
                        </a:rPr>
                        <m:t>=18.5 </m:t>
                      </m:r>
                      <m:f>
                        <m:fPr>
                          <m:type m:val="lin"/>
                          <m:ctrlPr>
                            <a:rPr lang="es-MX" i="1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s-MX" i="1">
                              <a:latin typeface="Cambria Math"/>
                            </a:rPr>
                            <m:t>𝑚</m:t>
                          </m:r>
                        </m:num>
                        <m:den>
                          <m:r>
                            <a:rPr lang="es-MX" i="1">
                              <a:latin typeface="Cambria Math"/>
                            </a:rPr>
                            <m:t>𝑠</m:t>
                          </m:r>
                        </m:den>
                      </m:f>
                    </m:oMath>
                  </m:oMathPara>
                </a14:m>
                <a:endParaRPr lang="es-MX" dirty="0"/>
              </a:p>
            </p:txBody>
          </p:sp>
        </mc:Choice>
        <mc:Fallback>
          <p:sp>
            <p:nvSpPr>
              <p:cNvPr id="2" name="1 Rectángulo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6481" y="3878519"/>
                <a:ext cx="1747081" cy="369332"/>
              </a:xfrm>
              <a:prstGeom prst="rect">
                <a:avLst/>
              </a:prstGeom>
              <a:blipFill rotWithShape="1">
                <a:blip r:embed="rId2" cstate="print"/>
                <a:stretch>
                  <a:fillRect t="-113115" r="-27972" b="-178689"/>
                </a:stretch>
              </a:blipFill>
            </p:spPr>
            <p:txBody>
              <a:bodyPr/>
              <a:lstStyle/>
              <a:p>
                <a:r>
                  <a:rPr lang="es-MX" dirty="0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="" xmlns:a14="http://schemas.microsoft.com/office/drawing/2010/main" Requires="a14">
          <p:sp>
            <p:nvSpPr>
              <p:cNvPr id="3" name="2 Rectángulo"/>
              <p:cNvSpPr/>
              <p:nvPr/>
            </p:nvSpPr>
            <p:spPr>
              <a:xfrm>
                <a:off x="2458358" y="3894744"/>
                <a:ext cx="1570750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MX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s-MX" i="1">
                              <a:latin typeface="Cambria Math"/>
                            </a:rPr>
                            <m:t>𝑣</m:t>
                          </m:r>
                        </m:e>
                        <m:sub>
                          <m:r>
                            <a:rPr lang="es-MX" i="1">
                              <a:latin typeface="Cambria Math"/>
                            </a:rPr>
                            <m:t>2</m:t>
                          </m:r>
                        </m:sub>
                      </m:sSub>
                      <m:r>
                        <a:rPr lang="es-MX" i="1">
                          <a:latin typeface="Cambria Math"/>
                        </a:rPr>
                        <m:t>=22 </m:t>
                      </m:r>
                      <m:f>
                        <m:fPr>
                          <m:type m:val="lin"/>
                          <m:ctrlPr>
                            <a:rPr lang="es-MX" i="1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s-MX" i="1">
                              <a:latin typeface="Cambria Math"/>
                            </a:rPr>
                            <m:t>𝑚</m:t>
                          </m:r>
                        </m:num>
                        <m:den>
                          <m:r>
                            <a:rPr lang="es-MX" i="1">
                              <a:latin typeface="Cambria Math"/>
                            </a:rPr>
                            <m:t>𝑠</m:t>
                          </m:r>
                        </m:den>
                      </m:f>
                    </m:oMath>
                  </m:oMathPara>
                </a14:m>
                <a:endParaRPr lang="es-MX" dirty="0"/>
              </a:p>
            </p:txBody>
          </p:sp>
        </mc:Choice>
        <mc:Fallback>
          <p:sp>
            <p:nvSpPr>
              <p:cNvPr id="3" name="2 Rectángulo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58358" y="3894744"/>
                <a:ext cx="1570750" cy="369332"/>
              </a:xfrm>
              <a:prstGeom prst="rect">
                <a:avLst/>
              </a:prstGeom>
              <a:blipFill rotWithShape="1">
                <a:blip r:embed="rId3" cstate="print"/>
                <a:stretch>
                  <a:fillRect t="-115000" r="-31008" b="-183333"/>
                </a:stretch>
              </a:blipFill>
            </p:spPr>
            <p:txBody>
              <a:bodyPr/>
              <a:lstStyle/>
              <a:p>
                <a:r>
                  <a:rPr lang="es-MX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="" xmlns:a14="http://schemas.microsoft.com/office/drawing/2010/main" Requires="a14">
          <p:sp>
            <p:nvSpPr>
              <p:cNvPr id="8" name="7 Rectángulo"/>
              <p:cNvSpPr/>
              <p:nvPr/>
            </p:nvSpPr>
            <p:spPr>
              <a:xfrm>
                <a:off x="4139952" y="3897114"/>
                <a:ext cx="1747081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MX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s-MX" i="1">
                              <a:latin typeface="Cambria Math"/>
                            </a:rPr>
                            <m:t>𝑣</m:t>
                          </m:r>
                        </m:e>
                        <m:sub>
                          <m:r>
                            <a:rPr lang="es-MX" i="1">
                              <a:latin typeface="Cambria Math"/>
                            </a:rPr>
                            <m:t>3</m:t>
                          </m:r>
                        </m:sub>
                      </m:sSub>
                      <m:r>
                        <a:rPr lang="es-MX" i="1">
                          <a:latin typeface="Cambria Math"/>
                        </a:rPr>
                        <m:t>=20.3 </m:t>
                      </m:r>
                      <m:f>
                        <m:fPr>
                          <m:type m:val="lin"/>
                          <m:ctrlPr>
                            <a:rPr lang="es-MX" i="1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s-MX" i="1">
                              <a:latin typeface="Cambria Math"/>
                            </a:rPr>
                            <m:t>𝑚</m:t>
                          </m:r>
                        </m:num>
                        <m:den>
                          <m:r>
                            <a:rPr lang="es-MX" i="1">
                              <a:latin typeface="Cambria Math"/>
                            </a:rPr>
                            <m:t>𝑠</m:t>
                          </m:r>
                        </m:den>
                      </m:f>
                    </m:oMath>
                  </m:oMathPara>
                </a14:m>
                <a:endParaRPr lang="es-MX" dirty="0"/>
              </a:p>
            </p:txBody>
          </p:sp>
        </mc:Choice>
        <mc:Fallback>
          <p:sp>
            <p:nvSpPr>
              <p:cNvPr id="8" name="7 Rectángulo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39952" y="3897114"/>
                <a:ext cx="1747081" cy="369332"/>
              </a:xfrm>
              <a:prstGeom prst="rect">
                <a:avLst/>
              </a:prstGeom>
              <a:blipFill rotWithShape="1">
                <a:blip r:embed="rId4" cstate="print"/>
                <a:stretch>
                  <a:fillRect t="-113115" r="-27875" b="-178689"/>
                </a:stretch>
              </a:blipFill>
            </p:spPr>
            <p:txBody>
              <a:bodyPr/>
              <a:lstStyle/>
              <a:p>
                <a:r>
                  <a:rPr lang="es-MX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="" xmlns:a14="http://schemas.microsoft.com/office/drawing/2010/main" Requires="a14">
          <p:sp>
            <p:nvSpPr>
              <p:cNvPr id="9" name="8 Rectángulo"/>
              <p:cNvSpPr/>
              <p:nvPr/>
            </p:nvSpPr>
            <p:spPr>
              <a:xfrm>
                <a:off x="6300192" y="3876149"/>
                <a:ext cx="1747081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MX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s-MX" i="1">
                              <a:latin typeface="Cambria Math"/>
                            </a:rPr>
                            <m:t>𝑣</m:t>
                          </m:r>
                        </m:e>
                        <m:sub>
                          <m:r>
                            <a:rPr lang="es-MX" i="1">
                              <a:latin typeface="Cambria Math"/>
                            </a:rPr>
                            <m:t>4</m:t>
                          </m:r>
                        </m:sub>
                      </m:sSub>
                      <m:r>
                        <a:rPr lang="es-MX" i="1">
                          <a:latin typeface="Cambria Math"/>
                        </a:rPr>
                        <m:t>=21.5 </m:t>
                      </m:r>
                      <m:f>
                        <m:fPr>
                          <m:type m:val="lin"/>
                          <m:ctrlPr>
                            <a:rPr lang="es-MX" i="1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s-MX" i="1">
                              <a:latin typeface="Cambria Math"/>
                            </a:rPr>
                            <m:t>𝑚</m:t>
                          </m:r>
                        </m:num>
                        <m:den>
                          <m:r>
                            <a:rPr lang="es-MX" i="1">
                              <a:latin typeface="Cambria Math"/>
                            </a:rPr>
                            <m:t>𝑠</m:t>
                          </m:r>
                        </m:den>
                      </m:f>
                    </m:oMath>
                  </m:oMathPara>
                </a14:m>
                <a:endParaRPr lang="es-MX" dirty="0"/>
              </a:p>
            </p:txBody>
          </p:sp>
        </mc:Choice>
        <mc:Fallback>
          <p:sp>
            <p:nvSpPr>
              <p:cNvPr id="9" name="8 Rectángulo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00192" y="3876149"/>
                <a:ext cx="1747081" cy="369332"/>
              </a:xfrm>
              <a:prstGeom prst="rect">
                <a:avLst/>
              </a:prstGeom>
              <a:blipFill rotWithShape="1">
                <a:blip r:embed="rId5" cstate="print"/>
                <a:stretch>
                  <a:fillRect t="-115000" r="-27875" b="-183333"/>
                </a:stretch>
              </a:blipFill>
            </p:spPr>
            <p:txBody>
              <a:bodyPr/>
              <a:lstStyle/>
              <a:p>
                <a:r>
                  <a:rPr lang="es-MX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074" name="Picture 2" descr="http://podemosmejorarlascosas.files.wordpress.com/2011/02/velocidadmedia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563888" y="4725144"/>
            <a:ext cx="2402632" cy="119943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33458918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/>
          <p:nvPr/>
        </p:nvSpPr>
        <p:spPr>
          <a:xfrm>
            <a:off x="683568" y="908720"/>
            <a:ext cx="78488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400" b="1" dirty="0">
                <a:solidFill>
                  <a:schemeClr val="accent6">
                    <a:lumMod val="50000"/>
                  </a:schemeClr>
                </a:solidFill>
              </a:rPr>
              <a:t>2.2 Movimiento en una sola dimensión</a:t>
            </a:r>
          </a:p>
        </p:txBody>
      </p:sp>
      <p:sp>
        <p:nvSpPr>
          <p:cNvPr id="5" name="4 CuadroTexto"/>
          <p:cNvSpPr txBox="1"/>
          <p:nvPr/>
        </p:nvSpPr>
        <p:spPr>
          <a:xfrm>
            <a:off x="683568" y="1988840"/>
            <a:ext cx="784887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b="1" dirty="0" smtClean="0">
                <a:solidFill>
                  <a:schemeClr val="accent6">
                    <a:lumMod val="50000"/>
                  </a:schemeClr>
                </a:solidFill>
              </a:rPr>
              <a:t>Velocidad instantánea</a:t>
            </a:r>
          </a:p>
          <a:p>
            <a:r>
              <a:rPr lang="es-MX" b="1" dirty="0">
                <a:solidFill>
                  <a:schemeClr val="accent6">
                    <a:lumMod val="50000"/>
                  </a:schemeClr>
                </a:solidFill>
              </a:rPr>
              <a:t>La  velocidad instantánea es la que tiene el cuerpo en un instante específico, en un punto determinado de su </a:t>
            </a:r>
            <a:r>
              <a:rPr lang="es-MX" b="1" dirty="0" smtClean="0">
                <a:solidFill>
                  <a:schemeClr val="accent6">
                    <a:lumMod val="50000"/>
                  </a:schemeClr>
                </a:solidFill>
              </a:rPr>
              <a:t>trayectoria.</a:t>
            </a:r>
          </a:p>
          <a:p>
            <a:endParaRPr lang="es-MX" dirty="0"/>
          </a:p>
        </p:txBody>
      </p:sp>
      <mc:AlternateContent xmlns:mc="http://schemas.openxmlformats.org/markup-compatibility/2006">
        <mc:Choice xmlns="" xmlns:a14="http://schemas.microsoft.com/office/drawing/2010/main" Requires="a14">
          <p:sp>
            <p:nvSpPr>
              <p:cNvPr id="3" name="2 Rectángulo"/>
              <p:cNvSpPr/>
              <p:nvPr/>
            </p:nvSpPr>
            <p:spPr>
              <a:xfrm>
                <a:off x="3176972" y="2798619"/>
                <a:ext cx="2862064" cy="126771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s-MX" i="1">
                              <a:latin typeface="Cambria Math"/>
                            </a:rPr>
                          </m:ctrlPr>
                        </m:accPr>
                        <m:e>
                          <m:sSub>
                            <m:sSubPr>
                              <m:ctrlPr>
                                <a:rPr lang="es-MX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s-MX" i="1">
                                  <a:latin typeface="Cambria Math"/>
                                </a:rPr>
                                <m:t>𝑣</m:t>
                              </m:r>
                            </m:e>
                            <m:sub>
                              <m:r>
                                <a:rPr lang="es-MX" i="1">
                                  <a:latin typeface="Cambria Math"/>
                                </a:rPr>
                                <m:t>𝑖𝑛𝑠𝑡</m:t>
                              </m:r>
                            </m:sub>
                          </m:sSub>
                        </m:e>
                      </m:acc>
                      <m:r>
                        <a:rPr lang="es-MX" i="1">
                          <a:latin typeface="Cambria Math"/>
                        </a:rPr>
                        <m:t>=</m:t>
                      </m:r>
                      <m:func>
                        <m:funcPr>
                          <m:ctrlPr>
                            <a:rPr lang="es-MX" i="1">
                              <a:latin typeface="Cambria Math"/>
                            </a:rPr>
                          </m:ctrlPr>
                        </m:funcPr>
                        <m:fName>
                          <m:limLow>
                            <m:limLowPr>
                              <m:ctrlPr>
                                <a:rPr lang="es-MX" i="1">
                                  <a:latin typeface="Cambria Math"/>
                                </a:rPr>
                              </m:ctrlPr>
                            </m:limLowPr>
                            <m:e>
                              <m:r>
                                <m:rPr>
                                  <m:sty m:val="p"/>
                                </m:rPr>
                                <a:rPr lang="es-MX">
                                  <a:latin typeface="Cambria Math"/>
                                </a:rPr>
                                <m:t>lim</m:t>
                              </m:r>
                            </m:e>
                            <m:lim>
                              <m:r>
                                <a:rPr lang="es-MX" i="1">
                                  <a:latin typeface="Cambria Math"/>
                                </a:rPr>
                                <m:t>∆</m:t>
                              </m:r>
                              <m:r>
                                <a:rPr lang="es-MX" i="1">
                                  <a:latin typeface="Cambria Math"/>
                                </a:rPr>
                                <m:t>𝑡</m:t>
                              </m:r>
                              <m:r>
                                <a:rPr lang="es-MX" i="1">
                                  <a:latin typeface="Cambria Math"/>
                                </a:rPr>
                                <m:t>→0</m:t>
                              </m:r>
                            </m:lim>
                          </m:limLow>
                        </m:fName>
                        <m:e>
                          <m:f>
                            <m:fPr>
                              <m:ctrlPr>
                                <a:rPr lang="es-MX" i="1">
                                  <a:latin typeface="Cambria Math"/>
                                </a:rPr>
                              </m:ctrlPr>
                            </m:fPr>
                            <m:num>
                              <m:r>
                                <a:rPr lang="es-MX" i="1">
                                  <a:latin typeface="Cambria Math"/>
                                </a:rPr>
                                <m:t>∆</m:t>
                              </m:r>
                              <m:acc>
                                <m:accPr>
                                  <m:chr m:val="⃗"/>
                                  <m:ctrlPr>
                                    <a:rPr lang="es-MX" i="1">
                                      <a:latin typeface="Cambria Math"/>
                                    </a:rPr>
                                  </m:ctrlPr>
                                </m:accPr>
                                <m:e>
                                  <m:r>
                                    <a:rPr lang="es-MX" i="1">
                                      <a:latin typeface="Cambria Math"/>
                                    </a:rPr>
                                    <m:t>𝑑</m:t>
                                  </m:r>
                                </m:e>
                              </m:acc>
                            </m:num>
                            <m:den>
                              <m:r>
                                <a:rPr lang="es-MX" i="1">
                                  <a:latin typeface="Cambria Math"/>
                                </a:rPr>
                                <m:t>∆</m:t>
                              </m:r>
                              <m:acc>
                                <m:accPr>
                                  <m:chr m:val="⃗"/>
                                  <m:ctrlPr>
                                    <a:rPr lang="es-MX" i="1">
                                      <a:latin typeface="Cambria Math"/>
                                    </a:rPr>
                                  </m:ctrlPr>
                                </m:accPr>
                                <m:e>
                                  <m:r>
                                    <a:rPr lang="es-MX" i="1">
                                      <a:latin typeface="Cambria Math"/>
                                    </a:rPr>
                                    <m:t>𝑡</m:t>
                                  </m:r>
                                </m:e>
                              </m:acc>
                            </m:den>
                          </m:f>
                        </m:e>
                      </m:func>
                    </m:oMath>
                  </m:oMathPara>
                </a14:m>
                <a:endParaRPr lang="es-MX" dirty="0"/>
              </a:p>
              <a:p>
                <a:r>
                  <a:rPr lang="es-MX" dirty="0"/>
                  <a:t> </a:t>
                </a:r>
              </a:p>
              <a:p>
                <a:r>
                  <a:rPr lang="es-MX" dirty="0"/>
                  <a:t> </a:t>
                </a:r>
              </a:p>
            </p:txBody>
          </p:sp>
        </mc:Choice>
        <mc:Fallback>
          <p:sp>
            <p:nvSpPr>
              <p:cNvPr id="3" name="2 Rectángulo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76972" y="2798619"/>
                <a:ext cx="2862064" cy="1267719"/>
              </a:xfrm>
              <a:prstGeom prst="rect">
                <a:avLst/>
              </a:prstGeom>
              <a:blipFill rotWithShape="1">
                <a:blip r:embed="rId2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MX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050" name="Picture 2" descr="http://www.figueraspacheco.com/CEED/DEPARTAMENTOS/MATEMATICAS/Matematicas1/ceed1bcn/pres_11q_archivos/image001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87824" y="4221088"/>
            <a:ext cx="3048000" cy="140094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11591402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/>
          <p:nvPr/>
        </p:nvSpPr>
        <p:spPr>
          <a:xfrm>
            <a:off x="1403648" y="1628800"/>
            <a:ext cx="640871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800" b="1" dirty="0" smtClean="0">
                <a:solidFill>
                  <a:schemeClr val="accent6">
                    <a:lumMod val="50000"/>
                  </a:schemeClr>
                </a:solidFill>
              </a:rPr>
              <a:t>Bibliografía</a:t>
            </a:r>
          </a:p>
          <a:p>
            <a:endParaRPr lang="es-MX" b="1" dirty="0" smtClean="0"/>
          </a:p>
          <a:p>
            <a:r>
              <a:rPr lang="es-MX" dirty="0" smtClean="0">
                <a:solidFill>
                  <a:schemeClr val="accent6">
                    <a:lumMod val="50000"/>
                  </a:schemeClr>
                </a:solidFill>
              </a:rPr>
              <a:t>Libro de texto Física conceptual, Paul G. Hewitt</a:t>
            </a:r>
            <a:endParaRPr lang="es-MX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1025" name="Picture 1" descr="C:\Documents and Settings\pc2\Configuración local\Archivos temporales de Internet\Content.IE5\95WUYTEX\MC900311014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11960" y="4112448"/>
            <a:ext cx="1401324" cy="128250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59491544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specto">
  <a:themeElements>
    <a:clrScheme name="Aspecto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Aspecto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specto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298</TotalTime>
  <Words>167</Words>
  <Application>Microsoft Office PowerPoint</Application>
  <PresentationFormat>Presentación en pantalla (4:3)</PresentationFormat>
  <Paragraphs>33</Paragraphs>
  <Slides>7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7</vt:i4>
      </vt:variant>
    </vt:vector>
  </HeadingPairs>
  <TitlesOfParts>
    <vt:vector size="8" baseType="lpstr">
      <vt:lpstr>Aspecto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LALO</dc:creator>
  <cp:lastModifiedBy>admin</cp:lastModifiedBy>
  <cp:revision>35</cp:revision>
  <dcterms:created xsi:type="dcterms:W3CDTF">2014-09-29T05:00:02Z</dcterms:created>
  <dcterms:modified xsi:type="dcterms:W3CDTF">2015-01-25T18:31:58Z</dcterms:modified>
</cp:coreProperties>
</file>