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55" autoAdjust="0"/>
    <p:restoredTop sz="77599" autoAdjust="0"/>
  </p:normalViewPr>
  <p:slideViewPr>
    <p:cSldViewPr>
      <p:cViewPr varScale="1">
        <p:scale>
          <a:sx n="56" d="100"/>
          <a:sy n="56" d="100"/>
        </p:scale>
        <p:origin x="-17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54784F-7628-47B6-9FED-B9E6628D2342}" type="datetimeFigureOut">
              <a:rPr lang="es-MX" smtClean="0"/>
              <a:pPr/>
              <a:t>25/01/2014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4F884F-8F03-4FB0-BCFE-33EF1CE11540}" type="slidenum">
              <a:rPr lang="es-MX" smtClean="0"/>
              <a:pPr/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4F884F-8F03-4FB0-BCFE-33EF1CE11540}" type="slidenum">
              <a:rPr lang="es-MX" smtClean="0"/>
              <a:pPr/>
              <a:t>3</a:t>
            </a:fld>
            <a:endParaRPr lang="es-MX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MX" dirty="0" smtClean="0"/>
              <a:t>Conforme</a:t>
            </a:r>
            <a:r>
              <a:rPr lang="es-MX" baseline="0" dirty="0" smtClean="0"/>
              <a:t> avanza la ciencia química se estudió el </a:t>
            </a:r>
            <a:r>
              <a:rPr lang="es-MX" baseline="0" dirty="0" err="1" smtClean="0"/>
              <a:t>volúmen</a:t>
            </a:r>
            <a:r>
              <a:rPr lang="es-MX" baseline="0" dirty="0" smtClean="0"/>
              <a:t> de las sustancias gaseosas en las reacciones químicas. </a:t>
            </a:r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4F884F-8F03-4FB0-BCFE-33EF1CE11540}" type="slidenum">
              <a:rPr lang="es-MX" smtClean="0"/>
              <a:pPr/>
              <a:t>5</a:t>
            </a:fld>
            <a:endParaRPr lang="es-MX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4F884F-8F03-4FB0-BCFE-33EF1CE11540}" type="slidenum">
              <a:rPr lang="es-MX" smtClean="0"/>
              <a:pPr/>
              <a:t>9</a:t>
            </a:fld>
            <a:endParaRPr lang="es-MX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MX" dirty="0" smtClean="0"/>
              <a:t>El oxigeno como molécula </a:t>
            </a:r>
            <a:r>
              <a:rPr lang="es-MX" dirty="0" err="1" smtClean="0"/>
              <a:t>diatomica</a:t>
            </a:r>
            <a:r>
              <a:rPr lang="es-MX" dirty="0" smtClean="0"/>
              <a:t> se puede dividir en dos átomos lo que permite obtener 2 moléculas de agua.</a:t>
            </a:r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4F884F-8F03-4FB0-BCFE-33EF1CE11540}" type="slidenum">
              <a:rPr lang="es-MX" smtClean="0"/>
              <a:pPr/>
              <a:t>10</a:t>
            </a:fld>
            <a:endParaRPr lang="es-MX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MX" dirty="0" smtClean="0"/>
              <a:t>Conforme</a:t>
            </a:r>
            <a:r>
              <a:rPr lang="es-MX" baseline="0" dirty="0" smtClean="0"/>
              <a:t> avanza la ciencia química se estudió el </a:t>
            </a:r>
            <a:r>
              <a:rPr lang="es-MX" baseline="0" dirty="0" err="1" smtClean="0"/>
              <a:t>volúmen</a:t>
            </a:r>
            <a:r>
              <a:rPr lang="es-MX" baseline="0" dirty="0" smtClean="0"/>
              <a:t> de las sustancias gaseosas en las reacciones químicas. </a:t>
            </a:r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4F884F-8F03-4FB0-BCFE-33EF1CE11540}" type="slidenum">
              <a:rPr lang="es-MX" smtClean="0"/>
              <a:pPr/>
              <a:t>13</a:t>
            </a:fld>
            <a:endParaRPr lang="es-MX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MX" smtClean="0"/>
              <a:t>Estos cálculos </a:t>
            </a:r>
            <a:r>
              <a:rPr lang="es-MX" dirty="0" smtClean="0"/>
              <a:t>son</a:t>
            </a:r>
            <a:r>
              <a:rPr lang="es-MX" baseline="0" dirty="0" smtClean="0"/>
              <a:t> indispensables por que no es suficiente con saber cuales son los componentes de una sustancia o de un producto para poder producirlo. .. Leer página 15. </a:t>
            </a:r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4F884F-8F03-4FB0-BCFE-33EF1CE11540}" type="slidenum">
              <a:rPr lang="es-MX" smtClean="0"/>
              <a:pPr/>
              <a:t>14</a:t>
            </a:fld>
            <a:endParaRPr lang="es-MX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36AD7-F0B9-44F3-A4CD-6D66B7D56BAC}" type="datetimeFigureOut">
              <a:rPr lang="es-MX" smtClean="0"/>
              <a:pPr/>
              <a:t>25/01/2014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5F0A5-7994-4347-83B8-34A849C52BF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36AD7-F0B9-44F3-A4CD-6D66B7D56BAC}" type="datetimeFigureOut">
              <a:rPr lang="es-MX" smtClean="0"/>
              <a:pPr/>
              <a:t>25/01/2014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5F0A5-7994-4347-83B8-34A849C52BF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36AD7-F0B9-44F3-A4CD-6D66B7D56BAC}" type="datetimeFigureOut">
              <a:rPr lang="es-MX" smtClean="0"/>
              <a:pPr/>
              <a:t>25/01/2014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5F0A5-7994-4347-83B8-34A849C52BF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36AD7-F0B9-44F3-A4CD-6D66B7D56BAC}" type="datetimeFigureOut">
              <a:rPr lang="es-MX" smtClean="0"/>
              <a:pPr/>
              <a:t>25/01/2014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5F0A5-7994-4347-83B8-34A849C52BF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36AD7-F0B9-44F3-A4CD-6D66B7D56BAC}" type="datetimeFigureOut">
              <a:rPr lang="es-MX" smtClean="0"/>
              <a:pPr/>
              <a:t>25/01/2014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5F0A5-7994-4347-83B8-34A849C52BF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36AD7-F0B9-44F3-A4CD-6D66B7D56BAC}" type="datetimeFigureOut">
              <a:rPr lang="es-MX" smtClean="0"/>
              <a:pPr/>
              <a:t>25/01/2014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5F0A5-7994-4347-83B8-34A849C52BF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36AD7-F0B9-44F3-A4CD-6D66B7D56BAC}" type="datetimeFigureOut">
              <a:rPr lang="es-MX" smtClean="0"/>
              <a:pPr/>
              <a:t>25/01/2014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5F0A5-7994-4347-83B8-34A849C52BF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36AD7-F0B9-44F3-A4CD-6D66B7D56BAC}" type="datetimeFigureOut">
              <a:rPr lang="es-MX" smtClean="0"/>
              <a:pPr/>
              <a:t>25/01/2014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5F0A5-7994-4347-83B8-34A849C52BF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36AD7-F0B9-44F3-A4CD-6D66B7D56BAC}" type="datetimeFigureOut">
              <a:rPr lang="es-MX" smtClean="0"/>
              <a:pPr/>
              <a:t>25/01/2014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5F0A5-7994-4347-83B8-34A849C52BF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36AD7-F0B9-44F3-A4CD-6D66B7D56BAC}" type="datetimeFigureOut">
              <a:rPr lang="es-MX" smtClean="0"/>
              <a:pPr/>
              <a:t>25/01/2014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5F0A5-7994-4347-83B8-34A849C52BF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36AD7-F0B9-44F3-A4CD-6D66B7D56BAC}" type="datetimeFigureOut">
              <a:rPr lang="es-MX" smtClean="0"/>
              <a:pPr/>
              <a:t>25/01/2014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5F0A5-7994-4347-83B8-34A849C52BF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936AD7-F0B9-44F3-A4CD-6D66B7D56BAC}" type="datetimeFigureOut">
              <a:rPr lang="es-MX" smtClean="0"/>
              <a:pPr/>
              <a:t>25/01/2014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95F0A5-7994-4347-83B8-34A849C52BF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3568" y="548680"/>
            <a:ext cx="7772400" cy="1470025"/>
          </a:xfrm>
        </p:spPr>
        <p:txBody>
          <a:bodyPr>
            <a:normAutofit/>
          </a:bodyPr>
          <a:lstStyle/>
          <a:p>
            <a:r>
              <a:rPr lang="es-MX" sz="3200" dirty="0" err="1" smtClean="0"/>
              <a:t>Multiversidad</a:t>
            </a:r>
            <a:r>
              <a:rPr lang="es-MX" sz="3200" dirty="0" smtClean="0"/>
              <a:t> Latinoamericana</a:t>
            </a:r>
            <a:endParaRPr lang="es-MX" sz="3200" dirty="0"/>
          </a:p>
        </p:txBody>
      </p:sp>
      <p:sp>
        <p:nvSpPr>
          <p:cNvPr id="4" name="1 Título"/>
          <p:cNvSpPr txBox="1">
            <a:spLocks/>
          </p:cNvSpPr>
          <p:nvPr/>
        </p:nvSpPr>
        <p:spPr>
          <a:xfrm>
            <a:off x="827584" y="2060848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Volúmenes de combinación y moléculas</a:t>
            </a:r>
          </a:p>
        </p:txBody>
      </p:sp>
      <p:sp>
        <p:nvSpPr>
          <p:cNvPr id="5" name="2 Subtítulo"/>
          <p:cNvSpPr txBox="1">
            <a:spLocks/>
          </p:cNvSpPr>
          <p:nvPr/>
        </p:nvSpPr>
        <p:spPr>
          <a:xfrm>
            <a:off x="2743200" y="5877272"/>
            <a:ext cx="6400800" cy="7200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s-MX" sz="2800" b="0" i="0" u="none" strike="noStrike" kern="1200" cap="none" spc="0" normalizeH="0" baseline="0" noProof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León,</a:t>
            </a:r>
            <a:r>
              <a:rPr kumimoji="0" lang="es-MX" sz="2800" b="0" i="0" u="none" strike="noStrike" kern="1200" cap="none" spc="0" normalizeH="0" noProof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s-MX" sz="2800" b="0" i="0" u="none" strike="noStrike" kern="1200" cap="none" spc="0" normalizeH="0" noProof="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Gto</a:t>
            </a:r>
            <a:r>
              <a:rPr lang="es-MX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 a 21 de enero de 2014.</a:t>
            </a:r>
            <a:endParaRPr kumimoji="0" lang="es-MX" sz="2800" b="0" i="0" u="none" strike="noStrike" kern="1200" cap="none" spc="0" normalizeH="0" baseline="0" noProof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s-MX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1 Título"/>
          <p:cNvSpPr txBox="1">
            <a:spLocks/>
          </p:cNvSpPr>
          <p:nvPr/>
        </p:nvSpPr>
        <p:spPr>
          <a:xfrm>
            <a:off x="899592" y="3573016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Docente: QFB.</a:t>
            </a:r>
            <a:r>
              <a:rPr kumimoji="0" lang="es-MX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Melissa Sánchez Vázquez</a:t>
            </a:r>
            <a:endParaRPr kumimoji="0" lang="es-MX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5445224"/>
            <a:ext cx="6336704" cy="1136104"/>
          </a:xfrm>
        </p:spPr>
        <p:txBody>
          <a:bodyPr>
            <a:normAutofit/>
          </a:bodyPr>
          <a:lstStyle/>
          <a:p>
            <a:pPr algn="just"/>
            <a:r>
              <a:rPr lang="es-MX" sz="2800" b="1" dirty="0" smtClean="0"/>
              <a:t>La ciencia es el lazo que une al hombre con la naturaleza… </a:t>
            </a:r>
            <a:r>
              <a:rPr lang="es-MX" sz="2800" b="1" dirty="0" err="1" smtClean="0"/>
              <a:t>Anatole</a:t>
            </a:r>
            <a:r>
              <a:rPr lang="es-MX" sz="2800" b="1" dirty="0" smtClean="0"/>
              <a:t> France</a:t>
            </a:r>
          </a:p>
          <a:p>
            <a:endParaRPr lang="es-MX" dirty="0"/>
          </a:p>
        </p:txBody>
      </p:sp>
      <p:pic>
        <p:nvPicPr>
          <p:cNvPr id="13314" name="Picture 2" descr="http://www.adiestramientosuperro.com/images/adiestrador-perros-madrid-companero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476672"/>
            <a:ext cx="4772000" cy="460375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data:image/jpeg;base64,/9j/4AAQSkZJRgABAQAAAQABAAD/2wCEAAkGBhEREBUQERASFRAQFRgQEBETFRUWFRAWFBIXFhYUEhYZGyceGRokGhUUIi8gJCcpLCwsFR4yNzAqNSY3LCkBCQoKDgwOGg8PGiwkHyAqKSksNSwsLCosKSwsLCwsLDQvLi0pLCwsNC0sLCksLCwsLCwsLCwpKSwsKiwsLCwsLP/AABEIAOEA4QMBIgACEQEDEQH/xAAcAAEAAgMBAQEAAAAAAAAAAAAABgcDBAUBAgj/xABJEAABAwIDBAUHCAgEBgMAAAABAAIDBBESITEFBhNBByJRYXEyM3KBs8HTNUJUdJGTobIUFiNSU2Kx8DSCktEVJUNj4fEkRaL/xAAaAQEAAwEBAQAAAAAAAAAAAAAAAQIDBAUG/8QAKxEBAAICAQMDAwMFAQAAAAAAAAECAxEEEiExBUFREyJhcZGxIzKBodEU/9oADAMBAAIRAxEAPwC8UREBERAREQEREBERAREQEREBERAREQEREBERAREQEREBERAREQEREBERAREQEREBERAREQEREBERAREQEREBERAREQEREBERAREQEREBERAUJ6SN7auhdTNpGwk1DpGv4rXOtgDCMOF7beUe1TZV70of4ig9OX8saDXj3q20QDw6TP8A7UvxV9frPtv+HSfdS/FUso2jhtyGizFo7AoTpDP1n23/AA6T7qX4qfrPtv8Ah0n3UnxV3d4t46ehjEkxzdcRxtAL5CNcI7O0nIfgorSdKzZ3xQwUUhnmkawMe9gYAXdYh4GZAudB+FjE3iJ03rxslq9cR2+WSv362rA3HMaFjf5o5ATb90cW51GnauDJ02VovYU5I0HAkF+8Xmy9dlJelSpEdLEMLTjnDcRb5IEbzkbdW5A+wqtJqUvN3kBvJrRy7zqVjkyzW2nrcD03HyMXXaZ86SCHpyry+zmUrWfv8KQ28QJdPC6lUO922XtDmNonNcLtc2OQhwOhBEuYVO7TYGOsB1ier3eKu3cDYhj2XHFLnxmukte4aycYg0ZZdV1yO1xV6Xmzm53Ex4J+2Uf2h0rV8DyyR9GHNAcQIZneVpm2Qi/ddalD0y10hcCaKO2bS9j+sO60uR0y71XsdHkANPsvbtWxLRDlkRqR/fes/rS9Cvo9Jr5na1Kbffa8rMcQonsvbExkjgCORIlyPcs/61batfh0n3UnxVXO5AlZXR8Fkb5CS20t8LWkHG+7TcEMDs8+Ysbq49pbepadzY5pWsc9pe3EDbC06lwFhobDmRYXWtb7jbyeTw7YcnRXv7/lHxvftq9uHSfdS/FWT9adtfw6T7qT4q68O2qUuaRU09jp+1j5jLnzXawjsV4nbjtSa+YQ79adtfw6T7qT4q8k3q20P+nSaX81L8VTHAOwL5rGixy5e5FdIzuDvtXVdbLT1TIAyOHit4THtdi4jW5lzzlZx5KwlWW4Y/5tN9WPtmKzVKBERAREQEREBERAREQFXvSh/iKD05fyxqwlXvSh/iKD05fyxoJPR+bb4KKdIu8s1KyKOA4HTYy6SwJa1mEWbfIEl2vd3qV0fm2+C1NtbvwVjWtnaSGOxNLXFpFxYi4zsRa47h2Kl4mY1Dr4t8ePLW2SNxHsoCo2hLNK50r3SSXLccjnOOR0zOncsMkTgcRJxCxB5i2luz1KV70biSUk73MjkdT+W2WxdhBPkyEaEaXNr5FR4EudcNcY82veBk27SAMWl+73Zrjtur6uM2O2LcTGvaI/jS59nOj2pstgkNzNFgkcQCWTMGFz7dokaXf+1VNdQzUpdDM1wfFe1wbPaD5THaOFrZ/0OS3tk75z0sLYKdzGxx4iSWB7pLyOeS7Fp5RGQH+3z+sM9ZO1lRUfspnBzcZLYoHNxCN7WjJpY+xy8q9jdL3rePy4cODlcOl711qYmdTPeHLod36jaErGRR5G4MpIDYxkHF1zc4cTcgCdArzftKmpwI3zws4TWgNfIxrg1oAbdpN9AFEd29o7OiYcU0TKiJ85bM7G0lr3Os+/kv6hGRueroqxfVuI4hONznYnvOpBGbs8ySb3vmrVydNI1325MFZ9StNstta+Ib21qHDUPEJEsbpXcF0Rx8QPcXMaA3PFY2tbUZXWpWFzMRfHK2xwOxMcA1wyLSdLg8l8id4Ic1xDtW2JaftHuWzRVDPJeXGHEcYBIuTe72i+ZBOLvIz1We/l79sebHT+lMTqPeO8pd0UbFJElc8WDv2EF+YHnHjuuA2/c9cDeza0lVXzCVmEUzjBE2xa4Na9xBfnmTcn/MrgnqIYoQ8FjIGMDmkDCxjLDDhAGQsRYAdgVTb31dPJWPqKZ2NsrWGSwc2z2twnygM7NafWVtl1Wmnjem3vm5X1LRP/ABxZ3NaM2i7v6c1KdhdJNVEGskDJYmdXrXEuECwAeDY2yzLSVCKmquTcEchfUC3+9ypH0b7NlmrYncNxhjcZXvLTg6g6ovaxdiLLBZ0i0eHq8zJgvWfqxvW100k+ONr8LmY2h2B4s5lxfC4ciF9Vmh8PcsVJtCKXFwpWPwOLH4HB2BwNi11jkcjkexZazQ+HuXa+Knyh24nytP8AVz7ZisxVluH8rTfVj7Zis1WUEREBERAREQEREBERAVe9KH+IoPTl/LGrCVe9KHn6D05fyxoN/bW8kdFStkcMT3dWKO9sZGpJ5NAzJ8BqVVO39/Kupb15LRtfjayHqXLbEYyDfC02OZ1tzzHu/e0ZZKtzJHtLIf2cYZmGtyOHtLv3r6EW5KMTOAaciARw2353IJPdp+K5LXm1vw+r4vCx4sEXmIm09/0+FudFe9r6hhpZnXlhbxGvLrl0bpCMOnzAWC9yet3KG70b0SVbsJwiJjnGKKMBmEHLiH951rXOmuQuuVuNtMwbQppMQa0yCKQuNm4JOo7EdMg6/i0KRb87rMa79IpCHROOPAwOdw+RLSAWujJB55DusUvua6ZcScOHkT1+Z8fiff8AdEpBYchYWuTc8+Q1/p3r4hm/aRg3LMTbnm7rX+zMnvz7UZI21jk4dvPvHavbBzmNHN7Q42JDQTY3sstPX5dqfTmZnUad/a+zrM4zPm5SN7Rfyh71Fo8WMtv1bXw8ib96nFPLiDhYW6ze7W5vfla32qMybvuZJJwsPCZaZjnOwizy0cLPLm4i2ZsO1Z4oir4703lVwZPv8SxR9gawd4bmvIZv2mJwxNGVtMr3PuWR9LJwzJijDRYeVdzieTW2B+23rWtE0d5acvRPf/fNTaYiH0PJ9Yw48esc7n2SLebfyWsDWFjYoGkHhsJIJGjnEjMAHIZAa5lcQSkWaHX6uQ0uebh255/+jbVmjztfX3rNEwt6oth1wkXA7x2Kf743LT0q2+PSa/5/V9lmLIgHK9+TSeV/s9asuu38go6WKnoWMMnDaQBcx05c25xXzfJiJNj4uPIwHZuxp6qXhQRBzhmXEkMjvfN7jkND2k2yBWrteifBWSQuex3DNg9mbXka88iNCDmCCtKbrG4W59cGTJWlp+7fj5/VsP2vPSniQzyMkmI4rmHOQhxeS7LPMn7TyKnu4+/bqhxpqiRz5XguhcQ0HqsLnxvtbkLtNs8x2Kt3WLw9/ktBAHaTrl4Be7JqxFVwyxPwFsjQC5pksHdUgtBBcLOOQN88jdWpMsuZgpbHbtG/b57LW3D+Vpvqx9tGrNVZ7iD/AJtP9XPtmKzF2PkZEREBERAREQEREBERAVe9KPn6D05fyxqwlXvSj5+g9OX8saDgb09HE1RL+k0pivKBxI3HAcXzpMeeK+pGVuV1Hdu9F9fHNaGP9IjNsD2FjbZC4cxzgW53zzB1VzUfm2+C9q3uEbiwEuDSWgZkkDIC/P7fA6HKcdfL0Kc/NSvTvtCkBurLQNZW1EcbiyQD9He8Br2vDm9V7CcTtXXbcDCciFpybXxAM4cLAMw5kYa9o/d4l8bgMh1y45DNbG2dsSVTnl5cQ9we4ntY0huEaNAa5wt3m64UkWVz3C4dYG3bzBXFW/W9P0quLNE57xu0T7+IbEzmMbew0yaWjSxvkctPXmsjGljSWCzc8sWV7tN2jtv/AE5aLQfmLcsgSOQB8lpPMrxwfhleSA27Lj+Z92gD1Nd/pV6035a+sz14vbtMOjT7VJvlkcyDpllnY5jRYq6TjHruy0tkdTfmFoU9QC04idQHG+YaRYEeB/qFn4djyI5c/tGoUdGmHpvC484ovevVM/6Z6ljyAS7Gbi+gJyA7dbDna6+JH3fhZaw1N9T6/wC8uawzBwBaHDEbZDkB2/hroBzusjnjUG7m5k9vaomvbTD1Ph4q1nLT7ddtfP6OxsmqY0GJ7GvlqbREO8mKPFcuvfyyQCLHLDe4WrtOOJkpbBMXsbkXHCesNQ14ycBcZ217dTqRuLiAMjcC/YL5/hcetfU1K1jgHC8fWJz5u7f77FFY019ExX1OTc68fiWxQ7UkhcOFIYdcb43OxuuLWvYEA9oIIv3BdLZ4nrpBTxxuEL3F0j2tLgHNF8V9AQSDrcjuJUanOF+R6pAt2dh+3X+7K0eiTbzcD6Fxs8OM0Iy67SBjbfm4WvnyJ/dy0isTMblHqHDrj3mxzMTE9+7hHor2g5wF6fCdZOKS23aG4MR+xTHdzo5ioXcYyuknDCAbBkbcQscLcyTbmT6lMrrHWaHw9y6opEPOyczLljVpQ/cP5Wm+rH20as1VluF8rTfVj7aNWatHEIiICIiAiIgIiICIiAq96UfP0Hpy/ljVhKvelLz9B6cv5Y0Elo/Nt8FmWCj823wWZQsr3ero6lkmdPSFh4pL3wvOAhxzJjNrEE52NrEnMjSG1uw6Qt4glc2ZoDXQ2DiHtaA8mxyu7FzA7Mslbm809Q2H/wCO0Z34shcAYmAXLmg65Xz5dh1FHxuB1vb90f0XDkiuO3aPKK58mCf6c6/gj2RNIxsjWExufwmu6rWCTDiwlxIF7WNzlmOa82ps/gtdHLhIcW4pGHGInAHLLJ1sRv43BB12ttVQdCxmrI7hjASGsBNyMINsV9SbknO5XJjqW3LRiETxZ7DmPEd+lj+KtM/DfNz8meNWY6eiOIRsbxOI8Mbh+cXGwaByOehW7U0fDc5jxZzSWEXBFx33/u69ipMID4nddjTaxtjdmGuB7et4e/62HtIww1bbnG+MuFwOoY7lzs/nnEAOzCTqAo3vu6OD6nbjfbMbhozOLOYz8loFgLaknn2LFTSuLiSMiLZDL1L6jr/0iNjDfFACwdhjc4uA/wAhIA7n9jVvRw5hjNXZAn+pPYpvPT2ly8vm35FtT2j4KendYlgc4gh1mg9UC+vbqch/4SRxdpnfK39clv0O2mxSYm5xRtecsjK8Ruwknl1g0DsBXK/TJJnuleeu/MgdUHwA19efbdZVmdbl2cH1P/yUmkxuGM09v3hbQE3b4ix0U06K4Kd1WTLbjsbjpruwguzx4G6udhudbAXyOoiLG3PWOX96qy+jHdksc6skYW3bw6fELFwdm+QA52sA0Hndytjv1XiNJ5HqleRT6cU1/lYax1hyPo+5fa+KzQ+HuXc85ENwvlab6sfbRqzVWO4PytN9WPto1ZytCJEREQIiICIiAiIgIiICr3pS8/QenL+WNWEq86UvP0Hpy/ljQSSj8hvgsywUXm2+CzKqz5ljDmlrgC1wLXA6ODhYg+IJVJ707tinmnjYJMLetDjFi5mRNj875wxc8ParuWjtfZMdTEYpL2uHBzbYmkOB6pINrgWOWhKzvSLKWrt+cMPMfaFnpowRr1vnAjK3Ig+6ym+9XRtJTuMlOHy07rnCAXSQ8ziDRmywPW9RHMwmWbAbgjFyGWvf3dy5pmYnpYW3HZ0IZcDgzI9UPvpbM/7LBW0oxvkHkyNwFvi3C6/jbVadA6Qyh77m4wB4Fm9VtgDhFr2B/HtXRczVpe6xvezQ4t59Vptc911W32z58p04tDZpktYAODbepbsEwzJOZyt3f+Vln3ffG0mJrZA4j9tGS/D244y0Oae+xtz7ufTbLlllDYWPlJIaAy/Wzw3LtAMXMrfo6p2np2242jybdU95XX2Nu5UVjnMpzGTG3G7iEtFr2ycGkXvyNtD2Lmso3B2EtcHNvjab3ZhNnYuyxyVj9FO14sEtLgtMb1HEvcStGFlu7DiFuRDjzveK1iZ7lY3OpRWu3IrmR34DnOA/axtwuOV7mFzHESC3Lqv/AJSM1bO5203VFBTzPN3ujwvJ1Lo3GMk95LLnvK2D5bfH3Lcjia2+FoGIl5sALudq425nmea2rSK+G0Uis9mRY6zQ+j7l9r4rND6PuV1kQ3B+Vpvqx9tGrOVY7g/K031Y+2jVnK0IkRERAiIgIiICIiAiIgKvOlPz9B6cv5Y1YarzpT8/QenL+WNBIqPzbfBZrrBR+Q3wWZVWEXiIPbryQB3lAEHIh2dwdQbpdEEC6SZWsdTtw2bY2sBhsHDqgDIEa6fOVf0ZLrhwu0YgwkDIZiwP95qxulWnvTRSi14pTfvDmEm3b5Cqylmfx3xlxwgSBo0AGdlzZfLOY7umxrWXNgHaC5tf8fAKQdHwbJXB18Tmse420uQ1tye22JReeMYMINy28hJOpDb+78Qpz0TbIcGy1Dr2yiZ2EnruPqbw/wDUUx2mdKx5TWHZscT5pYwQ+pc18xuesWtwiw5cye0uJ5rDT7Ap2S/pMcTWTFrmvcwBola+xIkaMibtacWtxqbkHoTaJF5PqK6dNtNc+U3xW+ueT1m+IW/dEy9XxWaH0fcvq6+KzQ+j7kQiW4HytN9WPtmKzlWG4HytN9WPtmKz1aFZEREBERAREQEREBERAVedKfn6D05fyxqw1XnSn5+g9OX8saCQUfkN8FmusdF5tvgs6iFohjRZcksp6VuliRZrDuXlk6dnTtHd8qDjU7YwLl88bR4vD2D8XBVNS7PJcbsu92LCDlZtyesdM7Oz5Nae0K5d6ZxHTcY6QSwTnwZUxl3/AOcSr2kpi/itLHGUnhOd1rMdUCMu4QvhDWsc4Gw/6QN7Gy5s2ObTEfujp7oyKFxfm5r2XvJKwktbiY8kXIGeBj8v5T2K2txAf+HROLMJcXm3b+2kIP8Apc31WUDqKONg4UbDd7zTscceGZ0nVa6xNnOa25JAAHELc872PuqHcF7XCzWzyNiFtGNwsbr6JPrTDX75/ZWtW7LovYvJ9RW3hHYPsC8sOwLqirSKuW7ym+IW/dZDG3XCPsCWTpOljXxWaf5fcsxCxzaHwVZjSsxpEOj/AOVpvqx9sxWeqz3GH/OKj6ufbRqzFKgiIgIiICIiAiIgIiICrvpT8/QenL+WNWIq86U/P0Hpy/ljQSGi823wWwtei8hvgs6qs9Xq8XqncmxLoittbqcDft7TQSxEkccCIEAEjPETnl5LSoPtZhfIeBVhsZDWjFI6wEYLI7Z3JIa0k/vYl3ulVxMDGi1mB8z+5rRbF4ZFVzNsiRjmhzSXF4a9o1LrRl8Q/mHEa0+BXJmv31pSbxtI59mScFoNRiqYzxnSF5Nm2e4Htys2xBFsR5KZ7hSOLJmukdIBJk97w9zjnjcSNLuJ/wBKiG8e7b4toNiiGJzaRs7wPnkAxzEdt7OJ7rrd6MMMdVNGD1XR3aO0BzSM+drvHqVcdum8RMEW7+Fl3RLou3a+3iIiruUbl8lY5dD4LIVjl0PgoQie4/yzUfVz7ZisxVnuP8s1H1c+2jVmKyoiIgIiICIiAiIgIiICrzpT8/QenL+WNWGq/wClTYlbUOpH0cBlMLpDJZ0bcIcGYfLcL6HTsQd6i823wWdQeEbaa0D9Afl/3YPiLJj219Af97B8RQlNV6oTj219Af8AewfETHtr6A/72D4iCbIoTxNtfQH/AHsHxEx7a+gP+9g+Ig6+2YqWWXDO2RpaBFiuWh2Im2Hk4EF4vnY5ZHTXqNn001ZCABijlmqHNjAeHvLhYyk5jrMa7TVjRoFzJmbZeADQSZG4tNBr3jiWPrWKSl2yXYjsyMuGjiKbEL9hEqrNYRLsbRxR7ZgncTwxSSiV5FhGA92G57S5zQBqVr7RbTNqoKmme04RJDLHCMZJeQ4YsAswNc92IusG4wL3sDoRxbbabjZ7QTzBgB+3jL19PtlxBdQPOHJo4kAaLm/kiSxz7bp0QJnSyk6raUIb/wAaH/17/vYPiL3iba+gP+9g+IraSmqKFY9tfQH/AHsHxF5j219Af97B8RBNV8S6HwUNxba+gP8AvYPiLxx20Rb9Af8AewfEQZdyPlmo+rn20asxVn0d7C2hHtGaoq6Z0Ub4MDXF8Tru4rDazHk6A/YrMUoEREBERAREQEREBERAREQEREBERAREQEREBERAREQEREBERAREQEREBERAREQEREBERAREQEREBERAREQEREBERAREQEREBERAREQEREBERAREQEREBERAREQEREBERAREQEREBERAREQEREBERAREQEREBERAREQ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6" name="5 CuadroTexto"/>
          <p:cNvSpPr txBox="1"/>
          <p:nvPr/>
        </p:nvSpPr>
        <p:spPr>
          <a:xfrm>
            <a:off x="2483768" y="3429000"/>
            <a:ext cx="60486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2400" b="1" dirty="0" smtClean="0"/>
              <a:t>Recuerda que…  </a:t>
            </a:r>
            <a:r>
              <a:rPr lang="es-MX" sz="2400" dirty="0" smtClean="0"/>
              <a:t>Gracias a la química se estableció la estrecha relación entre la materia y la energía, la cual ha permitido establecer teorías y leyes importantes.</a:t>
            </a:r>
            <a:endParaRPr lang="es-MX" sz="2400" dirty="0"/>
          </a:p>
        </p:txBody>
      </p:sp>
      <p:pic>
        <p:nvPicPr>
          <p:cNvPr id="12290" name="Picture 2" descr="http://3.bp.blogspot.com/-E4ssGfnHq9o/TeftKCxWh4I/AAAAAAAAAIU/Qifp6Y7TDgM/s200/lista-de-cosas-que-debo-hace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41803">
            <a:off x="1029922" y="674768"/>
            <a:ext cx="2053480" cy="23203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Volúmenes de combinación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043608" y="2060848"/>
            <a:ext cx="7704856" cy="2448272"/>
          </a:xfrm>
        </p:spPr>
        <p:txBody>
          <a:bodyPr>
            <a:normAutofit fontScale="85000" lnSpcReduction="10000"/>
          </a:bodyPr>
          <a:lstStyle/>
          <a:p>
            <a:pPr algn="just"/>
            <a:r>
              <a:rPr lang="es-MX" dirty="0" smtClean="0"/>
              <a:t>Ley de las combinaciones volumétricas (Gay-</a:t>
            </a:r>
            <a:r>
              <a:rPr lang="es-MX" dirty="0" err="1" smtClean="0"/>
              <a:t>Lussac</a:t>
            </a:r>
            <a:r>
              <a:rPr lang="es-MX" dirty="0" smtClean="0"/>
              <a:t>-Humboldt) </a:t>
            </a:r>
            <a:r>
              <a:rPr lang="es-MX" b="1" dirty="0" smtClean="0"/>
              <a:t>“En cualquier reacción química, los volúmenes de sustancias gaseosas que intervienen, medidos en las mismas condiciones de temperatura, presión, guardan entre sí una relación de números enteros sencillos”.</a:t>
            </a:r>
            <a:endParaRPr lang="es-MX" b="1" dirty="0"/>
          </a:p>
        </p:txBody>
      </p:sp>
      <p:pic>
        <p:nvPicPr>
          <p:cNvPr id="10242" name="Picture 2" descr="http://cdn.timerime.com/cdn-4/upload/resized/137178/1519906/resized_image2_a184c5fafd05eeaa0f5a792c5245e24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610099"/>
            <a:ext cx="2286000" cy="22479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 smtClean="0"/>
              <a:t>1805, Joseph Louis Gay-</a:t>
            </a:r>
            <a:r>
              <a:rPr lang="es-MX" dirty="0" err="1" smtClean="0"/>
              <a:t>Lussac</a:t>
            </a:r>
            <a:r>
              <a:rPr lang="es-MX" dirty="0" smtClean="0"/>
              <a:t> con Alexander Von Humboldt comprueban que al combinar 2 volúmenes de hidrógeno con 1 </a:t>
            </a:r>
            <a:r>
              <a:rPr lang="es-MX" dirty="0" err="1" smtClean="0"/>
              <a:t>volúmen</a:t>
            </a:r>
            <a:r>
              <a:rPr lang="es-MX" dirty="0" smtClean="0"/>
              <a:t> de oxígeno se forman 2 volúmenes de agua. </a:t>
            </a:r>
            <a:endParaRPr lang="es-MX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18434" name="AutoShape 2" descr="data:image/jpeg;base64,/9j/4AAQSkZJRgABAQAAAQABAAD/2wCEAAkGBhMSEBUUExQVFBUVGBgUGBUUGRgaFxgYFxcWGRcbGBsYHCYeGBokHBUUIDAgIycpLSwtFR4xNTAqNSgsLCoBCQoKBQUFDQUFDSkYEhgpKSkpKSkpKSkpKSkpKSkpKSkpKSkpKSkpKSkpKSkpKSkpKSkpKSkpKSkpKSkpKSkpKf/AABEIAJ8BPgMBIgACEQEDEQH/xAAcAAEAAgMBAQEAAAAAAAAAAAAABgcDBAUCAQj/xABHEAABAwIEAwUFBAcGAwkAAAABAAIDBBEFEiExBkFRBxMiYYEycZGhsRRCUtEjNHKCweHwFTNic7PxCBbTFyRVdJKTosLD/8QAFAEBAAAAAAAAAAAAAAAAAAAAAP/EABQRAQAAAAAAAAAAAAAAAAAAAAD/2gAMAwEAAhEDEQA/ALxREQEREBEWKWoDfM9AgyoufLWuO1m/M/P8l4uSNXOPqR9LBB00XHdHru7nzd+aytJH3nfG/wBboOmi0m1pG+vyWxFUtd5Hod/5oMqIiAiIgIiICIiAiIgIiICIiAiIgIiICIiAiIgIiICIiAiIgIiICItKslzeEbc/P+SD5PW30boOv5eXmsLRovll9ug+tavpC4nEHF9PRj9I677XEbNXn05DzKhdR2rTv/uKYDo55LtOW1hfkgs1eg1U/wD9rdWCLshI/Zd1N9nf1Zd2i7W2jL9ogczNs6MhzSOovb6oLCexeHN/NamFY9BUtzQyB1tCNnNPRw3C3kGSCsINnHTk7n6/mt9cnLqtqlnI0O3Ly8kG4iIgIiICIiAiIgIiICIiAiIgIiICIiAiIgIiICIiAiIgIiIMNTLYWG5+S0QFkmfck/1ZYwg+lyiPGXGLqf8AQ07e8nIzG2oY3a5HXUWHmpPVShjXOOzQXH3AXKrCCsa6J9S72pXOlvzs0NbG30c8kD/CEGPhzA3vL+/F5JDmc53ic3MWgXvzvr6hd6DD3GLYNdGS1zSCQ1wvodyGOvcO228lucPAGnMx3dcg/wCFrhk0PPwqTuia7xFuuwOzh5XGqCs8S4WinnjcR3XeXBGwLvIi9ifqFj4z4ZEVI02N49A4m9xzB6HmPVTnGcBbJGQ05XH7zi5xHncm4+n1UJ4ro5Y6fLJWGUuLWsgFiHef4rDe5ugiuD1LmWfE90cjebDrbTcfh6gq2OC+LvtQdFJZs7LEgbPadnNHwuPMcio5gXAjGwgytzPIB00t5X/mo9XQnD8QikYXbgkE8ibOaSORaguyyFfA669WQblLLduu40P5rMtGndZ3yW8gLTxitMNPNKACY43yAHYljC4A+Wi3Fy+Kv1Gq/wAib/TcggHZn20f2jUmnqI44XuF4iwus8i5c05j7VtR1sfK9kYtWGKnlkABMcb3gHYlrS4A/BflPB+FZnYa/EqdzhJSzgPDd2sDY3Nkbzu1xN/Ig8ir64c43ZieCzy6CZkMrJmDk8RO1A/C7ceo5FBm7KuPZcVp5ZZY2RmOQMAZmsRlDrnMfNTdVD/w3fqVT/nj/TareQERcrif7X9lf9i7v7R4cne+x7Tc1/3c3qg6qKsM3FHSg+f5rqcMnHvtTPtopPs/iz91fP7Dstv3svpdBO0REBERAREQEREBERAREQEREBYqh9mn4fFZVq177AfH4f7oNPMvV1jBX1zwg5HF9X3dFO7nkLR73+EfVU9BVEwdyBcNbIAfVrh+XqFa/G0Oely/dMkeYbXaDe3rYD1Vb8S0Pc1RsW5XRCTwizQDYENHTSyCweE/FQU99bxtv52/2Xf74ctzqov2fVAfQRD8N2n0cf4ELq10GY+IOLQC4tabF/Rt7jQ+8IPc2OiP+8yAHZzXi1vMHUfNctzaeSUFkUee+bO1rbj3kD3rlyY3M6EvNO2CJrizu3gh2XQZiLAWubWFuepXR4EpstPd4ALnOLTcO8HLUctLoN/G8fjpYsziNBtpf3Acyql4gxt9ZO1x0+40dAT/ADUh4lfCXONQXzSve5rY2mzYmh9mi9tHEC50JOtrbnW4FwZs2IDTKyD9IW3zXINm2NhpfX0QXDSOORt97C/vsL/NZsyxhwQuQZA9dGJ1wFyxIt+lfcIM65fFX6jVf5E3+m5dRauK0PfQSxXy95G+PNa9s7S29ri9r7XQVX/w6RB2HVLXAOa6cggi4IMUYII5hQziXD5eHcRl7oOdR1ccjAL6Fj2kFhJ+/G5wIPMW/EVcfZvwD/ZNPJD33f8AeSd5myZLeFrbWzuv7N735rf434OixKkdTyHKfajkAuY3jZwFxfcgi4uCdt0Ff/8ADd+pVP8Anj/TarfUP7Nuz/8AsmCWLvu/7x/eZsmS3hDbWzuvsoBxhxDVvxCprqeR/wBnwqSCJ0bS4Nmu89+CAbEgktJ6WKC71yuJ6WqkpXto5Ww1By5JHgOaLOaXXBa7duYbc1v0dU2WNkjDmY9rXtcObXAEH4ELMgq//lrib/xOm/8Aab/0F1OGMExyOqY6sroJqcZs8bI2hzrscG2Iibazi078lPEQEREBERAREQEREBERAREQEREBc7Ej4h7v6+i6K5mInx28h/FBrI4r4AvTig5+Nxl1PIBuG5m/tMs5vzaFWWIStqg+a2WKOPJluLl17hvuBNyedtFbD9Qb/DdUvxFhz4ZpZmZWsbIGhvI/hBGx0bmN+qDu9ndWYXywuJy3DgTsLga+V9FYR201P18lSmE4+9sxlcdXOzOtpe2vL6K0OH8dNQ0nS4sfQ3t9EGrjnD7qlwbl7sc3DU+nT0XdpKZsMbI27MAaPQbleZp3AECznH2R5+fkuc6rNPlErZX3F3SsZmaD521aBfTTYIOPjUsonmjZmsA2ZuXbVuU6dbt+a1eyyF5qaiQghuVrTmJJzE3Gp8gfisnFmMxxyxva65cxw06aOabe+416qQcBUhbS9472p3GU+72W/IA+qCT2Xqy8A6r2EArdoOfotMNW3Rb+n5IN1ERAREQc3iTEXwUk0sbHSyMY4sjY0uc59rMGVoJIzEX8rqu+EOyFrsOZ9pnrY5KhpkniZM5jC6TWz47auy5Q7NzBVrIgg/ZH9ojonUtVHIx9JI+FrntcGyRgkscwkWc32mi3JreqnCIgIiICIiAiIgIiICIiAiIgIiICIiAuZiA8foPqV01zsSb4geoI+B/mg1C5fbLzzXrMg8uCqftKgyzhrSfEDIRy/CPk0q13OKqHiqp7+ve4G4AEbfMN0NvXMfggh7mFhHNWH2d18RD2AgPdY+dhp/H6qLVVCMuU6a362IFr+f8AuuIMzHX1BadCNLHyKC8auV7G2jaHPdoLmzR5uPIfFaGLYmWx2mjaGHwkd80Od+zmABB96h/CnF9QZO7eHT3GlsucW1Nhpm92+ikldxBR3JeGCS1iZGXcBfbK4ZhzQV7iQa6dxY3LmdZrGuzgX0ADhvuFeGFUhjgjYd2Ma3TyACp/A5GPxWHumgRmbwgjlrfTlzt0V1sCD03zWReAxewg9BbVH7Xp+S1GhbtEN/gg2kRfCUH1FW8vaxNUTSR4XQSVrIjlfPnEcZI5MJBzeWoJ3tbVdjgbtFZiD5IHwvpaqHWSnk1IFwLtNhcAkXuBbMN73QTBEUb4445hw2JrntdLLK7JFDH7cjtNugF23Nj7Q0JKCSIqzf2s1VM5jsRwyWlp5CAJmvEmS+2doaLczbQ6GwKnmK49DT0zqmR4ELG5y8agg2y5be0XXAFt7hB0EVY0/aniFQzvqXB5ZKfUte6UNe9vVrcpv+7m96lXBHHUGJwufGHRyRnLLC/243a2v1BsbHyOgIIQSRFAce7UHNrHUeH0j66eP+9yuDI4z0LiDqDob2AOl73AzcL9pff1f2Kspn0VXYubG8hzJAAT4HAC5sHHa3hOulkE4REQEUJ4s7T4aSspqOMCaaaWOORodYQtkcGgusD4/ECG9NTbS82QEVe4n2pSvq5KbDaJ9c6E2lkDxHE12oLQ4ggm4I1IuWm17XXR4L7RW1sslNNA+kq4hd8EhvduniY6wuNW8ho4EXGqCYoohM/FKiacxPio4oXmOITQmR0+UAmRxztyREmwygnQlYcP4prK3DqWaliY2WocWSPf4ooGsc9skgbmDpASzwtv94XOmoTVFE+HcZqW101DUvjndHCyobPEzu9Huc3JKzM4NfpcWOo1UsQEREBaWKN8APQj4HT6kLdWOeEOaWnmLIOC12q9leA2xIO9z/X1Xu2iDnY/iBgpppebGOcPfazfmQqzjpRcEXJAAvz6XFjrvf0Un40rROTStcQ1uspAOrgLtYPdcE+g62j2HOJaGnQjwnb2hZunLXf4IMcuH5mkam1yOepGvw15riVuH2a0nUjQnq0fO4+ilsUA1NvP+voteekvra1ru5ac7j5oI7R0TmObJG6xaQ4OHUHQj5KzZHisw8vAu8scLAXOdtwW6WPtD5hQemeIz3bvZcbt8iSLt93MeRK6mD46aR7gQ4wv18J1YbWzNB321HldBHOG4nQYnAHaFsrWuG4Bd4SL+pCu9hVacSYHDPB9to3OuDcjW5LXWuAdQ4EbcwpfwnxG2rgD9nt8MjeYdzNuh3Hw5IJA0r6sHfhfRUNQbDdl0KRvh965lNZx0K7DRYWQfVFO1PEnQYPWPabHu+7B5jvXNjuPOzypWoh2uUTpcFrGtFyGCT0jkZI75MKCF8G8fQ0OH09NR0lRWysibLOaZhc1kkozuD3gG7he22mW19LCTcD4zhuI1clZDE6KuY3u5WyFzZA3RurQ7I4aAXtcWF7aLZ7HYohgtL3QFnNc55G5kzuD79TcW9wCjdZGG8ZQ9zpnpiajL1yS2zW8m0//AMUFsKqsU/7xxfTsdq2mpi8NO2Yh5v77vYf3ArVVVYj+g4vgc7RtTTFjSdswDxb3/o2/+odUE07QaBs2FVjHC47iRw/aYwvYfRzWn0UR4KwJmL8N00FQ+QNF2kxuAdaGR7Yx4mkEBobpb7oUv4/rWxYXWPcbD7PK0ftPYWNHq5zR6qP9l87KHh6CWod3bGskmc53Jr5HubbqSCywG5cLboJo98VLT3cWxwwsAubBrWMFvQABVn2Q3qcRxLEGNLKed4ZHcWzkOJLrdbWJ85D5rRhhq+JZQ+TPS4Ux3hYNJJy07nkT5+y3YZiCVbuG4dFTxMihY2ONgytY3YD+tb7kklBw4sLoMIjqaqxhZI4SzvJfIS4uIB1zO9qQ6D8Sr+LGGY5j1LLS+GGhBe+V5DXyXNwGMJzFtwBcjTM69tL2Nw5xdS4iJmw3d3LwyRsjMpB1IOV2trtO/NpVd9uFDHSyUVZTARVff5R3YAMjQL+ID2rHK3zEljogs/G+JaajDDUzNi7wlrM1/ERa4Fh5hOJcPmnpZIqeY08rwGtmAuWeJuYi1jfLmG433C8Y/wAKUtcIxVRCXuyXMu54yk2ufC4X2G666ChuL+A4MMq8HERfJJLWB0s0hu+RwkpzryAu52nnqTurp4hrjDSVEo3ihlkHvYxzh9FXXbL+v4L/AOb/AP0plYnEVEZqOoibvJDLGPe+NzR9UEL7BaEMwdkn3ppJZHHmSHmMfKMLQ7QR9n4hwidmjpi6nd5tzNbr10nPy6Lodg1aH4NGwbwySxuHQl5k+kgXP7Qz3/EODwN1dE51Q4dG5mu19KdyD3xTxpFWVUtAayKjpYj3dTK6RrZpnffhhBPhaNWuefMDS95NJxVRUlNSmLKaJ7vs7ZonAwwgAtaXuvo3M0tzcjuV3X4FTkkmCEkm5JjYSSdyTbUrO2hjEfdhjBGbjIGjLY7+G1tUEA4Wgp4cYdFhrg6ndTmSqDHmSNsweBCc5LiJHNz3bm2F7Kxlgo6COFuWKNkbd8sbQ1t/c0ALOgIiICIiDlYjTWdfk7621+X0K42OYj3EJcLZnEMYDze69veBYn0spXNEHCxVacZFzqljC0jutW6HxPeB4gfwgaX6l3RBxmRctTvre5JJ1dfqSSV5nhI1G1wCfoT8VuBl7ed+n096zCmBBuPn+Wvl6oNadmgsfidx/uvr4zYba2vr1/r5L7T0JJsb+H6cvy9FssZvp5C9tNNvJBGq5jC8tN8trg7EHkdOlrj3LMyQSjKfbaLOFtzr4h1BFj8QsldS2k1adeXlp8NisM1MQ4StOrRZ2ovk0ufeBc/JB3OCZbGWmfs79KwG+4s1/wD9CtLGCMOrWTtuI5iWytF7aG+b0vf0PVfaGYCeNwcLgtvY6ZTcHlbUFfO1M3ZEOj3E/Bo09T80E3ZODY30NrdCOSz7/HkorwLiolphE7V8VhqPun2D8iP3fNSqkizPs3Un5dfRB1sJh3d00/r+ua6a8QxBrQByXtAXmSMOBBAIIsQdQQdwRzC9IgrQdldXSSSHCsQdSwyOzGCRgkY0nmwuv5Da9gLkrucEdnraB8s8kz6qrn/vKiQWNrg5Wi5sLgczfKNgAFL0QV3V0sn/ADNCY6l72GCR8tOC7JCGxhkbnDNlJe51wLD2b6ru8dcCRYlEwOe6GaF2eGdntRu0vzFwcrTuDdoIIUkbE0OLgACbAm2pte1zztc/Fe0FYTdlldVljMSxN1RTxkO7mOMRl9ts7hb4nMd7EHVSHj7gM4jRx0scwpo2Oa4hseYFrGkMZYPbYC4P7oUuRBVFN2PYjGxrGY5UMY0BrWtZIGtAFgABUWAAUn4K4Mq6KV76jEZq1rm5QyUPAabg5hmldrbTbmpgiCvsb7L5BWPrMNq3UU0tzK3IHxSEm5JadASdTcHXXRME7LnmrZWYlVurp47GJpaGRRkG4IaNCQdRYAX1sSrBRAREQRTjPgb7fUUUvfd19jm77LkzZ/FG618wy/3e9jupWiIK6xDsvqIquWpwutNGZzmlicwPiLiSS4A6DUk2INsxsQNF0uC+zr7HPJV1E7quslGV0zxYNbp4WNubbAX6NAAAveZogIiICIiAiIgIiIC4/EfDzalg5Pbq09fI+RXYRBUhpXQucyS/hvb8Tbcj19/P4LZpfFctB9Ntf4qwcWwOOcaiz7WDxv5A9RfkoTUYPJSOILP0biSHtHgHkbexffXneyD7LH7LgNW/MHce/wDiAtZ5F9BodQ4fX+fvW2yQfEfQLTnfklaCQWvDiL7gtbewPQ6+uqDRxGHMRz03Hn1+B1Wo+VrXZcwDnXIG5sOf81sY7jQYRDCO8md7LBra+t3dNr2+gWxhGBGNhMhzyv8AE9x8tgP8IOw2QcOopyx5AFmkd4zpYEXA56H5OC+8WzCemgnJGZhfE5vnpr8r+52+i7uJ4XmYW2/SMPeMPU9P3hcXvvbotTAOHZ6yENyERmUSlzxlboxzT5k3DNvNBwuFZZY5oXxMdIZPA5jd3NvY2HkQHXNvZ1V5Ybh4jFzbMdz/AAC5/C/CMVEwhhL3u1c930aPujRd1AREQEREBERAREQEREBERAREQEREBERAREQEREBERAREQEREBERAXwtvoV9RBy6nhuF+oaWHe7Db5bfJcTFOz/vgAKhzC05muDBmBsR1AOhPLmpeiCDYL2YtpgS2UOe7QyOZ4rdBroOvVdocJgizpHW/wgD4b2XfRBoU2BwstZgJGt3an5rfREBERAREQEREBERAREQEREBERAREQEREBERAREQEREBERAREQf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18436" name="AutoShape 4" descr="data:image/jpeg;base64,/9j/4AAQSkZJRgABAQAAAQABAAD/2wCEAAkGBhMSEBUUExQVFBUVGBgUGBUUGRgaFxgYFxcWGRcbGBsYHCYeGBokHBUUIDAgIycpLSwtFR4xNTAqNSgsLCoBCQoKBQUFDQUFDSkYEhgpKSkpKSkpKSkpKSkpKSkpKSkpKSkpKSkpKSkpKSkpKSkpKSkpKSkpKSkpKSkpKSkpKf/AABEIAJ8BPgMBIgACEQEDEQH/xAAcAAEAAgMBAQEAAAAAAAAAAAAABgcDBAUCAQj/xABHEAABAwIEAwUFBAcGAwkAAAABAAIDBBEFEiExBkFRBxMiYYEycZGhsRRCUtEjNHKCweHwFTNic7PxCBbTFyRVdJKTosLD/8QAFAEBAAAAAAAAAAAAAAAAAAAAAP/EABQRAQAAAAAAAAAAAAAAAAAAAAD/2gAMAwEAAhEDEQA/ALxREQEREBEWKWoDfM9AgyoufLWuO1m/M/P8l4uSNXOPqR9LBB00XHdHru7nzd+aytJH3nfG/wBboOmi0m1pG+vyWxFUtd5Hod/5oMqIiAiIgIiICIiAiIgIiICIiAiIgIiICIiAiIgIiICIiAiIgIiICItKslzeEbc/P+SD5PW30boOv5eXmsLRovll9ug+tavpC4nEHF9PRj9I677XEbNXn05DzKhdR2rTv/uKYDo55LtOW1hfkgs1eg1U/wD9rdWCLshI/Zd1N9nf1Zd2i7W2jL9ogczNs6MhzSOovb6oLCexeHN/NamFY9BUtzQyB1tCNnNPRw3C3kGSCsINnHTk7n6/mt9cnLqtqlnI0O3Ly8kG4iIgIiICIiAiIgIiICIiAiIgIiICIiAiIgIiICIiAiIgIiIMNTLYWG5+S0QFkmfck/1ZYwg+lyiPGXGLqf8AQ07e8nIzG2oY3a5HXUWHmpPVShjXOOzQXH3AXKrCCsa6J9S72pXOlvzs0NbG30c8kD/CEGPhzA3vL+/F5JDmc53ic3MWgXvzvr6hd6DD3GLYNdGS1zSCQ1wvodyGOvcO228lucPAGnMx3dcg/wCFrhk0PPwqTuia7xFuuwOzh5XGqCs8S4WinnjcR3XeXBGwLvIi9ifqFj4z4ZEVI02N49A4m9xzB6HmPVTnGcBbJGQ05XH7zi5xHncm4+n1UJ4ro5Y6fLJWGUuLWsgFiHef4rDe5ugiuD1LmWfE90cjebDrbTcfh6gq2OC+LvtQdFJZs7LEgbPadnNHwuPMcio5gXAjGwgytzPIB00t5X/mo9XQnD8QikYXbgkE8ibOaSORaguyyFfA669WQblLLduu40P5rMtGndZ3yW8gLTxitMNPNKACY43yAHYljC4A+Wi3Fy+Kv1Gq/wAib/TcggHZn20f2jUmnqI44XuF4iwus8i5c05j7VtR1sfK9kYtWGKnlkABMcb3gHYlrS4A/BflPB+FZnYa/EqdzhJSzgPDd2sDY3Nkbzu1xN/Ig8ir64c43ZieCzy6CZkMrJmDk8RO1A/C7ceo5FBm7KuPZcVp5ZZY2RmOQMAZmsRlDrnMfNTdVD/w3fqVT/nj/TareQERcrif7X9lf9i7v7R4cne+x7Tc1/3c3qg6qKsM3FHSg+f5rqcMnHvtTPtopPs/iz91fP7Dstv3svpdBO0REBERAREQEREBERAREQEREBYqh9mn4fFZVq177AfH4f7oNPMvV1jBX1zwg5HF9X3dFO7nkLR73+EfVU9BVEwdyBcNbIAfVrh+XqFa/G0Oely/dMkeYbXaDe3rYD1Vb8S0Pc1RsW5XRCTwizQDYENHTSyCweE/FQU99bxtv52/2Xf74ctzqov2fVAfQRD8N2n0cf4ELq10GY+IOLQC4tabF/Rt7jQ+8IPc2OiP+8yAHZzXi1vMHUfNctzaeSUFkUee+bO1rbj3kD3rlyY3M6EvNO2CJrizu3gh2XQZiLAWubWFuepXR4EpstPd4ALnOLTcO8HLUctLoN/G8fjpYsziNBtpf3Acyql4gxt9ZO1x0+40dAT/ADUh4lfCXONQXzSve5rY2mzYmh9mi9tHEC50JOtrbnW4FwZs2IDTKyD9IW3zXINm2NhpfX0QXDSOORt97C/vsL/NZsyxhwQuQZA9dGJ1wFyxIt+lfcIM65fFX6jVf5E3+m5dRauK0PfQSxXy95G+PNa9s7S29ri9r7XQVX/w6RB2HVLXAOa6cggi4IMUYII5hQziXD5eHcRl7oOdR1ccjAL6Fj2kFhJ+/G5wIPMW/EVcfZvwD/ZNPJD33f8AeSd5myZLeFrbWzuv7N735rf434OixKkdTyHKfajkAuY3jZwFxfcgi4uCdt0Ff/8ADd+pVP8Anj/TarfUP7Nuz/8AsmCWLvu/7x/eZsmS3hDbWzuvsoBxhxDVvxCprqeR/wBnwqSCJ0bS4Nmu89+CAbEgktJ6WKC71yuJ6WqkpXto5Ww1By5JHgOaLOaXXBa7duYbc1v0dU2WNkjDmY9rXtcObXAEH4ELMgq//lrib/xOm/8Aab/0F1OGMExyOqY6sroJqcZs8bI2hzrscG2Iibazi078lPEQEREBERAREQEREBERAREQEREBc7Ej4h7v6+i6K5mInx28h/FBrI4r4AvTig5+Nxl1PIBuG5m/tMs5vzaFWWIStqg+a2WKOPJluLl17hvuBNyedtFbD9Qb/DdUvxFhz4ZpZmZWsbIGhvI/hBGx0bmN+qDu9ndWYXywuJy3DgTsLga+V9FYR201P18lSmE4+9sxlcdXOzOtpe2vL6K0OH8dNQ0nS4sfQ3t9EGrjnD7qlwbl7sc3DU+nT0XdpKZsMbI27MAaPQbleZp3AECznH2R5+fkuc6rNPlErZX3F3SsZmaD521aBfTTYIOPjUsonmjZmsA2ZuXbVuU6dbt+a1eyyF5qaiQghuVrTmJJzE3Gp8gfisnFmMxxyxva65cxw06aOabe+416qQcBUhbS9472p3GU+72W/IA+qCT2Xqy8A6r2EArdoOfotMNW3Rb+n5IN1ERAREQc3iTEXwUk0sbHSyMY4sjY0uc59rMGVoJIzEX8rqu+EOyFrsOZ9pnrY5KhpkniZM5jC6TWz47auy5Q7NzBVrIgg/ZH9ojonUtVHIx9JI+FrntcGyRgkscwkWc32mi3JreqnCIgIiICIiAiIgIiICIiAiIgIiICIiAuZiA8foPqV01zsSb4geoI+B/mg1C5fbLzzXrMg8uCqftKgyzhrSfEDIRy/CPk0q13OKqHiqp7+ve4G4AEbfMN0NvXMfggh7mFhHNWH2d18RD2AgPdY+dhp/H6qLVVCMuU6a362IFr+f8AuuIMzHX1BadCNLHyKC8auV7G2jaHPdoLmzR5uPIfFaGLYmWx2mjaGHwkd80Od+zmABB96h/CnF9QZO7eHT3GlsucW1Nhpm92+ikldxBR3JeGCS1iZGXcBfbK4ZhzQV7iQa6dxY3LmdZrGuzgX0ADhvuFeGFUhjgjYd2Ma3TyACp/A5GPxWHumgRmbwgjlrfTlzt0V1sCD03zWReAxewg9BbVH7Xp+S1GhbtEN/gg2kRfCUH1FW8vaxNUTSR4XQSVrIjlfPnEcZI5MJBzeWoJ3tbVdjgbtFZiD5IHwvpaqHWSnk1IFwLtNhcAkXuBbMN73QTBEUb4445hw2JrntdLLK7JFDH7cjtNugF23Nj7Q0JKCSIqzf2s1VM5jsRwyWlp5CAJmvEmS+2doaLczbQ6GwKnmK49DT0zqmR4ELG5y8agg2y5be0XXAFt7hB0EVY0/aniFQzvqXB5ZKfUte6UNe9vVrcpv+7m96lXBHHUGJwufGHRyRnLLC/243a2v1BsbHyOgIIQSRFAce7UHNrHUeH0j66eP+9yuDI4z0LiDqDob2AOl73AzcL9pff1f2Kspn0VXYubG8hzJAAT4HAC5sHHa3hOulkE4REQEUJ4s7T4aSspqOMCaaaWOORodYQtkcGgusD4/ECG9NTbS82QEVe4n2pSvq5KbDaJ9c6E2lkDxHE12oLQ4ggm4I1IuWm17XXR4L7RW1sslNNA+kq4hd8EhvduniY6wuNW8ho4EXGqCYoohM/FKiacxPio4oXmOITQmR0+UAmRxztyREmwygnQlYcP4prK3DqWaliY2WocWSPf4ooGsc9skgbmDpASzwtv94XOmoTVFE+HcZqW101DUvjndHCyobPEzu9Huc3JKzM4NfpcWOo1UsQEREBaWKN8APQj4HT6kLdWOeEOaWnmLIOC12q9leA2xIO9z/X1Xu2iDnY/iBgpppebGOcPfazfmQqzjpRcEXJAAvz6XFjrvf0Un40rROTStcQ1uspAOrgLtYPdcE+g62j2HOJaGnQjwnb2hZunLXf4IMcuH5mkam1yOepGvw15riVuH2a0nUjQnq0fO4+ilsUA1NvP+voteekvra1ru5ac7j5oI7R0TmObJG6xaQ4OHUHQj5KzZHisw8vAu8scLAXOdtwW6WPtD5hQemeIz3bvZcbt8iSLt93MeRK6mD46aR7gQ4wv18J1YbWzNB321HldBHOG4nQYnAHaFsrWuG4Bd4SL+pCu9hVacSYHDPB9to3OuDcjW5LXWuAdQ4EbcwpfwnxG2rgD9nt8MjeYdzNuh3Hw5IJA0r6sHfhfRUNQbDdl0KRvh965lNZx0K7DRYWQfVFO1PEnQYPWPabHu+7B5jvXNjuPOzypWoh2uUTpcFrGtFyGCT0jkZI75MKCF8G8fQ0OH09NR0lRWysibLOaZhc1kkozuD3gG7he22mW19LCTcD4zhuI1clZDE6KuY3u5WyFzZA3RurQ7I4aAXtcWF7aLZ7HYohgtL3QFnNc55G5kzuD79TcW9wCjdZGG8ZQ9zpnpiajL1yS2zW8m0//AMUFsKqsU/7xxfTsdq2mpi8NO2Yh5v77vYf3ArVVVYj+g4vgc7RtTTFjSdswDxb3/o2/+odUE07QaBs2FVjHC47iRw/aYwvYfRzWn0UR4KwJmL8N00FQ+QNF2kxuAdaGR7Yx4mkEBobpb7oUv4/rWxYXWPcbD7PK0ftPYWNHq5zR6qP9l87KHh6CWod3bGskmc53Jr5HubbqSCywG5cLboJo98VLT3cWxwwsAubBrWMFvQABVn2Q3qcRxLEGNLKed4ZHcWzkOJLrdbWJ85D5rRhhq+JZQ+TPS4Ux3hYNJJy07nkT5+y3YZiCVbuG4dFTxMihY2ONgytY3YD+tb7kklBw4sLoMIjqaqxhZI4SzvJfIS4uIB1zO9qQ6D8Sr+LGGY5j1LLS+GGhBe+V5DXyXNwGMJzFtwBcjTM69tL2Nw5xdS4iJmw3d3LwyRsjMpB1IOV2trtO/NpVd9uFDHSyUVZTARVff5R3YAMjQL+ID2rHK3zEljogs/G+JaajDDUzNi7wlrM1/ERa4Fh5hOJcPmnpZIqeY08rwGtmAuWeJuYi1jfLmG433C8Y/wAKUtcIxVRCXuyXMu54yk2ufC4X2G666ChuL+A4MMq8HERfJJLWB0s0hu+RwkpzryAu52nnqTurp4hrjDSVEo3ihlkHvYxzh9FXXbL+v4L/AOb/AP0plYnEVEZqOoibvJDLGPe+NzR9UEL7BaEMwdkn3ppJZHHmSHmMfKMLQ7QR9n4hwidmjpi6nd5tzNbr10nPy6Lodg1aH4NGwbwySxuHQl5k+kgXP7Qz3/EODwN1dE51Q4dG5mu19KdyD3xTxpFWVUtAayKjpYj3dTK6RrZpnffhhBPhaNWuefMDS95NJxVRUlNSmLKaJ7vs7ZonAwwgAtaXuvo3M0tzcjuV3X4FTkkmCEkm5JjYSSdyTbUrO2hjEfdhjBGbjIGjLY7+G1tUEA4Wgp4cYdFhrg6ndTmSqDHmSNsweBCc5LiJHNz3bm2F7Kxlgo6COFuWKNkbd8sbQ1t/c0ALOgIiICIiDlYjTWdfk7621+X0K42OYj3EJcLZnEMYDze69veBYn0spXNEHCxVacZFzqljC0jutW6HxPeB4gfwgaX6l3RBxmRctTvre5JJ1dfqSSV5nhI1G1wCfoT8VuBl7ed+n096zCmBBuPn+Wvl6oNadmgsfidx/uvr4zYba2vr1/r5L7T0JJsb+H6cvy9FssZvp5C9tNNvJBGq5jC8tN8trg7EHkdOlrj3LMyQSjKfbaLOFtzr4h1BFj8QsldS2k1adeXlp8NisM1MQ4StOrRZ2ovk0ufeBc/JB3OCZbGWmfs79KwG+4s1/wD9CtLGCMOrWTtuI5iWytF7aG+b0vf0PVfaGYCeNwcLgtvY6ZTcHlbUFfO1M3ZEOj3E/Bo09T80E3ZODY30NrdCOSz7/HkorwLiolphE7V8VhqPun2D8iP3fNSqkizPs3Un5dfRB1sJh3d00/r+ua6a8QxBrQByXtAXmSMOBBAIIsQdQQdwRzC9IgrQdldXSSSHCsQdSwyOzGCRgkY0nmwuv5Da9gLkrucEdnraB8s8kz6qrn/vKiQWNrg5Wi5sLgczfKNgAFL0QV3V0sn/ADNCY6l72GCR8tOC7JCGxhkbnDNlJe51wLD2b6ru8dcCRYlEwOe6GaF2eGdntRu0vzFwcrTuDdoIIUkbE0OLgACbAm2pte1zztc/Fe0FYTdlldVljMSxN1RTxkO7mOMRl9ts7hb4nMd7EHVSHj7gM4jRx0scwpo2Oa4hseYFrGkMZYPbYC4P7oUuRBVFN2PYjGxrGY5UMY0BrWtZIGtAFgABUWAAUn4K4Mq6KV76jEZq1rm5QyUPAabg5hmldrbTbmpgiCvsb7L5BWPrMNq3UU0tzK3IHxSEm5JadASdTcHXXRME7LnmrZWYlVurp47GJpaGRRkG4IaNCQdRYAX1sSrBRAREQRTjPgb7fUUUvfd19jm77LkzZ/FG618wy/3e9jupWiIK6xDsvqIquWpwutNGZzmlicwPiLiSS4A6DUk2INsxsQNF0uC+zr7HPJV1E7quslGV0zxYNbp4WNubbAX6NAAAveZogIiICIiAiIgIiIC4/EfDzalg5Pbq09fI+RXYRBUhpXQucyS/hvb8Tbcj19/P4LZpfFctB9Ntf4qwcWwOOcaiz7WDxv5A9RfkoTUYPJSOILP0biSHtHgHkbexffXneyD7LH7LgNW/MHce/wDiAtZ5F9BodQ4fX+fvW2yQfEfQLTnfklaCQWvDiL7gtbewPQ6+uqDRxGHMRz03Hn1+B1Wo+VrXZcwDnXIG5sOf81sY7jQYRDCO8md7LBra+t3dNr2+gWxhGBGNhMhzyv8AE9x8tgP8IOw2QcOopyx5AFmkd4zpYEXA56H5OC+8WzCemgnJGZhfE5vnpr8r+52+i7uJ4XmYW2/SMPeMPU9P3hcXvvbotTAOHZ6yENyERmUSlzxlboxzT5k3DNvNBwuFZZY5oXxMdIZPA5jd3NvY2HkQHXNvZ1V5Ybh4jFzbMdz/AAC5/C/CMVEwhhL3u1c930aPujRd1AREQEREBERAREQEREBERAREQEREBERAREQEREBERAREQEREBERAXwtvoV9RBy6nhuF+oaWHe7Db5bfJcTFOz/vgAKhzC05muDBmBsR1AOhPLmpeiCDYL2YtpgS2UOe7QyOZ4rdBroOvVdocJgizpHW/wgD4b2XfRBoU2BwstZgJGt3an5rfREBERAREQEREBERAREQEREBERAREQEREBERAREQEREBERAREQf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18438" name="AutoShape 6" descr="data:image/jpeg;base64,/9j/4AAQSkZJRgABAQAAAQABAAD/2wCEAAkGBhMSEBUUExQVFBUVGBgUGBUUGRgaFxgYFxcWGRcbGBsYHCYeGBokHBUUIDAgIycpLSwtFR4xNTAqNSgsLCoBCQoKBQUFDQUFDSkYEhgpKSkpKSkpKSkpKSkpKSkpKSkpKSkpKSkpKSkpKSkpKSkpKSkpKSkpKSkpKSkpKSkpKf/AABEIAJ8BPgMBIgACEQEDEQH/xAAcAAEAAgMBAQEAAAAAAAAAAAAABgcDBAUCAQj/xABHEAABAwIEAwUFBAcGAwkAAAABAAIDBBEFEiExBkFRBxMiYYEycZGhsRRCUtEjNHKCweHwFTNic7PxCBbTFyRVdJKTosLD/8QAFAEBAAAAAAAAAAAAAAAAAAAAAP/EABQRAQAAAAAAAAAAAAAAAAAAAAD/2gAMAwEAAhEDEQA/ALxREQEREBEWKWoDfM9AgyoufLWuO1m/M/P8l4uSNXOPqR9LBB00XHdHru7nzd+aytJH3nfG/wBboOmi0m1pG+vyWxFUtd5Hod/5oMqIiAiIgIiICIiAiIgIiICIiAiIgIiICIiAiIgIiICIiAiIgIiICItKslzeEbc/P+SD5PW30boOv5eXmsLRovll9ug+tavpC4nEHF9PRj9I677XEbNXn05DzKhdR2rTv/uKYDo55LtOW1hfkgs1eg1U/wD9rdWCLshI/Zd1N9nf1Zd2i7W2jL9ogczNs6MhzSOovb6oLCexeHN/NamFY9BUtzQyB1tCNnNPRw3C3kGSCsINnHTk7n6/mt9cnLqtqlnI0O3Ly8kG4iIgIiICIiAiIgIiICIiAiIgIiICIiAiIgIiICIiAiIgIiIMNTLYWG5+S0QFkmfck/1ZYwg+lyiPGXGLqf8AQ07e8nIzG2oY3a5HXUWHmpPVShjXOOzQXH3AXKrCCsa6J9S72pXOlvzs0NbG30c8kD/CEGPhzA3vL+/F5JDmc53ic3MWgXvzvr6hd6DD3GLYNdGS1zSCQ1wvodyGOvcO228lucPAGnMx3dcg/wCFrhk0PPwqTuia7xFuuwOzh5XGqCs8S4WinnjcR3XeXBGwLvIi9ifqFj4z4ZEVI02N49A4m9xzB6HmPVTnGcBbJGQ05XH7zi5xHncm4+n1UJ4ro5Y6fLJWGUuLWsgFiHef4rDe5ugiuD1LmWfE90cjebDrbTcfh6gq2OC+LvtQdFJZs7LEgbPadnNHwuPMcio5gXAjGwgytzPIB00t5X/mo9XQnD8QikYXbgkE8ibOaSORaguyyFfA669WQblLLduu40P5rMtGndZ3yW8gLTxitMNPNKACY43yAHYljC4A+Wi3Fy+Kv1Gq/wAib/TcggHZn20f2jUmnqI44XuF4iwus8i5c05j7VtR1sfK9kYtWGKnlkABMcb3gHYlrS4A/BflPB+FZnYa/EqdzhJSzgPDd2sDY3Nkbzu1xN/Ig8ir64c43ZieCzy6CZkMrJmDk8RO1A/C7ceo5FBm7KuPZcVp5ZZY2RmOQMAZmsRlDrnMfNTdVD/w3fqVT/nj/TareQERcrif7X9lf9i7v7R4cne+x7Tc1/3c3qg6qKsM3FHSg+f5rqcMnHvtTPtopPs/iz91fP7Dstv3svpdBO0REBERAREQEREBERAREQEREBYqh9mn4fFZVq177AfH4f7oNPMvV1jBX1zwg5HF9X3dFO7nkLR73+EfVU9BVEwdyBcNbIAfVrh+XqFa/G0Oely/dMkeYbXaDe3rYD1Vb8S0Pc1RsW5XRCTwizQDYENHTSyCweE/FQU99bxtv52/2Xf74ctzqov2fVAfQRD8N2n0cf4ELq10GY+IOLQC4tabF/Rt7jQ+8IPc2OiP+8yAHZzXi1vMHUfNctzaeSUFkUee+bO1rbj3kD3rlyY3M6EvNO2CJrizu3gh2XQZiLAWubWFuepXR4EpstPd4ALnOLTcO8HLUctLoN/G8fjpYsziNBtpf3Acyql4gxt9ZO1x0+40dAT/ADUh4lfCXONQXzSve5rY2mzYmh9mi9tHEC50JOtrbnW4FwZs2IDTKyD9IW3zXINm2NhpfX0QXDSOORt97C/vsL/NZsyxhwQuQZA9dGJ1wFyxIt+lfcIM65fFX6jVf5E3+m5dRauK0PfQSxXy95G+PNa9s7S29ri9r7XQVX/w6RB2HVLXAOa6cggi4IMUYII5hQziXD5eHcRl7oOdR1ccjAL6Fj2kFhJ+/G5wIPMW/EVcfZvwD/ZNPJD33f8AeSd5myZLeFrbWzuv7N735rf434OixKkdTyHKfajkAuY3jZwFxfcgi4uCdt0Ff/8ADd+pVP8Anj/TarfUP7Nuz/8AsmCWLvu/7x/eZsmS3hDbWzuvsoBxhxDVvxCprqeR/wBnwqSCJ0bS4Nmu89+CAbEgktJ6WKC71yuJ6WqkpXto5Ww1By5JHgOaLOaXXBa7duYbc1v0dU2WNkjDmY9rXtcObXAEH4ELMgq//lrib/xOm/8Aab/0F1OGMExyOqY6sroJqcZs8bI2hzrscG2Iibazi078lPEQEREBERAREQEREBERAREQEREBc7Ej4h7v6+i6K5mInx28h/FBrI4r4AvTig5+Nxl1PIBuG5m/tMs5vzaFWWIStqg+a2WKOPJluLl17hvuBNyedtFbD9Qb/DdUvxFhz4ZpZmZWsbIGhvI/hBGx0bmN+qDu9ndWYXywuJy3DgTsLga+V9FYR201P18lSmE4+9sxlcdXOzOtpe2vL6K0OH8dNQ0nS4sfQ3t9EGrjnD7qlwbl7sc3DU+nT0XdpKZsMbI27MAaPQbleZp3AECznH2R5+fkuc6rNPlErZX3F3SsZmaD521aBfTTYIOPjUsonmjZmsA2ZuXbVuU6dbt+a1eyyF5qaiQghuVrTmJJzE3Gp8gfisnFmMxxyxva65cxw06aOabe+416qQcBUhbS9472p3GU+72W/IA+qCT2Xqy8A6r2EArdoOfotMNW3Rb+n5IN1ERAREQc3iTEXwUk0sbHSyMY4sjY0uc59rMGVoJIzEX8rqu+EOyFrsOZ9pnrY5KhpkniZM5jC6TWz47auy5Q7NzBVrIgg/ZH9ojonUtVHIx9JI+FrntcGyRgkscwkWc32mi3JreqnCIgIiICIiAiIgIiICIiAiIgIiICIiAuZiA8foPqV01zsSb4geoI+B/mg1C5fbLzzXrMg8uCqftKgyzhrSfEDIRy/CPk0q13OKqHiqp7+ve4G4AEbfMN0NvXMfggh7mFhHNWH2d18RD2AgPdY+dhp/H6qLVVCMuU6a362IFr+f8AuuIMzHX1BadCNLHyKC8auV7G2jaHPdoLmzR5uPIfFaGLYmWx2mjaGHwkd80Od+zmABB96h/CnF9QZO7eHT3GlsucW1Nhpm92+ikldxBR3JeGCS1iZGXcBfbK4ZhzQV7iQa6dxY3LmdZrGuzgX0ADhvuFeGFUhjgjYd2Ma3TyACp/A5GPxWHumgRmbwgjlrfTlzt0V1sCD03zWReAxewg9BbVH7Xp+S1GhbtEN/gg2kRfCUH1FW8vaxNUTSR4XQSVrIjlfPnEcZI5MJBzeWoJ3tbVdjgbtFZiD5IHwvpaqHWSnk1IFwLtNhcAkXuBbMN73QTBEUb4445hw2JrntdLLK7JFDH7cjtNugF23Nj7Q0JKCSIqzf2s1VM5jsRwyWlp5CAJmvEmS+2doaLczbQ6GwKnmK49DT0zqmR4ELG5y8agg2y5be0XXAFt7hB0EVY0/aniFQzvqXB5ZKfUte6UNe9vVrcpv+7m96lXBHHUGJwufGHRyRnLLC/243a2v1BsbHyOgIIQSRFAce7UHNrHUeH0j66eP+9yuDI4z0LiDqDob2AOl73AzcL9pff1f2Kspn0VXYubG8hzJAAT4HAC5sHHa3hOulkE4REQEUJ4s7T4aSspqOMCaaaWOORodYQtkcGgusD4/ECG9NTbS82QEVe4n2pSvq5KbDaJ9c6E2lkDxHE12oLQ4ggm4I1IuWm17XXR4L7RW1sslNNA+kq4hd8EhvduniY6wuNW8ho4EXGqCYoohM/FKiacxPio4oXmOITQmR0+UAmRxztyREmwygnQlYcP4prK3DqWaliY2WocWSPf4ooGsc9skgbmDpASzwtv94XOmoTVFE+HcZqW101DUvjndHCyobPEzu9Huc3JKzM4NfpcWOo1UsQEREBaWKN8APQj4HT6kLdWOeEOaWnmLIOC12q9leA2xIO9z/X1Xu2iDnY/iBgpppebGOcPfazfmQqzjpRcEXJAAvz6XFjrvf0Un40rROTStcQ1uspAOrgLtYPdcE+g62j2HOJaGnQjwnb2hZunLXf4IMcuH5mkam1yOepGvw15riVuH2a0nUjQnq0fO4+ilsUA1NvP+voteekvra1ru5ac7j5oI7R0TmObJG6xaQ4OHUHQj5KzZHisw8vAu8scLAXOdtwW6WPtD5hQemeIz3bvZcbt8iSLt93MeRK6mD46aR7gQ4wv18J1YbWzNB321HldBHOG4nQYnAHaFsrWuG4Bd4SL+pCu9hVacSYHDPB9to3OuDcjW5LXWuAdQ4EbcwpfwnxG2rgD9nt8MjeYdzNuh3Hw5IJA0r6sHfhfRUNQbDdl0KRvh965lNZx0K7DRYWQfVFO1PEnQYPWPabHu+7B5jvXNjuPOzypWoh2uUTpcFrGtFyGCT0jkZI75MKCF8G8fQ0OH09NR0lRWysibLOaZhc1kkozuD3gG7he22mW19LCTcD4zhuI1clZDE6KuY3u5WyFzZA3RurQ7I4aAXtcWF7aLZ7HYohgtL3QFnNc55G5kzuD79TcW9wCjdZGG8ZQ9zpnpiajL1yS2zW8m0//AMUFsKqsU/7xxfTsdq2mpi8NO2Yh5v77vYf3ArVVVYj+g4vgc7RtTTFjSdswDxb3/o2/+odUE07QaBs2FVjHC47iRw/aYwvYfRzWn0UR4KwJmL8N00FQ+QNF2kxuAdaGR7Yx4mkEBobpb7oUv4/rWxYXWPcbD7PK0ftPYWNHq5zR6qP9l87KHh6CWod3bGskmc53Jr5HubbqSCywG5cLboJo98VLT3cWxwwsAubBrWMFvQABVn2Q3qcRxLEGNLKed4ZHcWzkOJLrdbWJ85D5rRhhq+JZQ+TPS4Ux3hYNJJy07nkT5+y3YZiCVbuG4dFTxMihY2ONgytY3YD+tb7kklBw4sLoMIjqaqxhZI4SzvJfIS4uIB1zO9qQ6D8Sr+LGGY5j1LLS+GGhBe+V5DXyXNwGMJzFtwBcjTM69tL2Nw5xdS4iJmw3d3LwyRsjMpB1IOV2trtO/NpVd9uFDHSyUVZTARVff5R3YAMjQL+ID2rHK3zEljogs/G+JaajDDUzNi7wlrM1/ERa4Fh5hOJcPmnpZIqeY08rwGtmAuWeJuYi1jfLmG433C8Y/wAKUtcIxVRCXuyXMu54yk2ufC4X2G666ChuL+A4MMq8HERfJJLWB0s0hu+RwkpzryAu52nnqTurp4hrjDSVEo3ihlkHvYxzh9FXXbL+v4L/AOb/AP0plYnEVEZqOoibvJDLGPe+NzR9UEL7BaEMwdkn3ppJZHHmSHmMfKMLQ7QR9n4hwidmjpi6nd5tzNbr10nPy6Lodg1aH4NGwbwySxuHQl5k+kgXP7Qz3/EODwN1dE51Q4dG5mu19KdyD3xTxpFWVUtAayKjpYj3dTK6RrZpnffhhBPhaNWuefMDS95NJxVRUlNSmLKaJ7vs7ZonAwwgAtaXuvo3M0tzcjuV3X4FTkkmCEkm5JjYSSdyTbUrO2hjEfdhjBGbjIGjLY7+G1tUEA4Wgp4cYdFhrg6ndTmSqDHmSNsweBCc5LiJHNz3bm2F7Kxlgo6COFuWKNkbd8sbQ1t/c0ALOgIiICIiDlYjTWdfk7621+X0K42OYj3EJcLZnEMYDze69veBYn0spXNEHCxVacZFzqljC0jutW6HxPeB4gfwgaX6l3RBxmRctTvre5JJ1dfqSSV5nhI1G1wCfoT8VuBl7ed+n096zCmBBuPn+Wvl6oNadmgsfidx/uvr4zYba2vr1/r5L7T0JJsb+H6cvy9FssZvp5C9tNNvJBGq5jC8tN8trg7EHkdOlrj3LMyQSjKfbaLOFtzr4h1BFj8QsldS2k1adeXlp8NisM1MQ4StOrRZ2ovk0ufeBc/JB3OCZbGWmfs79KwG+4s1/wD9CtLGCMOrWTtuI5iWytF7aG+b0vf0PVfaGYCeNwcLgtvY6ZTcHlbUFfO1M3ZEOj3E/Bo09T80E3ZODY30NrdCOSz7/HkorwLiolphE7V8VhqPun2D8iP3fNSqkizPs3Un5dfRB1sJh3d00/r+ua6a8QxBrQByXtAXmSMOBBAIIsQdQQdwRzC9IgrQdldXSSSHCsQdSwyOzGCRgkY0nmwuv5Da9gLkrucEdnraB8s8kz6qrn/vKiQWNrg5Wi5sLgczfKNgAFL0QV3V0sn/ADNCY6l72GCR8tOC7JCGxhkbnDNlJe51wLD2b6ru8dcCRYlEwOe6GaF2eGdntRu0vzFwcrTuDdoIIUkbE0OLgACbAm2pte1zztc/Fe0FYTdlldVljMSxN1RTxkO7mOMRl9ts7hb4nMd7EHVSHj7gM4jRx0scwpo2Oa4hseYFrGkMZYPbYC4P7oUuRBVFN2PYjGxrGY5UMY0BrWtZIGtAFgABUWAAUn4K4Mq6KV76jEZq1rm5QyUPAabg5hmldrbTbmpgiCvsb7L5BWPrMNq3UU0tzK3IHxSEm5JadASdTcHXXRME7LnmrZWYlVurp47GJpaGRRkG4IaNCQdRYAX1sSrBRAREQRTjPgb7fUUUvfd19jm77LkzZ/FG618wy/3e9jupWiIK6xDsvqIquWpwutNGZzmlicwPiLiSS4A6DUk2INsxsQNF0uC+zr7HPJV1E7quslGV0zxYNbp4WNubbAX6NAAAveZogIiICIiAiIgIiIC4/EfDzalg5Pbq09fI+RXYRBUhpXQucyS/hvb8Tbcj19/P4LZpfFctB9Ntf4qwcWwOOcaiz7WDxv5A9RfkoTUYPJSOILP0biSHtHgHkbexffXneyD7LH7LgNW/MHce/wDiAtZ5F9BodQ4fX+fvW2yQfEfQLTnfklaCQWvDiL7gtbewPQ6+uqDRxGHMRz03Hn1+B1Wo+VrXZcwDnXIG5sOf81sY7jQYRDCO8md7LBra+t3dNr2+gWxhGBGNhMhzyv8AE9x8tgP8IOw2QcOopyx5AFmkd4zpYEXA56H5OC+8WzCemgnJGZhfE5vnpr8r+52+i7uJ4XmYW2/SMPeMPU9P3hcXvvbotTAOHZ6yENyERmUSlzxlboxzT5k3DNvNBwuFZZY5oXxMdIZPA5jd3NvY2HkQHXNvZ1V5Ybh4jFzbMdz/AAC5/C/CMVEwhhL3u1c930aPujRd1AREQEREBERAREQEREBERAREQEREBERAREQEREBERAREQEREBERAXwtvoV9RBy6nhuF+oaWHe7Db5bfJcTFOz/vgAKhzC05muDBmBsR1AOhPLmpeiCDYL2YtpgS2UOe7QyOZ4rdBroOvVdocJgizpHW/wgD4b2XfRBoU2BwstZgJGt3an5rfREBERAREQEREBERAREQEREBERAREQEREBERAREQEREBERAREQf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18440" name="AutoShape 8" descr="data:image/jpeg;base64,/9j/4AAQSkZJRgABAQAAAQABAAD/2wCEAAkGBhMSEBUUExQVFBUVGBgUGBUUGRgaFxgYFxcWGRcbGBsYHCYeGBokHBUUIDAgIycpLSwtFR4xNTAqNSgsLCoBCQoKBQUFDQUFDSkYEhgpKSkpKSkpKSkpKSkpKSkpKSkpKSkpKSkpKSkpKSkpKSkpKSkpKSkpKSkpKSkpKSkpKf/AABEIAJ8BPgMBIgACEQEDEQH/xAAcAAEAAgMBAQEAAAAAAAAAAAAABgcDBAUCAQj/xABHEAABAwIEAwUFBAcGAwkAAAABAAIDBBEFEiExBkFRBxMiYYEycZGhsRRCUtEjNHKCweHwFTNic7PxCBbTFyRVdJKTosLD/8QAFAEBAAAAAAAAAAAAAAAAAAAAAP/EABQRAQAAAAAAAAAAAAAAAAAAAAD/2gAMAwEAAhEDEQA/ALxREQEREBEWKWoDfM9AgyoufLWuO1m/M/P8l4uSNXOPqR9LBB00XHdHru7nzd+aytJH3nfG/wBboOmi0m1pG+vyWxFUtd5Hod/5oMqIiAiIgIiICIiAiIgIiICIiAiIgIiICIiAiIgIiICIiAiIgIiICItKslzeEbc/P+SD5PW30boOv5eXmsLRovll9ug+tavpC4nEHF9PRj9I677XEbNXn05DzKhdR2rTv/uKYDo55LtOW1hfkgs1eg1U/wD9rdWCLshI/Zd1N9nf1Zd2i7W2jL9ogczNs6MhzSOovb6oLCexeHN/NamFY9BUtzQyB1tCNnNPRw3C3kGSCsINnHTk7n6/mt9cnLqtqlnI0O3Ly8kG4iIgIiICIiAiIgIiICIiAiIgIiICIiAiIgIiICIiAiIgIiIMNTLYWG5+S0QFkmfck/1ZYwg+lyiPGXGLqf8AQ07e8nIzG2oY3a5HXUWHmpPVShjXOOzQXH3AXKrCCsa6J9S72pXOlvzs0NbG30c8kD/CEGPhzA3vL+/F5JDmc53ic3MWgXvzvr6hd6DD3GLYNdGS1zSCQ1wvodyGOvcO228lucPAGnMx3dcg/wCFrhk0PPwqTuia7xFuuwOzh5XGqCs8S4WinnjcR3XeXBGwLvIi9ifqFj4z4ZEVI02N49A4m9xzB6HmPVTnGcBbJGQ05XH7zi5xHncm4+n1UJ4ro5Y6fLJWGUuLWsgFiHef4rDe5ugiuD1LmWfE90cjebDrbTcfh6gq2OC+LvtQdFJZs7LEgbPadnNHwuPMcio5gXAjGwgytzPIB00t5X/mo9XQnD8QikYXbgkE8ibOaSORaguyyFfA669WQblLLduu40P5rMtGndZ3yW8gLTxitMNPNKACY43yAHYljC4A+Wi3Fy+Kv1Gq/wAib/TcggHZn20f2jUmnqI44XuF4iwus8i5c05j7VtR1sfK9kYtWGKnlkABMcb3gHYlrS4A/BflPB+FZnYa/EqdzhJSzgPDd2sDY3Nkbzu1xN/Ig8ir64c43ZieCzy6CZkMrJmDk8RO1A/C7ceo5FBm7KuPZcVp5ZZY2RmOQMAZmsRlDrnMfNTdVD/w3fqVT/nj/TareQERcrif7X9lf9i7v7R4cne+x7Tc1/3c3qg6qKsM3FHSg+f5rqcMnHvtTPtopPs/iz91fP7Dstv3svpdBO0REBERAREQEREBERAREQEREBYqh9mn4fFZVq177AfH4f7oNPMvV1jBX1zwg5HF9X3dFO7nkLR73+EfVU9BVEwdyBcNbIAfVrh+XqFa/G0Oely/dMkeYbXaDe3rYD1Vb8S0Pc1RsW5XRCTwizQDYENHTSyCweE/FQU99bxtv52/2Xf74ctzqov2fVAfQRD8N2n0cf4ELq10GY+IOLQC4tabF/Rt7jQ+8IPc2OiP+8yAHZzXi1vMHUfNctzaeSUFkUee+bO1rbj3kD3rlyY3M6EvNO2CJrizu3gh2XQZiLAWubWFuepXR4EpstPd4ALnOLTcO8HLUctLoN/G8fjpYsziNBtpf3Acyql4gxt9ZO1x0+40dAT/ADUh4lfCXONQXzSve5rY2mzYmh9mi9tHEC50JOtrbnW4FwZs2IDTKyD9IW3zXINm2NhpfX0QXDSOORt97C/vsL/NZsyxhwQuQZA9dGJ1wFyxIt+lfcIM65fFX6jVf5E3+m5dRauK0PfQSxXy95G+PNa9s7S29ri9r7XQVX/w6RB2HVLXAOa6cggi4IMUYII5hQziXD5eHcRl7oOdR1ccjAL6Fj2kFhJ+/G5wIPMW/EVcfZvwD/ZNPJD33f8AeSd5myZLeFrbWzuv7N735rf434OixKkdTyHKfajkAuY3jZwFxfcgi4uCdt0Ff/8ADd+pVP8Anj/TarfUP7Nuz/8AsmCWLvu/7x/eZsmS3hDbWzuvsoBxhxDVvxCprqeR/wBnwqSCJ0bS4Nmu89+CAbEgktJ6WKC71yuJ6WqkpXto5Ww1By5JHgOaLOaXXBa7duYbc1v0dU2WNkjDmY9rXtcObXAEH4ELMgq//lrib/xOm/8Aab/0F1OGMExyOqY6sroJqcZs8bI2hzrscG2Iibazi078lPEQEREBERAREQEREBERAREQEREBc7Ej4h7v6+i6K5mInx28h/FBrI4r4AvTig5+Nxl1PIBuG5m/tMs5vzaFWWIStqg+a2WKOPJluLl17hvuBNyedtFbD9Qb/DdUvxFhz4ZpZmZWsbIGhvI/hBGx0bmN+qDu9ndWYXywuJy3DgTsLga+V9FYR201P18lSmE4+9sxlcdXOzOtpe2vL6K0OH8dNQ0nS4sfQ3t9EGrjnD7qlwbl7sc3DU+nT0XdpKZsMbI27MAaPQbleZp3AECznH2R5+fkuc6rNPlErZX3F3SsZmaD521aBfTTYIOPjUsonmjZmsA2ZuXbVuU6dbt+a1eyyF5qaiQghuVrTmJJzE3Gp8gfisnFmMxxyxva65cxw06aOabe+416qQcBUhbS9472p3GU+72W/IA+qCT2Xqy8A6r2EArdoOfotMNW3Rb+n5IN1ERAREQc3iTEXwUk0sbHSyMY4sjY0uc59rMGVoJIzEX8rqu+EOyFrsOZ9pnrY5KhpkniZM5jC6TWz47auy5Q7NzBVrIgg/ZH9ojonUtVHIx9JI+FrntcGyRgkscwkWc32mi3JreqnCIgIiICIiAiIgIiICIiAiIgIiICIiAuZiA8foPqV01zsSb4geoI+B/mg1C5fbLzzXrMg8uCqftKgyzhrSfEDIRy/CPk0q13OKqHiqp7+ve4G4AEbfMN0NvXMfggh7mFhHNWH2d18RD2AgPdY+dhp/H6qLVVCMuU6a362IFr+f8AuuIMzHX1BadCNLHyKC8auV7G2jaHPdoLmzR5uPIfFaGLYmWx2mjaGHwkd80Od+zmABB96h/CnF9QZO7eHT3GlsucW1Nhpm92+ikldxBR3JeGCS1iZGXcBfbK4ZhzQV7iQa6dxY3LmdZrGuzgX0ADhvuFeGFUhjgjYd2Ma3TyACp/A5GPxWHumgRmbwgjlrfTlzt0V1sCD03zWReAxewg9BbVH7Xp+S1GhbtEN/gg2kRfCUH1FW8vaxNUTSR4XQSVrIjlfPnEcZI5MJBzeWoJ3tbVdjgbtFZiD5IHwvpaqHWSnk1IFwLtNhcAkXuBbMN73QTBEUb4445hw2JrntdLLK7JFDH7cjtNugF23Nj7Q0JKCSIqzf2s1VM5jsRwyWlp5CAJmvEmS+2doaLczbQ6GwKnmK49DT0zqmR4ELG5y8agg2y5be0XXAFt7hB0EVY0/aniFQzvqXB5ZKfUte6UNe9vVrcpv+7m96lXBHHUGJwufGHRyRnLLC/243a2v1BsbHyOgIIQSRFAce7UHNrHUeH0j66eP+9yuDI4z0LiDqDob2AOl73AzcL9pff1f2Kspn0VXYubG8hzJAAT4HAC5sHHa3hOulkE4REQEUJ4s7T4aSspqOMCaaaWOORodYQtkcGgusD4/ECG9NTbS82QEVe4n2pSvq5KbDaJ9c6E2lkDxHE12oLQ4ggm4I1IuWm17XXR4L7RW1sslNNA+kq4hd8EhvduniY6wuNW8ho4EXGqCYoohM/FKiacxPio4oXmOITQmR0+UAmRxztyREmwygnQlYcP4prK3DqWaliY2WocWSPf4ooGsc9skgbmDpASzwtv94XOmoTVFE+HcZqW101DUvjndHCyobPEzu9Huc3JKzM4NfpcWOo1UsQEREBaWKN8APQj4HT6kLdWOeEOaWnmLIOC12q9leA2xIO9z/X1Xu2iDnY/iBgpppebGOcPfazfmQqzjpRcEXJAAvz6XFjrvf0Un40rROTStcQ1uspAOrgLtYPdcE+g62j2HOJaGnQjwnb2hZunLXf4IMcuH5mkam1yOepGvw15riVuH2a0nUjQnq0fO4+ilsUA1NvP+voteekvra1ru5ac7j5oI7R0TmObJG6xaQ4OHUHQj5KzZHisw8vAu8scLAXOdtwW6WPtD5hQemeIz3bvZcbt8iSLt93MeRK6mD46aR7gQ4wv18J1YbWzNB321HldBHOG4nQYnAHaFsrWuG4Bd4SL+pCu9hVacSYHDPB9to3OuDcjW5LXWuAdQ4EbcwpfwnxG2rgD9nt8MjeYdzNuh3Hw5IJA0r6sHfhfRUNQbDdl0KRvh965lNZx0K7DRYWQfVFO1PEnQYPWPabHu+7B5jvXNjuPOzypWoh2uUTpcFrGtFyGCT0jkZI75MKCF8G8fQ0OH09NR0lRWysibLOaZhc1kkozuD3gG7he22mW19LCTcD4zhuI1clZDE6KuY3u5WyFzZA3RurQ7I4aAXtcWF7aLZ7HYohgtL3QFnNc55G5kzuD79TcW9wCjdZGG8ZQ9zpnpiajL1yS2zW8m0//AMUFsKqsU/7xxfTsdq2mpi8NO2Yh5v77vYf3ArVVVYj+g4vgc7RtTTFjSdswDxb3/o2/+odUE07QaBs2FVjHC47iRw/aYwvYfRzWn0UR4KwJmL8N00FQ+QNF2kxuAdaGR7Yx4mkEBobpb7oUv4/rWxYXWPcbD7PK0ftPYWNHq5zR6qP9l87KHh6CWod3bGskmc53Jr5HubbqSCywG5cLboJo98VLT3cWxwwsAubBrWMFvQABVn2Q3qcRxLEGNLKed4ZHcWzkOJLrdbWJ85D5rRhhq+JZQ+TPS4Ux3hYNJJy07nkT5+y3YZiCVbuG4dFTxMihY2ONgytY3YD+tb7kklBw4sLoMIjqaqxhZI4SzvJfIS4uIB1zO9qQ6D8Sr+LGGY5j1LLS+GGhBe+V5DXyXNwGMJzFtwBcjTM69tL2Nw5xdS4iJmw3d3LwyRsjMpB1IOV2trtO/NpVd9uFDHSyUVZTARVff5R3YAMjQL+ID2rHK3zEljogs/G+JaajDDUzNi7wlrM1/ERa4Fh5hOJcPmnpZIqeY08rwGtmAuWeJuYi1jfLmG433C8Y/wAKUtcIxVRCXuyXMu54yk2ufC4X2G666ChuL+A4MMq8HERfJJLWB0s0hu+RwkpzryAu52nnqTurp4hrjDSVEo3ihlkHvYxzh9FXXbL+v4L/AOb/AP0plYnEVEZqOoibvJDLGPe+NzR9UEL7BaEMwdkn3ppJZHHmSHmMfKMLQ7QR9n4hwidmjpi6nd5tzNbr10nPy6Lodg1aH4NGwbwySxuHQl5k+kgXP7Qz3/EODwN1dE51Q4dG5mu19KdyD3xTxpFWVUtAayKjpYj3dTK6RrZpnffhhBPhaNWuefMDS95NJxVRUlNSmLKaJ7vs7ZonAwwgAtaXuvo3M0tzcjuV3X4FTkkmCEkm5JjYSSdyTbUrO2hjEfdhjBGbjIGjLY7+G1tUEA4Wgp4cYdFhrg6ndTmSqDHmSNsweBCc5LiJHNz3bm2F7Kxlgo6COFuWKNkbd8sbQ1t/c0ALOgIiICIiDlYjTWdfk7621+X0K42OYj3EJcLZnEMYDze69veBYn0spXNEHCxVacZFzqljC0jutW6HxPeB4gfwgaX6l3RBxmRctTvre5JJ1dfqSSV5nhI1G1wCfoT8VuBl7ed+n096zCmBBuPn+Wvl6oNadmgsfidx/uvr4zYba2vr1/r5L7T0JJsb+H6cvy9FssZvp5C9tNNvJBGq5jC8tN8trg7EHkdOlrj3LMyQSjKfbaLOFtzr4h1BFj8QsldS2k1adeXlp8NisM1MQ4StOrRZ2ovk0ufeBc/JB3OCZbGWmfs79KwG+4s1/wD9CtLGCMOrWTtuI5iWytF7aG+b0vf0PVfaGYCeNwcLgtvY6ZTcHlbUFfO1M3ZEOj3E/Bo09T80E3ZODY30NrdCOSz7/HkorwLiolphE7V8VhqPun2D8iP3fNSqkizPs3Un5dfRB1sJh3d00/r+ua6a8QxBrQByXtAXmSMOBBAIIsQdQQdwRzC9IgrQdldXSSSHCsQdSwyOzGCRgkY0nmwuv5Da9gLkrucEdnraB8s8kz6qrn/vKiQWNrg5Wi5sLgczfKNgAFL0QV3V0sn/ADNCY6l72GCR8tOC7JCGxhkbnDNlJe51wLD2b6ru8dcCRYlEwOe6GaF2eGdntRu0vzFwcrTuDdoIIUkbE0OLgACbAm2pte1zztc/Fe0FYTdlldVljMSxN1RTxkO7mOMRl9ts7hb4nMd7EHVSHj7gM4jRx0scwpo2Oa4hseYFrGkMZYPbYC4P7oUuRBVFN2PYjGxrGY5UMY0BrWtZIGtAFgABUWAAUn4K4Mq6KV76jEZq1rm5QyUPAabg5hmldrbTbmpgiCvsb7L5BWPrMNq3UU0tzK3IHxSEm5JadASdTcHXXRME7LnmrZWYlVurp47GJpaGRRkG4IaNCQdRYAX1sSrBRAREQRTjPgb7fUUUvfd19jm77LkzZ/FG618wy/3e9jupWiIK6xDsvqIquWpwutNGZzmlicwPiLiSS4A6DUk2INsxsQNF0uC+zr7HPJV1E7quslGV0zxYNbp4WNubbAX6NAAAveZogIiICIiAiIgIiIC4/EfDzalg5Pbq09fI+RXYRBUhpXQucyS/hvb8Tbcj19/P4LZpfFctB9Ntf4qwcWwOOcaiz7WDxv5A9RfkoTUYPJSOILP0biSHtHgHkbexffXneyD7LH7LgNW/MHce/wDiAtZ5F9BodQ4fX+fvW2yQfEfQLTnfklaCQWvDiL7gtbewPQ6+uqDRxGHMRz03Hn1+B1Wo+VrXZcwDnXIG5sOf81sY7jQYRDCO8md7LBra+t3dNr2+gWxhGBGNhMhzyv8AE9x8tgP8IOw2QcOopyx5AFmkd4zpYEXA56H5OC+8WzCemgnJGZhfE5vnpr8r+52+i7uJ4XmYW2/SMPeMPU9P3hcXvvbotTAOHZ6yENyERmUSlzxlboxzT5k3DNvNBwuFZZY5oXxMdIZPA5jd3NvY2HkQHXNvZ1V5Ybh4jFzbMdz/AAC5/C/CMVEwhhL3u1c930aPujRd1AREQEREBERAREQEREBERAREQEREBERAREQEREBERAREQEREBERAXwtvoV9RBy6nhuF+oaWHe7Db5bfJcTFOz/vgAKhzC05muDBmBsR1AOhPLmpeiCDYL2YtpgS2UOe7QyOZ4rdBroOvVdocJgizpHW/wgD4b2XfRBoU2BwstZgJGt3an5rfREBERAREQEREBERAREQEREBERAREQEREBERAREQEREBERAREQf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18442" name="AutoShape 10" descr="data:image/jpeg;base64,/9j/4AAQSkZJRgABAQAAAQABAAD/2wCEAAkGBhMSEBUUExQVFBUVGBgUGBUUGRgaFxgYFxcWGRcbGBsYHCYeGBokHBUUIDAgIycpLSwtFR4xNTAqNSgsLCoBCQoKBQUFDQUFDSkYEhgpKSkpKSkpKSkpKSkpKSkpKSkpKSkpKSkpKSkpKSkpKSkpKSkpKSkpKSkpKSkpKSkpKf/AABEIAJ8BPgMBIgACEQEDEQH/xAAcAAEAAgMBAQEAAAAAAAAAAAAABgcDBAUCAQj/xABHEAABAwIEAwUFBAcGAwkAAAABAAIDBBEFEiExBkFRBxMiYYEycZGhsRRCUtEjNHKCweHwFTNic7PxCBbTFyRVdJKTosLD/8QAFAEBAAAAAAAAAAAAAAAAAAAAAP/EABQRAQAAAAAAAAAAAAAAAAAAAAD/2gAMAwEAAhEDEQA/ALxREQEREBEWKWoDfM9AgyoufLWuO1m/M/P8l4uSNXOPqR9LBB00XHdHru7nzd+aytJH3nfG/wBboOmi0m1pG+vyWxFUtd5Hod/5oMqIiAiIgIiICIiAiIgIiICIiAiIgIiICIiAiIgIiICIiAiIgIiICItKslzeEbc/P+SD5PW30boOv5eXmsLRovll9ug+tavpC4nEHF9PRj9I677XEbNXn05DzKhdR2rTv/uKYDo55LtOW1hfkgs1eg1U/wD9rdWCLshI/Zd1N9nf1Zd2i7W2jL9ogczNs6MhzSOovb6oLCexeHN/NamFY9BUtzQyB1tCNnNPRw3C3kGSCsINnHTk7n6/mt9cnLqtqlnI0O3Ly8kG4iIgIiICIiAiIgIiICIiAiIgIiICIiAiIgIiICIiAiIgIiIMNTLYWG5+S0QFkmfck/1ZYwg+lyiPGXGLqf8AQ07e8nIzG2oY3a5HXUWHmpPVShjXOOzQXH3AXKrCCsa6J9S72pXOlvzs0NbG30c8kD/CEGPhzA3vL+/F5JDmc53ic3MWgXvzvr6hd6DD3GLYNdGS1zSCQ1wvodyGOvcO228lucPAGnMx3dcg/wCFrhk0PPwqTuia7xFuuwOzh5XGqCs8S4WinnjcR3XeXBGwLvIi9ifqFj4z4ZEVI02N49A4m9xzB6HmPVTnGcBbJGQ05XH7zi5xHncm4+n1UJ4ro5Y6fLJWGUuLWsgFiHef4rDe5ugiuD1LmWfE90cjebDrbTcfh6gq2OC+LvtQdFJZs7LEgbPadnNHwuPMcio5gXAjGwgytzPIB00t5X/mo9XQnD8QikYXbgkE8ibOaSORaguyyFfA669WQblLLduu40P5rMtGndZ3yW8gLTxitMNPNKACY43yAHYljC4A+Wi3Fy+Kv1Gq/wAib/TcggHZn20f2jUmnqI44XuF4iwus8i5c05j7VtR1sfK9kYtWGKnlkABMcb3gHYlrS4A/BflPB+FZnYa/EqdzhJSzgPDd2sDY3Nkbzu1xN/Ig8ir64c43ZieCzy6CZkMrJmDk8RO1A/C7ceo5FBm7KuPZcVp5ZZY2RmOQMAZmsRlDrnMfNTdVD/w3fqVT/nj/TareQERcrif7X9lf9i7v7R4cne+x7Tc1/3c3qg6qKsM3FHSg+f5rqcMnHvtTPtopPs/iz91fP7Dstv3svpdBO0REBERAREQEREBERAREQEREBYqh9mn4fFZVq177AfH4f7oNPMvV1jBX1zwg5HF9X3dFO7nkLR73+EfVU9BVEwdyBcNbIAfVrh+XqFa/G0Oely/dMkeYbXaDe3rYD1Vb8S0Pc1RsW5XRCTwizQDYENHTSyCweE/FQU99bxtv52/2Xf74ctzqov2fVAfQRD8N2n0cf4ELq10GY+IOLQC4tabF/Rt7jQ+8IPc2OiP+8yAHZzXi1vMHUfNctzaeSUFkUee+bO1rbj3kD3rlyY3M6EvNO2CJrizu3gh2XQZiLAWubWFuepXR4EpstPd4ALnOLTcO8HLUctLoN/G8fjpYsziNBtpf3Acyql4gxt9ZO1x0+40dAT/ADUh4lfCXONQXzSve5rY2mzYmh9mi9tHEC50JOtrbnW4FwZs2IDTKyD9IW3zXINm2NhpfX0QXDSOORt97C/vsL/NZsyxhwQuQZA9dGJ1wFyxIt+lfcIM65fFX6jVf5E3+m5dRauK0PfQSxXy95G+PNa9s7S29ri9r7XQVX/w6RB2HVLXAOa6cggi4IMUYII5hQziXD5eHcRl7oOdR1ccjAL6Fj2kFhJ+/G5wIPMW/EVcfZvwD/ZNPJD33f8AeSd5myZLeFrbWzuv7N735rf434OixKkdTyHKfajkAuY3jZwFxfcgi4uCdt0Ff/8ADd+pVP8Anj/TarfUP7Nuz/8AsmCWLvu/7x/eZsmS3hDbWzuvsoBxhxDVvxCprqeR/wBnwqSCJ0bS4Nmu89+CAbEgktJ6WKC71yuJ6WqkpXto5Ww1By5JHgOaLOaXXBa7duYbc1v0dU2WNkjDmY9rXtcObXAEH4ELMgq//lrib/xOm/8Aab/0F1OGMExyOqY6sroJqcZs8bI2hzrscG2Iibazi078lPEQEREBERAREQEREBERAREQEREBc7Ej4h7v6+i6K5mInx28h/FBrI4r4AvTig5+Nxl1PIBuG5m/tMs5vzaFWWIStqg+a2WKOPJluLl17hvuBNyedtFbD9Qb/DdUvxFhz4ZpZmZWsbIGhvI/hBGx0bmN+qDu9ndWYXywuJy3DgTsLga+V9FYR201P18lSmE4+9sxlcdXOzOtpe2vL6K0OH8dNQ0nS4sfQ3t9EGrjnD7qlwbl7sc3DU+nT0XdpKZsMbI27MAaPQbleZp3AECznH2R5+fkuc6rNPlErZX3F3SsZmaD521aBfTTYIOPjUsonmjZmsA2ZuXbVuU6dbt+a1eyyF5qaiQghuVrTmJJzE3Gp8gfisnFmMxxyxva65cxw06aOabe+416qQcBUhbS9472p3GU+72W/IA+qCT2Xqy8A6r2EArdoOfotMNW3Rb+n5IN1ERAREQc3iTEXwUk0sbHSyMY4sjY0uc59rMGVoJIzEX8rqu+EOyFrsOZ9pnrY5KhpkniZM5jC6TWz47auy5Q7NzBVrIgg/ZH9ojonUtVHIx9JI+FrntcGyRgkscwkWc32mi3JreqnCIgIiICIiAiIgIiICIiAiIgIiICIiAuZiA8foPqV01zsSb4geoI+B/mg1C5fbLzzXrMg8uCqftKgyzhrSfEDIRy/CPk0q13OKqHiqp7+ve4G4AEbfMN0NvXMfggh7mFhHNWH2d18RD2AgPdY+dhp/H6qLVVCMuU6a362IFr+f8AuuIMzHX1BadCNLHyKC8auV7G2jaHPdoLmzR5uPIfFaGLYmWx2mjaGHwkd80Od+zmABB96h/CnF9QZO7eHT3GlsucW1Nhpm92+ikldxBR3JeGCS1iZGXcBfbK4ZhzQV7iQa6dxY3LmdZrGuzgX0ADhvuFeGFUhjgjYd2Ma3TyACp/A5GPxWHumgRmbwgjlrfTlzt0V1sCD03zWReAxewg9BbVH7Xp+S1GhbtEN/gg2kRfCUH1FW8vaxNUTSR4XQSVrIjlfPnEcZI5MJBzeWoJ3tbVdjgbtFZiD5IHwvpaqHWSnk1IFwLtNhcAkXuBbMN73QTBEUb4445hw2JrntdLLK7JFDH7cjtNugF23Nj7Q0JKCSIqzf2s1VM5jsRwyWlp5CAJmvEmS+2doaLczbQ6GwKnmK49DT0zqmR4ELG5y8agg2y5be0XXAFt7hB0EVY0/aniFQzvqXB5ZKfUte6UNe9vVrcpv+7m96lXBHHUGJwufGHRyRnLLC/243a2v1BsbHyOgIIQSRFAce7UHNrHUeH0j66eP+9yuDI4z0LiDqDob2AOl73AzcL9pff1f2Kspn0VXYubG8hzJAAT4HAC5sHHa3hOulkE4REQEUJ4s7T4aSspqOMCaaaWOORodYQtkcGgusD4/ECG9NTbS82QEVe4n2pSvq5KbDaJ9c6E2lkDxHE12oLQ4ggm4I1IuWm17XXR4L7RW1sslNNA+kq4hd8EhvduniY6wuNW8ho4EXGqCYoohM/FKiacxPio4oXmOITQmR0+UAmRxztyREmwygnQlYcP4prK3DqWaliY2WocWSPf4ooGsc9skgbmDpASzwtv94XOmoTVFE+HcZqW101DUvjndHCyobPEzu9Huc3JKzM4NfpcWOo1UsQEREBaWKN8APQj4HT6kLdWOeEOaWnmLIOC12q9leA2xIO9z/X1Xu2iDnY/iBgpppebGOcPfazfmQqzjpRcEXJAAvz6XFjrvf0Un40rROTStcQ1uspAOrgLtYPdcE+g62j2HOJaGnQjwnb2hZunLXf4IMcuH5mkam1yOepGvw15riVuH2a0nUjQnq0fO4+ilsUA1NvP+voteekvra1ru5ac7j5oI7R0TmObJG6xaQ4OHUHQj5KzZHisw8vAu8scLAXOdtwW6WPtD5hQemeIz3bvZcbt8iSLt93MeRK6mD46aR7gQ4wv18J1YbWzNB321HldBHOG4nQYnAHaFsrWuG4Bd4SL+pCu9hVacSYHDPB9to3OuDcjW5LXWuAdQ4EbcwpfwnxG2rgD9nt8MjeYdzNuh3Hw5IJA0r6sHfhfRUNQbDdl0KRvh965lNZx0K7DRYWQfVFO1PEnQYPWPabHu+7B5jvXNjuPOzypWoh2uUTpcFrGtFyGCT0jkZI75MKCF8G8fQ0OH09NR0lRWysibLOaZhc1kkozuD3gG7he22mW19LCTcD4zhuI1clZDE6KuY3u5WyFzZA3RurQ7I4aAXtcWF7aLZ7HYohgtL3QFnNc55G5kzuD79TcW9wCjdZGG8ZQ9zpnpiajL1yS2zW8m0//AMUFsKqsU/7xxfTsdq2mpi8NO2Yh5v77vYf3ArVVVYj+g4vgc7RtTTFjSdswDxb3/o2/+odUE07QaBs2FVjHC47iRw/aYwvYfRzWn0UR4KwJmL8N00FQ+QNF2kxuAdaGR7Yx4mkEBobpb7oUv4/rWxYXWPcbD7PK0ftPYWNHq5zR6qP9l87KHh6CWod3bGskmc53Jr5HubbqSCywG5cLboJo98VLT3cWxwwsAubBrWMFvQABVn2Q3qcRxLEGNLKed4ZHcWzkOJLrdbWJ85D5rRhhq+JZQ+TPS4Ux3hYNJJy07nkT5+y3YZiCVbuG4dFTxMihY2ONgytY3YD+tb7kklBw4sLoMIjqaqxhZI4SzvJfIS4uIB1zO9qQ6D8Sr+LGGY5j1LLS+GGhBe+V5DXyXNwGMJzFtwBcjTM69tL2Nw5xdS4iJmw3d3LwyRsjMpB1IOV2trtO/NpVd9uFDHSyUVZTARVff5R3YAMjQL+ID2rHK3zEljogs/G+JaajDDUzNi7wlrM1/ERa4Fh5hOJcPmnpZIqeY08rwGtmAuWeJuYi1jfLmG433C8Y/wAKUtcIxVRCXuyXMu54yk2ufC4X2G666ChuL+A4MMq8HERfJJLWB0s0hu+RwkpzryAu52nnqTurp4hrjDSVEo3ihlkHvYxzh9FXXbL+v4L/AOb/AP0plYnEVEZqOoibvJDLGPe+NzR9UEL7BaEMwdkn3ppJZHHmSHmMfKMLQ7QR9n4hwidmjpi6nd5tzNbr10nPy6Lodg1aH4NGwbwySxuHQl5k+kgXP7Qz3/EODwN1dE51Q4dG5mu19KdyD3xTxpFWVUtAayKjpYj3dTK6RrZpnffhhBPhaNWuefMDS95NJxVRUlNSmLKaJ7vs7ZonAwwgAtaXuvo3M0tzcjuV3X4FTkkmCEkm5JjYSSdyTbUrO2hjEfdhjBGbjIGjLY7+G1tUEA4Wgp4cYdFhrg6ndTmSqDHmSNsweBCc5LiJHNz3bm2F7Kxlgo6COFuWKNkbd8sbQ1t/c0ALOgIiICIiDlYjTWdfk7621+X0K42OYj3EJcLZnEMYDze69veBYn0spXNEHCxVacZFzqljC0jutW6HxPeB4gfwgaX6l3RBxmRctTvre5JJ1dfqSSV5nhI1G1wCfoT8VuBl7ed+n096zCmBBuPn+Wvl6oNadmgsfidx/uvr4zYba2vr1/r5L7T0JJsb+H6cvy9FssZvp5C9tNNvJBGq5jC8tN8trg7EHkdOlrj3LMyQSjKfbaLOFtzr4h1BFj8QsldS2k1adeXlp8NisM1MQ4StOrRZ2ovk0ufeBc/JB3OCZbGWmfs79KwG+4s1/wD9CtLGCMOrWTtuI5iWytF7aG+b0vf0PVfaGYCeNwcLgtvY6ZTcHlbUFfO1M3ZEOj3E/Bo09T80E3ZODY30NrdCOSz7/HkorwLiolphE7V8VhqPun2D8iP3fNSqkizPs3Un5dfRB1sJh3d00/r+ua6a8QxBrQByXtAXmSMOBBAIIsQdQQdwRzC9IgrQdldXSSSHCsQdSwyOzGCRgkY0nmwuv5Da9gLkrucEdnraB8s8kz6qrn/vKiQWNrg5Wi5sLgczfKNgAFL0QV3V0sn/ADNCY6l72GCR8tOC7JCGxhkbnDNlJe51wLD2b6ru8dcCRYlEwOe6GaF2eGdntRu0vzFwcrTuDdoIIUkbE0OLgACbAm2pte1zztc/Fe0FYTdlldVljMSxN1RTxkO7mOMRl9ts7hb4nMd7EHVSHj7gM4jRx0scwpo2Oa4hseYFrGkMZYPbYC4P7oUuRBVFN2PYjGxrGY5UMY0BrWtZIGtAFgABUWAAUn4K4Mq6KV76jEZq1rm5QyUPAabg5hmldrbTbmpgiCvsb7L5BWPrMNq3UU0tzK3IHxSEm5JadASdTcHXXRME7LnmrZWYlVurp47GJpaGRRkG4IaNCQdRYAX1sSrBRAREQRTjPgb7fUUUvfd19jm77LkzZ/FG618wy/3e9jupWiIK6xDsvqIquWpwutNGZzmlicwPiLiSS4A6DUk2INsxsQNF0uC+zr7HPJV1E7quslGV0zxYNbp4WNubbAX6NAAAveZogIiICIiAiIgIiIC4/EfDzalg5Pbq09fI+RXYRBUhpXQucyS/hvb8Tbcj19/P4LZpfFctB9Ntf4qwcWwOOcaiz7WDxv5A9RfkoTUYPJSOILP0biSHtHgHkbexffXneyD7LH7LgNW/MHce/wDiAtZ5F9BodQ4fX+fvW2yQfEfQLTnfklaCQWvDiL7gtbewPQ6+uqDRxGHMRz03Hn1+B1Wo+VrXZcwDnXIG5sOf81sY7jQYRDCO8md7LBra+t3dNr2+gWxhGBGNhMhzyv8AE9x8tgP8IOw2QcOopyx5AFmkd4zpYEXA56H5OC+8WzCemgnJGZhfE5vnpr8r+52+i7uJ4XmYW2/SMPeMPU9P3hcXvvbotTAOHZ6yENyERmUSlzxlboxzT5k3DNvNBwuFZZY5oXxMdIZPA5jd3NvY2HkQHXNvZ1V5Ybh4jFzbMdz/AAC5/C/CMVEwhhL3u1c930aPujRd1AREQEREBERAREQEREBERAREQEREBERAREQEREBERAREQEREBERAXwtvoV9RBy6nhuF+oaWHe7Db5bfJcTFOz/vgAKhzC05muDBmBsR1AOhPLmpeiCDYL2YtpgS2UOe7QyOZ4rdBroOvVdocJgizpHW/wgD4b2XfRBoU2BwstZgJGt3an5rfREBERAREQEREBERAREQEREBERAREQEREBERAREQEREBERAREQf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pic>
        <p:nvPicPr>
          <p:cNvPr id="7170" name="Picture 2" descr="http://upload.wikimedia.org/wikipedia/commons/a/a7/Sintesis_H2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980728"/>
            <a:ext cx="8256537" cy="5040560"/>
          </a:xfrm>
          <a:prstGeom prst="rect">
            <a:avLst/>
          </a:prstGeom>
          <a:noFill/>
        </p:spPr>
      </p:pic>
      <p:sp>
        <p:nvSpPr>
          <p:cNvPr id="11" name="10 CuadroTexto"/>
          <p:cNvSpPr txBox="1"/>
          <p:nvPr/>
        </p:nvSpPr>
        <p:spPr>
          <a:xfrm>
            <a:off x="3059832" y="6093296"/>
            <a:ext cx="25922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400" b="1" i="1" dirty="0" smtClean="0"/>
              <a:t>Relación 2:1:2</a:t>
            </a:r>
            <a:endParaRPr lang="es-MX" sz="2400" b="1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Por lo tanto….</a:t>
            </a:r>
            <a:endParaRPr lang="es-MX" dirty="0"/>
          </a:p>
        </p:txBody>
      </p:sp>
      <p:sp>
        <p:nvSpPr>
          <p:cNvPr id="4" name="3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6146" name="Picture 2" descr="http://upload.wikimedia.org/wikipedia/commons/thumb/f/f5/Sintesis_HCl.jpg/400px-Sintesis_HC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340768"/>
            <a:ext cx="8424937" cy="4824536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3059832" y="6093296"/>
            <a:ext cx="25922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400" b="1" i="1" dirty="0" smtClean="0"/>
              <a:t>Relación 1:1:2</a:t>
            </a:r>
            <a:endParaRPr lang="es-MX" sz="2400" b="1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5122" name="Picture 2" descr="http://www.esacademic.com/pictures/eswiki/83/Sintesis_NH3(3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60648"/>
            <a:ext cx="8172400" cy="5688632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3059832" y="6093296"/>
            <a:ext cx="25922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400" b="1" i="1" dirty="0" smtClean="0"/>
              <a:t>Relación 3:1:2</a:t>
            </a:r>
            <a:endParaRPr lang="es-MX" sz="2400" b="1" i="1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Ley de </a:t>
            </a:r>
            <a:r>
              <a:rPr lang="es-MX" dirty="0" err="1" smtClean="0"/>
              <a:t>Avogadro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1"/>
            <a:ext cx="8075240" cy="1612776"/>
          </a:xfrm>
        </p:spPr>
        <p:txBody>
          <a:bodyPr>
            <a:normAutofit fontScale="92500"/>
          </a:bodyPr>
          <a:lstStyle/>
          <a:p>
            <a:r>
              <a:rPr lang="es-MX" i="1" dirty="0" smtClean="0"/>
              <a:t>“Bajo las mismas condiciones de temperatura y presión, volúmenes iguales de gases diferentes contienen el mismo número de moléculas”</a:t>
            </a:r>
            <a:endParaRPr lang="es-MX" i="1" dirty="0"/>
          </a:p>
        </p:txBody>
      </p:sp>
      <p:sp>
        <p:nvSpPr>
          <p:cNvPr id="6" name="2 Marcador de contenido"/>
          <p:cNvSpPr txBox="1">
            <a:spLocks/>
          </p:cNvSpPr>
          <p:nvPr/>
        </p:nvSpPr>
        <p:spPr>
          <a:xfrm>
            <a:off x="539552" y="4149080"/>
            <a:ext cx="8075240" cy="161277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/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s-MX" sz="3200" b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Se</a:t>
            </a:r>
            <a:r>
              <a:rPr kumimoji="0" lang="es-MX" sz="3200" b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confirma que los gases se combinan en relaciones de números enteros. </a:t>
            </a:r>
            <a:r>
              <a:rPr kumimoji="0" lang="es-MX" sz="3200" b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Avogadro</a:t>
            </a:r>
            <a:r>
              <a:rPr kumimoji="0" lang="es-MX" sz="3200" b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especificó que las moléculas de los elementos gaseosos deben ser </a:t>
            </a:r>
            <a:r>
              <a:rPr kumimoji="0" lang="es-MX" sz="3200" b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diatómicas</a:t>
            </a:r>
            <a:r>
              <a:rPr kumimoji="0" lang="es-MX" sz="3200" b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endParaRPr kumimoji="0" lang="es-MX" sz="3200" b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Elipse"/>
          <p:cNvSpPr/>
          <p:nvPr/>
        </p:nvSpPr>
        <p:spPr>
          <a:xfrm>
            <a:off x="323528" y="2060848"/>
            <a:ext cx="1080120" cy="9361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" name="5 Elipse"/>
          <p:cNvSpPr/>
          <p:nvPr/>
        </p:nvSpPr>
        <p:spPr>
          <a:xfrm>
            <a:off x="1475656" y="2060848"/>
            <a:ext cx="1080120" cy="9361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7" name="6 Elipse"/>
          <p:cNvSpPr/>
          <p:nvPr/>
        </p:nvSpPr>
        <p:spPr>
          <a:xfrm>
            <a:off x="3059832" y="2060848"/>
            <a:ext cx="1080120" cy="9361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" name="7 Elipse"/>
          <p:cNvSpPr/>
          <p:nvPr/>
        </p:nvSpPr>
        <p:spPr>
          <a:xfrm>
            <a:off x="4211960" y="2060848"/>
            <a:ext cx="1080120" cy="9361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1" name="10 Elipse"/>
          <p:cNvSpPr/>
          <p:nvPr/>
        </p:nvSpPr>
        <p:spPr>
          <a:xfrm>
            <a:off x="5652120" y="2060848"/>
            <a:ext cx="1080120" cy="93610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2" name="11 Elipse"/>
          <p:cNvSpPr/>
          <p:nvPr/>
        </p:nvSpPr>
        <p:spPr>
          <a:xfrm>
            <a:off x="6876256" y="2060848"/>
            <a:ext cx="1080120" cy="93610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5" name="14 CuadroTexto"/>
          <p:cNvSpPr txBox="1"/>
          <p:nvPr/>
        </p:nvSpPr>
        <p:spPr>
          <a:xfrm>
            <a:off x="2627784" y="2348880"/>
            <a:ext cx="2880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200" dirty="0" smtClean="0"/>
              <a:t>+</a:t>
            </a:r>
            <a:endParaRPr lang="es-MX" sz="3200" dirty="0"/>
          </a:p>
        </p:txBody>
      </p:sp>
      <p:sp>
        <p:nvSpPr>
          <p:cNvPr id="17" name="16 CuadroTexto"/>
          <p:cNvSpPr txBox="1"/>
          <p:nvPr/>
        </p:nvSpPr>
        <p:spPr>
          <a:xfrm>
            <a:off x="5292080" y="2348880"/>
            <a:ext cx="2880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200" dirty="0" smtClean="0"/>
              <a:t>+</a:t>
            </a:r>
            <a:endParaRPr lang="es-MX" sz="3200" dirty="0"/>
          </a:p>
        </p:txBody>
      </p:sp>
      <p:sp>
        <p:nvSpPr>
          <p:cNvPr id="18" name="17 CuadroTexto"/>
          <p:cNvSpPr txBox="1"/>
          <p:nvPr/>
        </p:nvSpPr>
        <p:spPr>
          <a:xfrm>
            <a:off x="467544" y="3212976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b="1" dirty="0" smtClean="0"/>
              <a:t>1 molécula de H</a:t>
            </a:r>
            <a:r>
              <a:rPr lang="es-MX" sz="1200" b="1" dirty="0" smtClean="0"/>
              <a:t>2</a:t>
            </a:r>
            <a:endParaRPr lang="es-MX" b="1" dirty="0"/>
          </a:p>
        </p:txBody>
      </p:sp>
      <p:sp>
        <p:nvSpPr>
          <p:cNvPr id="19" name="18 CuadroTexto"/>
          <p:cNvSpPr txBox="1"/>
          <p:nvPr/>
        </p:nvSpPr>
        <p:spPr>
          <a:xfrm>
            <a:off x="3275856" y="3212976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b="1" dirty="0" smtClean="0"/>
              <a:t>1 molécula de H</a:t>
            </a:r>
            <a:r>
              <a:rPr lang="es-MX" sz="1200" b="1" dirty="0" smtClean="0"/>
              <a:t>2</a:t>
            </a:r>
            <a:endParaRPr lang="es-MX" b="1" dirty="0"/>
          </a:p>
        </p:txBody>
      </p:sp>
      <p:sp>
        <p:nvSpPr>
          <p:cNvPr id="20" name="19 CuadroTexto"/>
          <p:cNvSpPr txBox="1"/>
          <p:nvPr/>
        </p:nvSpPr>
        <p:spPr>
          <a:xfrm>
            <a:off x="5796136" y="3140968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b="1" dirty="0" smtClean="0"/>
              <a:t>1 molécula de O</a:t>
            </a:r>
            <a:r>
              <a:rPr lang="es-MX" sz="1200" b="1" dirty="0" smtClean="0"/>
              <a:t>2</a:t>
            </a:r>
            <a:endParaRPr lang="es-MX" b="1" dirty="0"/>
          </a:p>
        </p:txBody>
      </p:sp>
      <p:sp>
        <p:nvSpPr>
          <p:cNvPr id="23" name="22 Flecha abajo"/>
          <p:cNvSpPr/>
          <p:nvPr/>
        </p:nvSpPr>
        <p:spPr>
          <a:xfrm>
            <a:off x="8028384" y="3284984"/>
            <a:ext cx="216024" cy="129614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4" name="23 Elipse"/>
          <p:cNvSpPr/>
          <p:nvPr/>
        </p:nvSpPr>
        <p:spPr>
          <a:xfrm>
            <a:off x="1619672" y="4149080"/>
            <a:ext cx="1080120" cy="9361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5" name="24 Elipse"/>
          <p:cNvSpPr/>
          <p:nvPr/>
        </p:nvSpPr>
        <p:spPr>
          <a:xfrm>
            <a:off x="6012160" y="4149080"/>
            <a:ext cx="1080120" cy="9361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6" name="25 Elipse"/>
          <p:cNvSpPr/>
          <p:nvPr/>
        </p:nvSpPr>
        <p:spPr>
          <a:xfrm>
            <a:off x="4860032" y="4149080"/>
            <a:ext cx="1080120" cy="9361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7" name="26 Elipse"/>
          <p:cNvSpPr/>
          <p:nvPr/>
        </p:nvSpPr>
        <p:spPr>
          <a:xfrm>
            <a:off x="2771800" y="4149080"/>
            <a:ext cx="1080120" cy="9361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8" name="27 Elipse"/>
          <p:cNvSpPr/>
          <p:nvPr/>
        </p:nvSpPr>
        <p:spPr>
          <a:xfrm>
            <a:off x="5292080" y="4149080"/>
            <a:ext cx="1080120" cy="93610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9" name="28 Elipse"/>
          <p:cNvSpPr/>
          <p:nvPr/>
        </p:nvSpPr>
        <p:spPr>
          <a:xfrm>
            <a:off x="2195736" y="4149080"/>
            <a:ext cx="1080120" cy="93610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30" name="29 CuadroTexto"/>
          <p:cNvSpPr txBox="1"/>
          <p:nvPr/>
        </p:nvSpPr>
        <p:spPr>
          <a:xfrm>
            <a:off x="3275856" y="5373216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b="1" dirty="0" smtClean="0"/>
              <a:t>2 moléculas de agua</a:t>
            </a:r>
            <a:endParaRPr lang="es-MX" b="1" dirty="0"/>
          </a:p>
        </p:txBody>
      </p:sp>
      <p:sp>
        <p:nvSpPr>
          <p:cNvPr id="31" name="30 Rectángulo"/>
          <p:cNvSpPr/>
          <p:nvPr/>
        </p:nvSpPr>
        <p:spPr>
          <a:xfrm>
            <a:off x="2267744" y="5733256"/>
            <a:ext cx="76976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2800" b="1" dirty="0" smtClean="0"/>
              <a:t>H</a:t>
            </a:r>
            <a:r>
              <a:rPr lang="es-MX" b="1" dirty="0" smtClean="0"/>
              <a:t>2</a:t>
            </a:r>
            <a:r>
              <a:rPr lang="es-MX" sz="2800" b="1" dirty="0" smtClean="0"/>
              <a:t>O</a:t>
            </a:r>
            <a:endParaRPr lang="es-MX" sz="2800" b="1" dirty="0"/>
          </a:p>
        </p:txBody>
      </p:sp>
      <p:sp>
        <p:nvSpPr>
          <p:cNvPr id="32" name="31 Rectángulo"/>
          <p:cNvSpPr/>
          <p:nvPr/>
        </p:nvSpPr>
        <p:spPr>
          <a:xfrm>
            <a:off x="5580112" y="5733256"/>
            <a:ext cx="76976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2800" b="1" dirty="0" smtClean="0"/>
              <a:t>H</a:t>
            </a:r>
            <a:r>
              <a:rPr lang="es-MX" b="1" dirty="0" smtClean="0"/>
              <a:t>2</a:t>
            </a:r>
            <a:r>
              <a:rPr lang="es-MX" sz="2800" b="1" dirty="0" smtClean="0"/>
              <a:t>O</a:t>
            </a:r>
            <a:endParaRPr lang="es-MX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3568" y="548680"/>
            <a:ext cx="7772400" cy="1470025"/>
          </a:xfrm>
        </p:spPr>
        <p:txBody>
          <a:bodyPr>
            <a:normAutofit/>
          </a:bodyPr>
          <a:lstStyle/>
          <a:p>
            <a:r>
              <a:rPr lang="es-MX" sz="3200" dirty="0" err="1" smtClean="0"/>
              <a:t>Multiversidad</a:t>
            </a:r>
            <a:r>
              <a:rPr lang="es-MX" sz="3200" dirty="0" smtClean="0"/>
              <a:t> Latinoamericana</a:t>
            </a:r>
            <a:endParaRPr lang="es-MX" sz="3200" dirty="0"/>
          </a:p>
        </p:txBody>
      </p:sp>
      <p:sp>
        <p:nvSpPr>
          <p:cNvPr id="4" name="1 Título"/>
          <p:cNvSpPr txBox="1">
            <a:spLocks/>
          </p:cNvSpPr>
          <p:nvPr/>
        </p:nvSpPr>
        <p:spPr>
          <a:xfrm>
            <a:off x="827584" y="2060848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4400" i="1" dirty="0" smtClean="0">
                <a:latin typeface="+mj-lt"/>
                <a:ea typeface="+mj-ea"/>
                <a:cs typeface="+mj-cs"/>
              </a:rPr>
              <a:t>Introducción a las Leyes </a:t>
            </a:r>
            <a:r>
              <a:rPr lang="es-MX" sz="4400" i="1" dirty="0" smtClean="0">
                <a:latin typeface="+mj-lt"/>
                <a:ea typeface="+mj-ea"/>
                <a:cs typeface="+mj-cs"/>
              </a:rPr>
              <a:t>Ponderales</a:t>
            </a:r>
            <a:endParaRPr kumimoji="0" lang="es-MX" sz="4400" b="0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2 Subtítulo"/>
          <p:cNvSpPr txBox="1">
            <a:spLocks/>
          </p:cNvSpPr>
          <p:nvPr/>
        </p:nvSpPr>
        <p:spPr>
          <a:xfrm>
            <a:off x="2743200" y="5877272"/>
            <a:ext cx="6400800" cy="7200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s-MX" sz="2800" b="0" i="0" u="none" strike="noStrike" kern="1200" cap="none" spc="0" normalizeH="0" baseline="0" noProof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León,</a:t>
            </a:r>
            <a:r>
              <a:rPr kumimoji="0" lang="es-MX" sz="2800" b="0" i="0" u="none" strike="noStrike" kern="1200" cap="none" spc="0" normalizeH="0" noProof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s-MX" sz="2800" b="0" i="0" u="none" strike="noStrike" kern="1200" cap="none" spc="0" normalizeH="0" noProof="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Gto</a:t>
            </a:r>
            <a:r>
              <a:rPr lang="es-MX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 Enero de 2014.</a:t>
            </a:r>
            <a:endParaRPr kumimoji="0" lang="es-MX" sz="2800" b="0" i="0" u="none" strike="noStrike" kern="1200" cap="none" spc="0" normalizeH="0" baseline="0" noProof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s-MX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1 Título"/>
          <p:cNvSpPr txBox="1">
            <a:spLocks/>
          </p:cNvSpPr>
          <p:nvPr/>
        </p:nvSpPr>
        <p:spPr>
          <a:xfrm>
            <a:off x="899592" y="3573016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Docente: QFB.</a:t>
            </a:r>
            <a:r>
              <a:rPr kumimoji="0" lang="es-MX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Melissa Sánchez Vázquez</a:t>
            </a:r>
            <a:endParaRPr kumimoji="0" lang="es-MX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Leyes Ponderales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043608" y="2060848"/>
            <a:ext cx="7704856" cy="2448272"/>
          </a:xfrm>
        </p:spPr>
        <p:txBody>
          <a:bodyPr>
            <a:normAutofit lnSpcReduction="10000"/>
          </a:bodyPr>
          <a:lstStyle/>
          <a:p>
            <a:pPr algn="just"/>
            <a:r>
              <a:rPr lang="es-MX" dirty="0" smtClean="0"/>
              <a:t>Son la base fundamental de la química cuantitativa, a través de ellas podemos determinar pesos y volúmenes de sustancias que intervienen en una reacción química.</a:t>
            </a:r>
            <a:endParaRPr lang="es-MX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9512" y="692696"/>
            <a:ext cx="7355160" cy="1180728"/>
          </a:xfrm>
        </p:spPr>
        <p:txBody>
          <a:bodyPr/>
          <a:lstStyle/>
          <a:p>
            <a:r>
              <a:rPr lang="es-MX" dirty="0" smtClean="0"/>
              <a:t>Ley de Conservación de la masa o ley de Lavoisier</a:t>
            </a:r>
            <a:endParaRPr lang="es-MX" dirty="0"/>
          </a:p>
        </p:txBody>
      </p:sp>
      <p:sp>
        <p:nvSpPr>
          <p:cNvPr id="5" name="2 Marcador de contenido"/>
          <p:cNvSpPr txBox="1">
            <a:spLocks/>
          </p:cNvSpPr>
          <p:nvPr/>
        </p:nvSpPr>
        <p:spPr>
          <a:xfrm>
            <a:off x="827584" y="2060848"/>
            <a:ext cx="7355160" cy="11807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s-MX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Ley de las proporciones constantes o ley de Proust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2 Marcador de contenido"/>
          <p:cNvSpPr txBox="1">
            <a:spLocks/>
          </p:cNvSpPr>
          <p:nvPr/>
        </p:nvSpPr>
        <p:spPr>
          <a:xfrm>
            <a:off x="1799184" y="5301208"/>
            <a:ext cx="7344816" cy="11807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s-MX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Ley de las proporciones recíprocas o equivalentes o ley de Richter-</a:t>
            </a:r>
            <a:r>
              <a:rPr kumimoji="0" lang="es-MX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Wenzel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2 Marcador de contenido"/>
          <p:cNvSpPr txBox="1">
            <a:spLocks/>
          </p:cNvSpPr>
          <p:nvPr/>
        </p:nvSpPr>
        <p:spPr>
          <a:xfrm>
            <a:off x="1475656" y="3573016"/>
            <a:ext cx="7355160" cy="11807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s-MX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Ley de las proporciones múltiples o ley de Dalton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Relación con la </a:t>
            </a:r>
            <a:r>
              <a:rPr lang="es-MX" dirty="0" err="1" smtClean="0"/>
              <a:t>Estequiometría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23528" y="2060848"/>
            <a:ext cx="8075240" cy="1612776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es-MX" dirty="0" smtClean="0"/>
              <a:t>La </a:t>
            </a:r>
            <a:r>
              <a:rPr lang="es-MX" dirty="0" err="1" smtClean="0"/>
              <a:t>Estequiometría</a:t>
            </a:r>
            <a:r>
              <a:rPr lang="es-MX" dirty="0" smtClean="0"/>
              <a:t> basada en las leyes ponderales permite calcular la cantidad de cada una de las sustancias que se obtendrán en una reacción química. </a:t>
            </a:r>
            <a:endParaRPr lang="es-MX" dirty="0"/>
          </a:p>
        </p:txBody>
      </p:sp>
      <p:sp>
        <p:nvSpPr>
          <p:cNvPr id="7" name="2 Marcador de contenido"/>
          <p:cNvSpPr txBox="1">
            <a:spLocks/>
          </p:cNvSpPr>
          <p:nvPr/>
        </p:nvSpPr>
        <p:spPr>
          <a:xfrm>
            <a:off x="1068760" y="4365104"/>
            <a:ext cx="8075240" cy="16127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s-MX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La</a:t>
            </a:r>
            <a:r>
              <a:rPr kumimoji="0" lang="es-MX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lang="es-MX" sz="3200" dirty="0" err="1" smtClean="0"/>
              <a:t>E</a:t>
            </a:r>
            <a:r>
              <a:rPr kumimoji="0" lang="es-MX" sz="32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stequiometría</a:t>
            </a:r>
            <a:r>
              <a:rPr kumimoji="0" lang="es-MX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y sus recursos son el cimiento de todos los procesos químicos. 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187</TotalTime>
  <Words>450</Words>
  <Application>Microsoft Office PowerPoint</Application>
  <PresentationFormat>Presentación en pantalla (4:3)</PresentationFormat>
  <Paragraphs>47</Paragraphs>
  <Slides>14</Slides>
  <Notes>6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14</vt:i4>
      </vt:variant>
    </vt:vector>
  </HeadingPairs>
  <TitlesOfParts>
    <vt:vector size="15" baseType="lpstr">
      <vt:lpstr>Tema de Office</vt:lpstr>
      <vt:lpstr>Multiversidad Latinoamericana</vt:lpstr>
      <vt:lpstr>Diapositiva 2</vt:lpstr>
      <vt:lpstr>Diapositiva 3</vt:lpstr>
      <vt:lpstr>Volúmenes de combinación</vt:lpstr>
      <vt:lpstr>Diapositiva 5</vt:lpstr>
      <vt:lpstr>Diapositiva 6</vt:lpstr>
      <vt:lpstr>Por lo tanto….</vt:lpstr>
      <vt:lpstr>Diapositiva 8</vt:lpstr>
      <vt:lpstr>Ley de Avogadro</vt:lpstr>
      <vt:lpstr>Diapositiva 10</vt:lpstr>
      <vt:lpstr>Multiversidad Latinoamericana</vt:lpstr>
      <vt:lpstr>Leyes Ponderales</vt:lpstr>
      <vt:lpstr>Diapositiva 13</vt:lpstr>
      <vt:lpstr>Relación con la Estequiometría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Multiversidad Latinoamericana</dc:title>
  <dc:creator>msanchez</dc:creator>
  <cp:lastModifiedBy>msanchez</cp:lastModifiedBy>
  <cp:revision>5</cp:revision>
  <dcterms:created xsi:type="dcterms:W3CDTF">2014-01-12T18:42:32Z</dcterms:created>
  <dcterms:modified xsi:type="dcterms:W3CDTF">2014-01-25T17:49:38Z</dcterms:modified>
</cp:coreProperties>
</file>