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1"/>
  </p:notesMasterIdLst>
  <p:sldIdLst>
    <p:sldId id="267" r:id="rId2"/>
    <p:sldId id="266" r:id="rId3"/>
    <p:sldId id="256" r:id="rId4"/>
    <p:sldId id="264" r:id="rId5"/>
    <p:sldId id="259" r:id="rId6"/>
    <p:sldId id="258" r:id="rId7"/>
    <p:sldId id="262" r:id="rId8"/>
    <p:sldId id="263" r:id="rId9"/>
    <p:sldId id="260" r:id="rId10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4" d="100"/>
          <a:sy n="64" d="100"/>
        </p:scale>
        <p:origin x="-859" y="59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45AA65-83D8-4CE5-ADCA-DC153F9EBBDB}" type="datetimeFigureOut">
              <a:rPr lang="es-MX" smtClean="0"/>
              <a:pPr/>
              <a:t>25/07/2016</a:t>
            </a:fld>
            <a:endParaRPr lang="es-MX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D8F0F6-7247-43B1-9FE0-3FAAC07893F2}" type="slidenum">
              <a:rPr lang="es-MX" smtClean="0"/>
              <a:pPr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5005104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D8F0F6-7247-43B1-9FE0-3FAAC07893F2}" type="slidenum">
              <a:rPr lang="es-MX" smtClean="0"/>
              <a:pPr/>
              <a:t>6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849862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Triángulo rectángulo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grpSp>
        <p:nvGrpSpPr>
          <p:cNvPr id="2" name="1 Grupo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6 Forma libre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7 Forma libre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10 Forma libre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11 Conector recto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44C0C85-0854-4B15-B4B5-D78AA90B47A5}" type="datetimeFigureOut">
              <a:rPr lang="es-MX" smtClean="0"/>
              <a:pPr/>
              <a:t>25/07/2016</a:t>
            </a:fld>
            <a:endParaRPr lang="es-MX" dirty="0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s-MX" dirty="0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06CE274-E8CC-4CE5-A583-EFDE6EFC7ACD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4C0C85-0854-4B15-B4B5-D78AA90B47A5}" type="datetimeFigureOut">
              <a:rPr lang="es-MX" smtClean="0"/>
              <a:pPr/>
              <a:t>25/07/2016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6CE274-E8CC-4CE5-A583-EFDE6EFC7ACD}" type="slidenum">
              <a:rPr lang="es-MX" smtClean="0"/>
              <a:pPr/>
              <a:t>‹Nº›</a:t>
            </a:fld>
            <a:endParaRPr lang="es-MX" dirty="0"/>
          </a:p>
        </p:txBody>
      </p:sp>
      <p:sp>
        <p:nvSpPr>
          <p:cNvPr id="7" name="6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4C0C85-0854-4B15-B4B5-D78AA90B47A5}" type="datetimeFigureOut">
              <a:rPr lang="es-MX" smtClean="0"/>
              <a:pPr/>
              <a:t>25/07/2016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6CE274-E8CC-4CE5-A583-EFDE6EFC7ACD}" type="slidenum">
              <a:rPr lang="es-MX" smtClean="0"/>
              <a:pPr/>
              <a:t>‹Nº›</a:t>
            </a:fld>
            <a:endParaRPr lang="es-MX" dirty="0"/>
          </a:p>
        </p:txBody>
      </p:sp>
      <p:sp>
        <p:nvSpPr>
          <p:cNvPr id="7" name="6 Cheurón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7 Cheurón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4C0C85-0854-4B15-B4B5-D78AA90B47A5}" type="datetimeFigureOut">
              <a:rPr lang="es-MX" smtClean="0"/>
              <a:pPr/>
              <a:t>25/07/2016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6CE274-E8CC-4CE5-A583-EFDE6EFC7ACD}" type="slidenum">
              <a:rPr lang="es-MX" smtClean="0"/>
              <a:pPr/>
              <a:t>‹Nº›</a:t>
            </a:fld>
            <a:endParaRPr lang="es-MX" dirty="0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4C0C85-0854-4B15-B4B5-D78AA90B47A5}" type="datetimeFigureOut">
              <a:rPr lang="es-MX" smtClean="0"/>
              <a:pPr/>
              <a:t>25/07/2016</a:t>
            </a:fld>
            <a:endParaRPr lang="es-MX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6CE274-E8CC-4CE5-A583-EFDE6EFC7ACD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4C0C85-0854-4B15-B4B5-D78AA90B47A5}" type="datetimeFigureOut">
              <a:rPr lang="es-MX" smtClean="0"/>
              <a:pPr/>
              <a:t>25/07/2016</a:t>
            </a:fld>
            <a:endParaRPr lang="es-MX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6CE274-E8CC-4CE5-A583-EFDE6EFC7ACD}" type="slidenum">
              <a:rPr lang="es-MX" smtClean="0"/>
              <a:pPr/>
              <a:t>‹Nº›</a:t>
            </a:fld>
            <a:endParaRPr lang="es-MX" dirty="0"/>
          </a:p>
        </p:txBody>
      </p:sp>
      <p:sp>
        <p:nvSpPr>
          <p:cNvPr id="6" name="5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4C0C85-0854-4B15-B4B5-D78AA90B47A5}" type="datetimeFigureOut">
              <a:rPr lang="es-MX" smtClean="0"/>
              <a:pPr/>
              <a:t>25/07/2016</a:t>
            </a:fld>
            <a:endParaRPr lang="es-MX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6CE274-E8CC-4CE5-A583-EFDE6EFC7ACD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844C0C85-0854-4B15-B4B5-D78AA90B47A5}" type="datetimeFigureOut">
              <a:rPr lang="es-MX" smtClean="0"/>
              <a:pPr/>
              <a:t>25/07/2016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6CE274-E8CC-4CE5-A583-EFDE6EFC7ACD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44C0C85-0854-4B15-B4B5-D78AA90B47A5}" type="datetimeFigureOut">
              <a:rPr lang="es-MX" smtClean="0"/>
              <a:pPr/>
              <a:t>25/07/2016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06CE274-E8CC-4CE5-A583-EFDE6EFC7ACD}" type="slidenum">
              <a:rPr lang="es-MX" smtClean="0"/>
              <a:pPr/>
              <a:t>‹Nº›</a:t>
            </a:fld>
            <a:endParaRPr lang="es-MX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8 Forma libre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9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10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11 Cheurón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12 Cheurón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4C0C85-0854-4B15-B4B5-D78AA90B47A5}" type="datetimeFigureOut">
              <a:rPr lang="es-MX" smtClean="0"/>
              <a:pPr/>
              <a:t>25/07/2016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6CE274-E8CC-4CE5-A583-EFDE6EFC7ACD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4C0C85-0854-4B15-B4B5-D78AA90B47A5}" type="datetimeFigureOut">
              <a:rPr lang="es-MX" smtClean="0"/>
              <a:pPr/>
              <a:t>25/07/2016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6CE274-E8CC-4CE5-A583-EFDE6EFC7ACD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Forma libre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11 Forma libre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13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14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844C0C85-0854-4B15-B4B5-D78AA90B47A5}" type="datetimeFigureOut">
              <a:rPr lang="es-MX" smtClean="0"/>
              <a:pPr/>
              <a:t>25/07/2016</a:t>
            </a:fld>
            <a:endParaRPr lang="es-MX" dirty="0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s-MX" dirty="0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C06CE274-E8CC-4CE5-A583-EFDE6EFC7ACD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definicion.de/temperatura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45945"/>
            <a:ext cx="3597275" cy="1944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23528" y="2456795"/>
            <a:ext cx="856895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800"/>
              </a:spcBef>
            </a:pPr>
            <a:r>
              <a:rPr lang="es-ES" sz="2400" b="1" cap="all" spc="400" dirty="0">
                <a:solidFill>
                  <a:srgbClr val="000000"/>
                </a:solidFill>
                <a:cs typeface="Tunga" pitchFamily="2"/>
              </a:rPr>
              <a:t>Unidad  Gómez </a:t>
            </a:r>
            <a:r>
              <a:rPr lang="es-ES" sz="2400" b="1" cap="all" spc="400" dirty="0" smtClean="0">
                <a:solidFill>
                  <a:srgbClr val="000000"/>
                </a:solidFill>
                <a:cs typeface="Tunga" pitchFamily="2"/>
              </a:rPr>
              <a:t>palacio.</a:t>
            </a:r>
            <a:endParaRPr lang="es-ES" sz="2400" b="1" cap="all" spc="400" dirty="0">
              <a:solidFill>
                <a:srgbClr val="000000"/>
              </a:solidFill>
              <a:cs typeface="Tunga" pitchFamily="2"/>
            </a:endParaRPr>
          </a:p>
          <a:p>
            <a:pPr algn="ctr">
              <a:spcBef>
                <a:spcPts val="800"/>
              </a:spcBef>
            </a:pPr>
            <a:endParaRPr lang="es-ES" sz="2400" b="1" cap="all" spc="400" dirty="0">
              <a:solidFill>
                <a:srgbClr val="000000"/>
              </a:solidFill>
              <a:cs typeface="Tunga" pitchFamily="2"/>
            </a:endParaRPr>
          </a:p>
          <a:p>
            <a:pPr algn="ctr">
              <a:spcBef>
                <a:spcPts val="800"/>
              </a:spcBef>
            </a:pPr>
            <a:r>
              <a:rPr lang="es-ES" sz="2400" b="1" cap="all" spc="400" dirty="0">
                <a:solidFill>
                  <a:srgbClr val="002060"/>
                </a:solidFill>
                <a:cs typeface="Tunga" pitchFamily="2"/>
              </a:rPr>
              <a:t>MAESTRA: </a:t>
            </a:r>
            <a:r>
              <a:rPr lang="es-ES" sz="2400" b="1" cap="all" spc="400" dirty="0">
                <a:solidFill>
                  <a:srgbClr val="000000"/>
                </a:solidFill>
                <a:cs typeface="Tunga" pitchFamily="2"/>
              </a:rPr>
              <a:t>ALMA JANET CASTRO GUILLEN.</a:t>
            </a:r>
            <a:br>
              <a:rPr lang="es-ES" sz="2400" b="1" cap="all" spc="400" dirty="0">
                <a:solidFill>
                  <a:srgbClr val="000000"/>
                </a:solidFill>
                <a:cs typeface="Tunga" pitchFamily="2"/>
              </a:rPr>
            </a:br>
            <a:endParaRPr lang="es-ES" sz="2400" b="1" cap="all" spc="400" dirty="0">
              <a:solidFill>
                <a:srgbClr val="000000"/>
              </a:solidFill>
              <a:cs typeface="Tunga" pitchFamily="2"/>
            </a:endParaRPr>
          </a:p>
          <a:p>
            <a:pPr algn="ctr">
              <a:spcBef>
                <a:spcPts val="800"/>
              </a:spcBef>
            </a:pPr>
            <a:r>
              <a:rPr lang="es-ES" sz="2400" b="1" cap="all" spc="400" dirty="0">
                <a:solidFill>
                  <a:srgbClr val="000000"/>
                </a:solidFill>
                <a:cs typeface="Tunga" pitchFamily="2"/>
              </a:rPr>
              <a:t/>
            </a:r>
            <a:br>
              <a:rPr lang="es-ES" sz="2400" b="1" cap="all" spc="400" dirty="0">
                <a:solidFill>
                  <a:srgbClr val="000000"/>
                </a:solidFill>
                <a:cs typeface="Tunga" pitchFamily="2"/>
              </a:rPr>
            </a:br>
            <a:r>
              <a:rPr lang="es-ES" sz="2400" b="1" cap="all" spc="400" dirty="0">
                <a:solidFill>
                  <a:srgbClr val="002060"/>
                </a:solidFill>
                <a:cs typeface="Tunga" pitchFamily="2"/>
              </a:rPr>
              <a:t>ASIGNATURA: </a:t>
            </a:r>
            <a:r>
              <a:rPr lang="es-ES" sz="2400" b="1" cap="all" spc="400" dirty="0" smtClean="0">
                <a:solidFill>
                  <a:srgbClr val="000000"/>
                </a:solidFill>
                <a:cs typeface="Tunga" pitchFamily="2"/>
              </a:rPr>
              <a:t>GEOGRAFÍA.</a:t>
            </a:r>
            <a:endParaRPr lang="es-ES" sz="2400" b="1" cap="all" spc="400" dirty="0">
              <a:solidFill>
                <a:srgbClr val="000000"/>
              </a:solidFill>
              <a:cs typeface="Tunga" pitchFamily="2"/>
            </a:endParaRPr>
          </a:p>
          <a:p>
            <a:pPr algn="ctr">
              <a:spcBef>
                <a:spcPts val="800"/>
              </a:spcBef>
            </a:pPr>
            <a:endParaRPr lang="es-ES" sz="2400" b="1" cap="all" spc="400" dirty="0">
              <a:solidFill>
                <a:srgbClr val="000000"/>
              </a:solidFill>
              <a:cs typeface="Tunga" pitchFamily="2"/>
            </a:endParaRPr>
          </a:p>
          <a:p>
            <a:pPr algn="ctr">
              <a:spcBef>
                <a:spcPts val="800"/>
              </a:spcBef>
            </a:pPr>
            <a:r>
              <a:rPr lang="es-ES" sz="2400" b="1" cap="all" spc="400" dirty="0">
                <a:solidFill>
                  <a:srgbClr val="002060"/>
                </a:solidFill>
                <a:cs typeface="Tunga" pitchFamily="2"/>
              </a:rPr>
              <a:t>Tema: </a:t>
            </a:r>
            <a:r>
              <a:rPr lang="es-ES" sz="2400" b="1" cap="all" spc="400" dirty="0" smtClean="0">
                <a:solidFill>
                  <a:srgbClr val="000000"/>
                </a:solidFill>
                <a:cs typeface="Tunga" pitchFamily="2"/>
              </a:rPr>
              <a:t>FACTORES DEL CLIMA. </a:t>
            </a:r>
          </a:p>
          <a:p>
            <a:pPr algn="r">
              <a:spcBef>
                <a:spcPts val="800"/>
              </a:spcBef>
            </a:pPr>
            <a:r>
              <a:rPr lang="es-ES" sz="2400" b="1" cap="all" spc="400" dirty="0" smtClean="0">
                <a:solidFill>
                  <a:srgbClr val="000000"/>
                </a:solidFill>
                <a:cs typeface="Tunga" pitchFamily="2"/>
              </a:rPr>
              <a:t>SEPTIEMBRE 2015</a:t>
            </a:r>
            <a:endParaRPr lang="es-ES" sz="2400" b="1" cap="all" spc="400" dirty="0">
              <a:solidFill>
                <a:srgbClr val="000000"/>
              </a:solidFill>
              <a:cs typeface="Tunga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3951762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3052936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es-MX" dirty="0" smtClean="0"/>
              <a:t>C</a:t>
            </a:r>
            <a:r>
              <a:rPr lang="es-MX" dirty="0" smtClean="0"/>
              <a:t>ondiciones </a:t>
            </a:r>
            <a:r>
              <a:rPr lang="es-MX" dirty="0" smtClean="0"/>
              <a:t>atmosféricas propias de un lugar, constituido por la cantidad y frecuencia de lluvias, la humedad, la temperatura, los vientos, etc., y cuya acción compleja influye en la existencia de los seres sometidos a ella.</a:t>
            </a:r>
          </a:p>
          <a:p>
            <a:pPr algn="just"/>
            <a:endParaRPr lang="es-MX" dirty="0" smtClean="0"/>
          </a:p>
          <a:p>
            <a:pPr algn="just"/>
            <a:r>
              <a:rPr lang="es-MX" dirty="0" smtClean="0"/>
              <a:t>El uso cotidiano del término, por lo general, se vincula a la </a:t>
            </a:r>
            <a:r>
              <a:rPr lang="es-MX" b="1" dirty="0" smtClean="0">
                <a:hlinkClick r:id="rId2"/>
              </a:rPr>
              <a:t>temperatura</a:t>
            </a:r>
            <a:r>
              <a:rPr lang="es-MX" dirty="0" smtClean="0"/>
              <a:t> y al registro o no de precipitaciones (lluvia, nieve. </a:t>
            </a:r>
            <a:r>
              <a:rPr lang="es-MX" dirty="0" err="1" smtClean="0"/>
              <a:t>etc</a:t>
            </a:r>
            <a:r>
              <a:rPr lang="es-MX" dirty="0" smtClean="0"/>
              <a:t>).</a:t>
            </a:r>
            <a:br>
              <a:rPr lang="es-MX" dirty="0" smtClean="0"/>
            </a:br>
            <a:r>
              <a:rPr lang="es-MX" dirty="0" smtClean="0"/>
              <a:t/>
            </a:r>
            <a:br>
              <a:rPr lang="es-MX" dirty="0" smtClean="0"/>
            </a:br>
            <a:endParaRPr lang="es-MX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es-MX" dirty="0" smtClean="0"/>
              <a:t>Definición. Clima.</a:t>
            </a:r>
            <a:endParaRPr lang="es-MX" dirty="0"/>
          </a:p>
        </p:txBody>
      </p:sp>
      <p:pic>
        <p:nvPicPr>
          <p:cNvPr id="1026" name="Picture 2" descr="http://www.tuguiadenuevayork.com/images/clim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365104"/>
            <a:ext cx="8676456" cy="23001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5576" y="1340768"/>
            <a:ext cx="7920880" cy="2868168"/>
          </a:xfrm>
        </p:spPr>
        <p:txBody>
          <a:bodyPr>
            <a:normAutofit fontScale="90000"/>
          </a:bodyPr>
          <a:lstStyle/>
          <a:p>
            <a:r>
              <a:rPr lang="es-MX" sz="4800" dirty="0" smtClean="0">
                <a:solidFill>
                  <a:schemeClr val="tx1"/>
                </a:solidFill>
              </a:rPr>
              <a:t>Factores del clima:</a:t>
            </a:r>
            <a:br>
              <a:rPr lang="es-MX" sz="4800" dirty="0" smtClean="0">
                <a:solidFill>
                  <a:schemeClr val="tx1"/>
                </a:solidFill>
              </a:rPr>
            </a:br>
            <a:r>
              <a:rPr lang="es-MX" sz="4800" dirty="0" smtClean="0">
                <a:solidFill>
                  <a:schemeClr val="tx1"/>
                </a:solidFill>
              </a:rPr>
              <a:t>-Relieve oceánico</a:t>
            </a:r>
            <a:br>
              <a:rPr lang="es-MX" sz="4800" dirty="0" smtClean="0">
                <a:solidFill>
                  <a:schemeClr val="tx1"/>
                </a:solidFill>
              </a:rPr>
            </a:br>
            <a:r>
              <a:rPr lang="es-MX" sz="4800" dirty="0" smtClean="0">
                <a:solidFill>
                  <a:schemeClr val="tx1"/>
                </a:solidFill>
              </a:rPr>
              <a:t>-corrientes marinas</a:t>
            </a:r>
            <a:br>
              <a:rPr lang="es-MX" sz="4800" dirty="0" smtClean="0">
                <a:solidFill>
                  <a:schemeClr val="tx1"/>
                </a:solidFill>
              </a:rPr>
            </a:br>
            <a:r>
              <a:rPr lang="es-MX" sz="4800" dirty="0" smtClean="0">
                <a:solidFill>
                  <a:schemeClr val="tx1"/>
                </a:solidFill>
              </a:rPr>
              <a:t>-distancia</a:t>
            </a:r>
            <a:endParaRPr lang="es-MX" sz="4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8088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085589"/>
            <a:ext cx="8229600" cy="4525963"/>
          </a:xfrm>
        </p:spPr>
        <p:txBody>
          <a:bodyPr/>
          <a:lstStyle/>
          <a:p>
            <a:pPr algn="just"/>
            <a:r>
              <a:rPr lang="es-MX" dirty="0" smtClean="0">
                <a:solidFill>
                  <a:schemeClr val="bg1">
                    <a:lumMod val="50000"/>
                  </a:schemeClr>
                </a:solidFill>
              </a:rPr>
              <a:t>Los </a:t>
            </a:r>
            <a:r>
              <a:rPr lang="es-MX" dirty="0">
                <a:solidFill>
                  <a:schemeClr val="bg1">
                    <a:lumMod val="50000"/>
                  </a:schemeClr>
                </a:solidFill>
              </a:rPr>
              <a:t>factores del clima son </a:t>
            </a:r>
            <a:r>
              <a:rPr lang="es-MX" dirty="0" smtClean="0">
                <a:solidFill>
                  <a:schemeClr val="bg1">
                    <a:lumMod val="50000"/>
                  </a:schemeClr>
                </a:solidFill>
              </a:rPr>
              <a:t>aquellos </a:t>
            </a:r>
            <a:r>
              <a:rPr lang="es-MX" dirty="0">
                <a:solidFill>
                  <a:schemeClr val="bg1">
                    <a:lumMod val="50000"/>
                  </a:schemeClr>
                </a:solidFill>
              </a:rPr>
              <a:t>agentes que modifican el </a:t>
            </a:r>
            <a:r>
              <a:rPr lang="es-MX" dirty="0" smtClean="0">
                <a:solidFill>
                  <a:schemeClr val="bg1">
                    <a:lumMod val="50000"/>
                  </a:schemeClr>
                </a:solidFill>
              </a:rPr>
              <a:t>comportamiento </a:t>
            </a:r>
            <a:r>
              <a:rPr lang="es-MX" dirty="0">
                <a:solidFill>
                  <a:schemeClr val="bg1">
                    <a:lumMod val="50000"/>
                  </a:schemeClr>
                </a:solidFill>
              </a:rPr>
              <a:t>de los elementos del clima, y de acuerdo a su interacción y a su presencia e intensidad se determinan las características particulares de los diversos tipos de clima que existen en </a:t>
            </a:r>
            <a:r>
              <a:rPr lang="es-MX" dirty="0" smtClean="0">
                <a:solidFill>
                  <a:schemeClr val="bg1">
                    <a:lumMod val="50000"/>
                  </a:schemeClr>
                </a:solidFill>
              </a:rPr>
              <a:t>él </a:t>
            </a:r>
            <a:r>
              <a:rPr lang="es-MX" dirty="0">
                <a:solidFill>
                  <a:schemeClr val="bg1">
                    <a:lumMod val="50000"/>
                  </a:schemeClr>
                </a:solidFill>
              </a:rPr>
              <a:t>mundo.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1080120"/>
          </a:xfrm>
        </p:spPr>
        <p:txBody>
          <a:bodyPr/>
          <a:lstStyle/>
          <a:p>
            <a:r>
              <a:rPr lang="es-MX" dirty="0">
                <a:solidFill>
                  <a:schemeClr val="bg2">
                    <a:lumMod val="50000"/>
                  </a:schemeClr>
                </a:solidFill>
              </a:rPr>
              <a:t>Factores del clima</a:t>
            </a:r>
          </a:p>
        </p:txBody>
      </p:sp>
      <p:pic>
        <p:nvPicPr>
          <p:cNvPr id="1029" name="Picture 5" descr="https://encrypted-tbn3.gstatic.com/images?q=tbn:ANd9GcRhvxz0Ta18iDO10fm35f5ka4R1UXttOT9_n8FS60B3RdYR8nSf7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60" y="3573016"/>
            <a:ext cx="9162752" cy="3284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5716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1268760"/>
            <a:ext cx="7239000" cy="4846320"/>
          </a:xfrm>
        </p:spPr>
        <p:txBody>
          <a:bodyPr/>
          <a:lstStyle/>
          <a:p>
            <a:r>
              <a:rPr lang="es-MX" dirty="0"/>
              <a:t>Se considera como </a:t>
            </a:r>
            <a:r>
              <a:rPr lang="es-MX" dirty="0" smtClean="0"/>
              <a:t>relieve</a:t>
            </a:r>
            <a:r>
              <a:rPr lang="es-MX" dirty="0"/>
              <a:t> </a:t>
            </a:r>
            <a:r>
              <a:rPr lang="es-MX" dirty="0" smtClean="0"/>
              <a:t>oceánico </a:t>
            </a:r>
            <a:r>
              <a:rPr lang="es-MX" dirty="0"/>
              <a:t>al manto de tierra </a:t>
            </a:r>
            <a:r>
              <a:rPr lang="es-MX" dirty="0" smtClean="0"/>
              <a:t>que</a:t>
            </a:r>
            <a:r>
              <a:rPr lang="es-MX" dirty="0"/>
              <a:t> </a:t>
            </a:r>
            <a:r>
              <a:rPr lang="es-MX" dirty="0" smtClean="0"/>
              <a:t>se </a:t>
            </a:r>
            <a:r>
              <a:rPr lang="es-MX" dirty="0"/>
              <a:t>encuentra al fondo de </a:t>
            </a:r>
            <a:r>
              <a:rPr lang="es-MX" dirty="0" smtClean="0"/>
              <a:t>los océanos</a:t>
            </a:r>
            <a:r>
              <a:rPr lang="es-MX" dirty="0"/>
              <a:t>. También puede </a:t>
            </a:r>
            <a:r>
              <a:rPr lang="es-MX" dirty="0" smtClean="0"/>
              <a:t>ser</a:t>
            </a:r>
            <a:r>
              <a:rPr lang="es-MX" dirty="0"/>
              <a:t> </a:t>
            </a:r>
            <a:r>
              <a:rPr lang="es-MX" dirty="0" smtClean="0"/>
              <a:t>llamado </a:t>
            </a:r>
            <a:r>
              <a:rPr lang="es-MX" dirty="0"/>
              <a:t>relieve del mar, </a:t>
            </a:r>
            <a:r>
              <a:rPr lang="es-MX" dirty="0" smtClean="0"/>
              <a:t>relieve</a:t>
            </a:r>
            <a:r>
              <a:rPr lang="es-MX" dirty="0"/>
              <a:t> </a:t>
            </a:r>
            <a:r>
              <a:rPr lang="es-MX" dirty="0" smtClean="0"/>
              <a:t>submarino </a:t>
            </a:r>
            <a:r>
              <a:rPr lang="es-MX" dirty="0"/>
              <a:t>o lecho oceánico.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0"/>
            <a:ext cx="7239000" cy="1143000"/>
          </a:xfrm>
        </p:spPr>
        <p:txBody>
          <a:bodyPr/>
          <a:lstStyle/>
          <a:p>
            <a:r>
              <a:rPr lang="es-MX" dirty="0" smtClean="0"/>
              <a:t>Relieve oceánico</a:t>
            </a:r>
            <a:endParaRPr lang="es-MX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99284"/>
            <a:ext cx="9144000" cy="3658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5269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980728"/>
            <a:ext cx="6419056" cy="4525963"/>
          </a:xfrm>
        </p:spPr>
        <p:txBody>
          <a:bodyPr/>
          <a:lstStyle/>
          <a:p>
            <a:pPr algn="just"/>
            <a:r>
              <a:rPr lang="es-MX" dirty="0" smtClean="0"/>
              <a:t>Son desplazamientos de grandes masas de agua a través de los océanos. Se distinguen de las aguas circundantes por diferencias de color, salinidad, temperatura y fauna.</a:t>
            </a:r>
            <a:endParaRPr lang="es-MX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332656"/>
            <a:ext cx="8892480" cy="792088"/>
          </a:xfrm>
        </p:spPr>
        <p:txBody>
          <a:bodyPr>
            <a:normAutofit fontScale="90000"/>
          </a:bodyPr>
          <a:lstStyle/>
          <a:p>
            <a:r>
              <a:rPr lang="es-MX" sz="4900" dirty="0"/>
              <a:t>Factor Corrientes Marinas:</a:t>
            </a:r>
            <a:r>
              <a:rPr lang="es-MX" dirty="0"/>
              <a:t/>
            </a:r>
            <a:br>
              <a:rPr lang="es-MX" dirty="0"/>
            </a:br>
            <a:endParaRPr lang="es-MX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95" y="3140968"/>
            <a:ext cx="8793185" cy="3696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8656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3440" y="1484784"/>
            <a:ext cx="3520440" cy="457200"/>
          </a:xfrm>
        </p:spPr>
        <p:txBody>
          <a:bodyPr>
            <a:noAutofit/>
          </a:bodyPr>
          <a:lstStyle/>
          <a:p>
            <a:r>
              <a:rPr lang="es-MX" sz="3200" dirty="0">
                <a:latin typeface="Berlin Sans FB Demi" pitchFamily="34" charset="0"/>
              </a:rPr>
              <a:t>Corrientes Marinas Cálidas:</a:t>
            </a:r>
            <a:r>
              <a:rPr lang="es-MX" sz="3200" dirty="0" smtClean="0">
                <a:latin typeface="Berlin Sans FB Demi" pitchFamily="34" charset="0"/>
              </a:rPr>
              <a:t/>
            </a:r>
            <a:br>
              <a:rPr lang="es-MX" sz="3200" dirty="0" smtClean="0">
                <a:latin typeface="Berlin Sans FB Demi" pitchFamily="34" charset="0"/>
              </a:rPr>
            </a:br>
            <a:endParaRPr lang="es-MX" sz="3200" dirty="0">
              <a:latin typeface="Berlin Sans FB Demi" pitchFamily="34" charset="0"/>
            </a:endParaRPr>
          </a:p>
        </p:txBody>
      </p:sp>
      <p:sp>
        <p:nvSpPr>
          <p:cNvPr id="5" name="4 Marcador de texto"/>
          <p:cNvSpPr>
            <a:spLocks noGrp="1"/>
          </p:cNvSpPr>
          <p:nvPr>
            <p:ph type="body" sz="half" idx="3"/>
          </p:nvPr>
        </p:nvSpPr>
        <p:spPr>
          <a:xfrm>
            <a:off x="4355976" y="1556792"/>
            <a:ext cx="3520440" cy="457200"/>
          </a:xfrm>
        </p:spPr>
        <p:txBody>
          <a:bodyPr>
            <a:noAutofit/>
          </a:bodyPr>
          <a:lstStyle/>
          <a:p>
            <a:r>
              <a:rPr lang="es-MX" sz="3200" dirty="0">
                <a:latin typeface="Aharoni" pitchFamily="2" charset="-79"/>
                <a:cs typeface="Aharoni" pitchFamily="2" charset="-79"/>
              </a:rPr>
              <a:t>Corrientes Marinas Frías:</a:t>
            </a:r>
            <a:r>
              <a:rPr lang="es-MX" sz="3200" dirty="0" smtClean="0">
                <a:latin typeface="Aharoni" pitchFamily="2" charset="-79"/>
                <a:cs typeface="Aharoni" pitchFamily="2" charset="-79"/>
              </a:rPr>
              <a:t/>
            </a:r>
            <a:br>
              <a:rPr lang="es-MX" sz="3200" dirty="0" smtClean="0">
                <a:latin typeface="Aharoni" pitchFamily="2" charset="-79"/>
                <a:cs typeface="Aharoni" pitchFamily="2" charset="-79"/>
              </a:rPr>
            </a:br>
            <a:endParaRPr lang="es-MX" sz="32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251520" y="2132856"/>
            <a:ext cx="3520440" cy="4114800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s-MX" dirty="0" smtClean="0"/>
              <a:t>Se dirigen desde el Ecuador hacía los Polos. Aumenta la temperatura de las tierras próximas por las que pasan. Al favorecer la evaporación, los vientos llegan al continente cargados de </a:t>
            </a:r>
            <a:r>
              <a:rPr lang="es-MX" dirty="0" smtClean="0"/>
              <a:t>humedad</a:t>
            </a:r>
            <a:r>
              <a:rPr lang="es-MX" dirty="0" smtClean="0"/>
              <a:t>, provocando nieblas y lluvias.</a:t>
            </a:r>
            <a:br>
              <a:rPr lang="es-MX" dirty="0" smtClean="0"/>
            </a:br>
            <a:endParaRPr lang="es-MX" dirty="0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283968" y="2276872"/>
            <a:ext cx="3520440" cy="4114800"/>
          </a:xfrm>
        </p:spPr>
        <p:txBody>
          <a:bodyPr>
            <a:normAutofit/>
          </a:bodyPr>
          <a:lstStyle/>
          <a:p>
            <a:pPr algn="just"/>
            <a:r>
              <a:rPr lang="es-MX" dirty="0" smtClean="0"/>
              <a:t>Se dirigen desde los polos hacia el Ecuador. Enfrían las costas, las que a veces permanecen cubiertas de hielo en las latitudes medias, muchos meses al año.</a:t>
            </a:r>
            <a:br>
              <a:rPr lang="es-MX" dirty="0" smtClean="0"/>
            </a:b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80371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6187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980728"/>
            <a:ext cx="8229600" cy="2623022"/>
          </a:xfrm>
        </p:spPr>
        <p:txBody>
          <a:bodyPr/>
          <a:lstStyle/>
          <a:p>
            <a:pPr algn="just"/>
            <a:r>
              <a:rPr lang="es-MX" dirty="0"/>
              <a:t>E</a:t>
            </a:r>
            <a:r>
              <a:rPr lang="es-MX" dirty="0" smtClean="0"/>
              <a:t>l océano </a:t>
            </a:r>
            <a:r>
              <a:rPr lang="es-MX" dirty="0"/>
              <a:t>sobre zonas </a:t>
            </a:r>
            <a:r>
              <a:rPr lang="es-MX" dirty="0" smtClean="0"/>
              <a:t>climáticas, también </a:t>
            </a:r>
            <a:r>
              <a:rPr lang="es-MX" dirty="0"/>
              <a:t>es un factor para entender las condiciones de temperatura y </a:t>
            </a:r>
            <a:r>
              <a:rPr lang="es-MX" dirty="0" smtClean="0"/>
              <a:t>precipitación.</a:t>
            </a:r>
            <a:endParaRPr lang="es-MX" dirty="0"/>
          </a:p>
          <a:p>
            <a:pPr algn="just"/>
            <a:r>
              <a:rPr lang="es-MX" dirty="0"/>
              <a:t>E</a:t>
            </a:r>
            <a:r>
              <a:rPr lang="es-MX" dirty="0" smtClean="0"/>
              <a:t>l </a:t>
            </a:r>
            <a:r>
              <a:rPr lang="es-MX" dirty="0" smtClean="0"/>
              <a:t>océano </a:t>
            </a:r>
            <a:r>
              <a:rPr lang="es-MX" dirty="0"/>
              <a:t>mantiene por un tiempo la temperatura </a:t>
            </a:r>
            <a:r>
              <a:rPr lang="es-MX" dirty="0" smtClean="0"/>
              <a:t>que </a:t>
            </a:r>
            <a:r>
              <a:rPr lang="es-MX" dirty="0"/>
              <a:t>recibe de los rayos </a:t>
            </a:r>
            <a:r>
              <a:rPr lang="es-MX" dirty="0" smtClean="0"/>
              <a:t>solares.</a:t>
            </a:r>
            <a:endParaRPr lang="es-MX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259632" y="188640"/>
            <a:ext cx="4485184" cy="720080"/>
          </a:xfrm>
        </p:spPr>
        <p:txBody>
          <a:bodyPr/>
          <a:lstStyle/>
          <a:p>
            <a:r>
              <a:rPr lang="es-MX" dirty="0"/>
              <a:t>D</a:t>
            </a:r>
            <a:r>
              <a:rPr lang="es-MX" dirty="0" smtClean="0"/>
              <a:t>istancia</a:t>
            </a:r>
            <a:endParaRPr lang="es-MX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61048"/>
            <a:ext cx="9144000" cy="3198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343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urrencia">
  <a:themeElements>
    <a:clrScheme name="Concurrencia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urrencia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urrenc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335</TotalTime>
  <Words>307</Words>
  <Application>Microsoft Office PowerPoint</Application>
  <PresentationFormat>Presentación en pantalla (4:3)</PresentationFormat>
  <Paragraphs>26</Paragraphs>
  <Slides>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Concurrencia</vt:lpstr>
      <vt:lpstr>Presentación de PowerPoint</vt:lpstr>
      <vt:lpstr>Definición. Clima.</vt:lpstr>
      <vt:lpstr>Factores del clima: -Relieve oceánico -corrientes marinas -distancia</vt:lpstr>
      <vt:lpstr>Factores del clima</vt:lpstr>
      <vt:lpstr>Relieve oceánico</vt:lpstr>
      <vt:lpstr>Factor Corrientes Marinas: </vt:lpstr>
      <vt:lpstr>Presentación de PowerPoint</vt:lpstr>
      <vt:lpstr>Presentación de PowerPoint</vt:lpstr>
      <vt:lpstr>Distancia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Mini</dc:creator>
  <cp:lastModifiedBy>Ordoñez</cp:lastModifiedBy>
  <cp:revision>14</cp:revision>
  <dcterms:created xsi:type="dcterms:W3CDTF">2014-12-08T23:19:12Z</dcterms:created>
  <dcterms:modified xsi:type="dcterms:W3CDTF">2016-07-25T18:55:41Z</dcterms:modified>
</cp:coreProperties>
</file>