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461697-EDA7-4871-B8DF-DC92EFD59A11}" type="datetimeFigureOut">
              <a:rPr lang="es-ES" smtClean="0"/>
              <a:t>07/08/2013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295E5A-6600-4AE3-A5F1-728D182372B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295E5A-6600-4AE3-A5F1-728D182372BB}" type="slidenum">
              <a:rPr lang="es-ES" smtClean="0"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5" name="24 Subtítulo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1" name="30 Marcador de fecha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osición de imagen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1" name="30 Marcador de texto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7" name="26 Marcador de fecha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07/08/2013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131840" y="188640"/>
            <a:ext cx="5105400" cy="936104"/>
          </a:xfrm>
        </p:spPr>
        <p:txBody>
          <a:bodyPr/>
          <a:lstStyle/>
          <a:p>
            <a:r>
              <a:rPr lang="es-ES" dirty="0" smtClean="0"/>
              <a:t>EL BAILE MESTIZO</a:t>
            </a:r>
            <a:endParaRPr lang="es-ES" dirty="0"/>
          </a:p>
        </p:txBody>
      </p:sp>
      <p:pic>
        <p:nvPicPr>
          <p:cNvPr id="16386" name="Picture 2" descr="http://fomentoculturalbanamex.org/wp-content/uploads/201111900BALLET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484784"/>
            <a:ext cx="5904656" cy="391183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644008" y="5661248"/>
            <a:ext cx="25506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dirty="0" smtClean="0"/>
              <a:t>México</a:t>
            </a:r>
            <a:endParaRPr lang="es-ES" sz="6000" dirty="0"/>
          </a:p>
        </p:txBody>
      </p:sp>
      <p:pic>
        <p:nvPicPr>
          <p:cNvPr id="16388" name="Picture 4" descr="http://api.ning.com/files/GpIGm3*NE*o6PPQt-zh1mXOiJOuRWNCa9N*DNCKCxm5wWJkr6fezMTRTmceTt6IEyRU3yD0iTsA29ggFx-xSR3*v-fnY05wG/bailestipicosguerrero.gif?width=264&amp;height=5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464010"/>
            <a:ext cx="1512168" cy="3052976"/>
          </a:xfrm>
          <a:prstGeom prst="rect">
            <a:avLst/>
          </a:prstGeom>
          <a:noFill/>
        </p:spPr>
      </p:pic>
      <p:pic>
        <p:nvPicPr>
          <p:cNvPr id="16390" name="Picture 6" descr="http://1.bp.blogspot.com/_UZzZetem-ZU/S6BXpvT4iwI/AAAAAAAADdE/QUTbywg_lbc/s400/sombre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32656"/>
            <a:ext cx="1800200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76672"/>
            <a:ext cx="4572000" cy="612068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s-MX" sz="2400" b="1" dirty="0" smtClean="0">
                <a:latin typeface="Century Gothic" pitchFamily="34" charset="0"/>
              </a:rPr>
              <a:t>Surge </a:t>
            </a:r>
            <a:r>
              <a:rPr lang="es-MX" sz="2400" b="1" dirty="0" smtClean="0">
                <a:latin typeface="Century Gothic" pitchFamily="34" charset="0"/>
              </a:rPr>
              <a:t>después que, a partir de la Conquista, se fusionaron dos grupos étnicos: los mexicas y los españoles. En estos bailes se percibe la influencia indígena y los rasgos de los colonizadores. Los bailes mestizos han evolucionado gradualmente, con características propias en las diversas regiones de la República Mexicana, </a:t>
            </a:r>
            <a:r>
              <a:rPr lang="es-MX" sz="2400" b="1" dirty="0" smtClean="0">
                <a:latin typeface="Century Gothic" pitchFamily="34" charset="0"/>
              </a:rPr>
              <a:t>de </a:t>
            </a:r>
            <a:r>
              <a:rPr lang="es-MX" sz="2400" b="1" dirty="0" smtClean="0">
                <a:latin typeface="Century Gothic" pitchFamily="34" charset="0"/>
              </a:rPr>
              <a:t>tal modo que quizá puedan tener los mismos orígenes y rasgos parecidos, pero no se ejecutan completamente igual en todas partes, sino que cada lugar y cultura le imprime su propio </a:t>
            </a:r>
            <a:r>
              <a:rPr lang="es-MX" sz="2400" b="1" dirty="0" smtClean="0">
                <a:latin typeface="Century Gothic" pitchFamily="34" charset="0"/>
              </a:rPr>
              <a:t>estilo.</a:t>
            </a:r>
            <a:endParaRPr lang="es-ES" sz="2400" b="1" dirty="0">
              <a:latin typeface="Century Gothic" pitchFamily="34" charset="0"/>
            </a:endParaRPr>
          </a:p>
        </p:txBody>
      </p:sp>
      <p:pic>
        <p:nvPicPr>
          <p:cNvPr id="3074" name="Picture 2" descr="http://www.capital21.df.gob.mx/wp-content/uploads/2013/06/dan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76672"/>
            <a:ext cx="4176464" cy="2793011"/>
          </a:xfrm>
          <a:prstGeom prst="rect">
            <a:avLst/>
          </a:prstGeom>
          <a:noFill/>
        </p:spPr>
      </p:pic>
      <p:pic>
        <p:nvPicPr>
          <p:cNvPr id="3076" name="Picture 4" descr="http://www.merida.gob.mx/cultura/fotos_secciones/semana_meridana/fotos/vaqueria/vaqueria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501008"/>
            <a:ext cx="4032448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36512" y="44624"/>
            <a:ext cx="8784976" cy="453650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MX" sz="2400" b="1" dirty="0" smtClean="0">
                <a:latin typeface="Century Gothic" pitchFamily="34" charset="0"/>
              </a:rPr>
              <a:t>Los bailes mestizos incluyen una gran variedad, y van desde las danzas estilizadas de origen indígena pero con fuertes influencias extranjeras, tanto en los movimientos como en el vestuario, </a:t>
            </a:r>
            <a:r>
              <a:rPr lang="es-MX" sz="2400" b="1" dirty="0" smtClean="0">
                <a:latin typeface="Century Gothic" pitchFamily="34" charset="0"/>
              </a:rPr>
              <a:t>hasta </a:t>
            </a:r>
            <a:r>
              <a:rPr lang="es-MX" sz="2400" b="1" dirty="0" smtClean="0">
                <a:latin typeface="Century Gothic" pitchFamily="34" charset="0"/>
              </a:rPr>
              <a:t>aquellos bailes que muestran no sólo la influencia de elementos dancísticos españoles como los </a:t>
            </a:r>
            <a:r>
              <a:rPr lang="es-MX" sz="2400" b="1" dirty="0" smtClean="0">
                <a:latin typeface="Century Gothic" pitchFamily="34" charset="0"/>
              </a:rPr>
              <a:t>jarabes, fandangos, jaranas; </a:t>
            </a:r>
            <a:r>
              <a:rPr lang="es-MX" sz="2400" b="1" dirty="0" smtClean="0">
                <a:latin typeface="Century Gothic" pitchFamily="34" charset="0"/>
              </a:rPr>
              <a:t>sino también de regiones tan distantes como Francia con las </a:t>
            </a:r>
            <a:r>
              <a:rPr lang="es-MX" sz="2400" b="1" dirty="0" smtClean="0">
                <a:latin typeface="Century Gothic" pitchFamily="34" charset="0"/>
              </a:rPr>
              <a:t>cuadrillas, Polonia </a:t>
            </a:r>
            <a:r>
              <a:rPr lang="es-MX" sz="2400" b="1" dirty="0" smtClean="0">
                <a:latin typeface="Century Gothic" pitchFamily="34" charset="0"/>
              </a:rPr>
              <a:t>con la mazurca, que es su danza nacional; la antigua Checoslovaquia con la polca y la </a:t>
            </a:r>
            <a:r>
              <a:rPr lang="es-MX" sz="2400" b="1" dirty="0" smtClean="0">
                <a:latin typeface="Century Gothic" pitchFamily="34" charset="0"/>
              </a:rPr>
              <a:t>redova, </a:t>
            </a:r>
            <a:r>
              <a:rPr lang="es-MX" sz="2400" b="1" dirty="0" smtClean="0">
                <a:latin typeface="Century Gothic" pitchFamily="34" charset="0"/>
              </a:rPr>
              <a:t>Alemania con el </a:t>
            </a:r>
            <a:r>
              <a:rPr lang="es-MX" sz="2400" b="1" dirty="0" err="1" smtClean="0">
                <a:latin typeface="Century Gothic" pitchFamily="34" charset="0"/>
              </a:rPr>
              <a:t>Shotis</a:t>
            </a:r>
            <a:r>
              <a:rPr lang="es-MX" sz="2400" b="1" dirty="0" smtClean="0">
                <a:latin typeface="Century Gothic" pitchFamily="34" charset="0"/>
              </a:rPr>
              <a:t>, Chile </a:t>
            </a:r>
            <a:r>
              <a:rPr lang="es-MX" sz="2400" b="1" dirty="0" smtClean="0">
                <a:latin typeface="Century Gothic" pitchFamily="34" charset="0"/>
              </a:rPr>
              <a:t>con sus chilenas y </a:t>
            </a:r>
            <a:r>
              <a:rPr lang="es-MX" sz="2400" b="1" dirty="0" smtClean="0">
                <a:latin typeface="Century Gothic" pitchFamily="34" charset="0"/>
              </a:rPr>
              <a:t>cuecas y Cuba </a:t>
            </a:r>
            <a:r>
              <a:rPr lang="es-MX" sz="2400" b="1" dirty="0" smtClean="0">
                <a:latin typeface="Century Gothic" pitchFamily="34" charset="0"/>
              </a:rPr>
              <a:t>y el Caribe con sus sones y ritmos </a:t>
            </a:r>
            <a:r>
              <a:rPr lang="es-MX" sz="2400" b="1" dirty="0" err="1" smtClean="0">
                <a:latin typeface="Century Gothic" pitchFamily="34" charset="0"/>
              </a:rPr>
              <a:t>afrocaribeños</a:t>
            </a:r>
            <a:r>
              <a:rPr lang="es-MX" sz="2400" b="1" dirty="0" smtClean="0">
                <a:latin typeface="Century Gothic" pitchFamily="34" charset="0"/>
              </a:rPr>
              <a:t>.</a:t>
            </a:r>
            <a:endParaRPr lang="es-ES" sz="2400" b="1" dirty="0">
              <a:latin typeface="Century Gothic" pitchFamily="34" charset="0"/>
            </a:endParaRPr>
          </a:p>
        </p:txBody>
      </p:sp>
      <p:pic>
        <p:nvPicPr>
          <p:cNvPr id="2050" name="Picture 2" descr="http://www.visitingmexico.com.mx/blog/wp-content/uploads/danzas-en-colima-mexi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4221088"/>
            <a:ext cx="5328592" cy="2417356"/>
          </a:xfrm>
          <a:prstGeom prst="rect">
            <a:avLst/>
          </a:prstGeom>
          <a:noFill/>
        </p:spPr>
      </p:pic>
      <p:pic>
        <p:nvPicPr>
          <p:cNvPr id="2056" name="Picture 8" descr="http://www.productosmexicanos.com/images/sombrero_charro_fino_adult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581128"/>
            <a:ext cx="2808312" cy="202272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0"/>
            <a:ext cx="7848872" cy="6206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MX" b="1" dirty="0" smtClean="0">
                <a:latin typeface="Century Gothic" pitchFamily="34" charset="0"/>
              </a:rPr>
              <a:t>Danzas </a:t>
            </a:r>
            <a:r>
              <a:rPr lang="es-MX" b="1" dirty="0" smtClean="0">
                <a:latin typeface="Century Gothic" pitchFamily="34" charset="0"/>
              </a:rPr>
              <a:t>estilizadas de origen </a:t>
            </a:r>
            <a:r>
              <a:rPr lang="es-MX" b="1" dirty="0" smtClean="0">
                <a:latin typeface="Century Gothic" pitchFamily="34" charset="0"/>
              </a:rPr>
              <a:t>indígena</a:t>
            </a:r>
          </a:p>
        </p:txBody>
      </p:sp>
      <p:pic>
        <p:nvPicPr>
          <p:cNvPr id="1026" name="Picture 2" descr="http://www.bestwestern.com.mx/wp-content/uploads/2012/09/Parachicos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4876269" cy="3384376"/>
          </a:xfrm>
          <a:prstGeom prst="rect">
            <a:avLst/>
          </a:prstGeom>
          <a:noFill/>
        </p:spPr>
      </p:pic>
      <p:pic>
        <p:nvPicPr>
          <p:cNvPr id="1028" name="Picture 4" descr="http://upload.wikimedia.org/wikipedia/commons/c/ce/Chinelo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988840"/>
            <a:ext cx="3662756" cy="453650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4365104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 err="1" smtClean="0">
                <a:solidFill>
                  <a:srgbClr val="FF0000"/>
                </a:solidFill>
                <a:latin typeface="Champagne &amp; Limousines" pitchFamily="34" charset="0"/>
              </a:rPr>
              <a:t>Parachicos</a:t>
            </a:r>
            <a:r>
              <a:rPr lang="es-MX" sz="3600" b="1" dirty="0" smtClean="0">
                <a:solidFill>
                  <a:srgbClr val="FF0000"/>
                </a:solidFill>
                <a:latin typeface="Champagne &amp; Limousines" pitchFamily="34" charset="0"/>
              </a:rPr>
              <a:t> de </a:t>
            </a:r>
            <a:r>
              <a:rPr lang="es-MX" sz="3600" b="1" dirty="0" smtClean="0">
                <a:solidFill>
                  <a:srgbClr val="FF0000"/>
                </a:solidFill>
                <a:latin typeface="Champagne &amp; Limousines" pitchFamily="34" charset="0"/>
              </a:rPr>
              <a:t>Chiapas</a:t>
            </a:r>
            <a:endParaRPr lang="es-ES" sz="3600" dirty="0">
              <a:solidFill>
                <a:srgbClr val="FF0000"/>
              </a:solidFill>
              <a:latin typeface="Champagne &amp; Limousine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508104" y="1196752"/>
            <a:ext cx="3635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err="1" smtClean="0">
                <a:solidFill>
                  <a:schemeClr val="accent6">
                    <a:lumMod val="50000"/>
                  </a:schemeClr>
                </a:solidFill>
                <a:latin typeface="Champagne &amp; Limousines" pitchFamily="34" charset="0"/>
              </a:rPr>
              <a:t>Chinelos</a:t>
            </a:r>
            <a:r>
              <a:rPr lang="es-MX" sz="3200" b="1" dirty="0" smtClean="0">
                <a:solidFill>
                  <a:schemeClr val="accent6">
                    <a:lumMod val="50000"/>
                  </a:schemeClr>
                </a:solidFill>
                <a:latin typeface="Champagne &amp; Limousines" pitchFamily="34" charset="0"/>
              </a:rPr>
              <a:t> de Morelos</a:t>
            </a:r>
            <a:endParaRPr lang="es-ES" sz="3200" dirty="0">
              <a:solidFill>
                <a:schemeClr val="accent6">
                  <a:lumMod val="50000"/>
                </a:schemeClr>
              </a:solidFill>
              <a:latin typeface="Champagne &amp; Limousines" pitchFamily="34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0"/>
            <a:ext cx="8291264" cy="1440160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/>
              <a:t>Bailes mestizos que </a:t>
            </a:r>
            <a:r>
              <a:rPr lang="es-MX" b="1" dirty="0" smtClean="0"/>
              <a:t>muestran </a:t>
            </a:r>
            <a:r>
              <a:rPr lang="es-MX" b="1" dirty="0" smtClean="0"/>
              <a:t> </a:t>
            </a:r>
            <a:r>
              <a:rPr lang="es-MX" b="1" dirty="0" smtClean="0"/>
              <a:t>la influencia de </a:t>
            </a:r>
            <a:r>
              <a:rPr lang="es-MX" b="1" dirty="0" smtClean="0"/>
              <a:t>elementos </a:t>
            </a:r>
            <a:r>
              <a:rPr lang="es-MX" b="1" dirty="0" smtClean="0"/>
              <a:t>dancísticos españoles como los </a:t>
            </a:r>
            <a:r>
              <a:rPr lang="es-MX" b="1" dirty="0" smtClean="0"/>
              <a:t>jarabes.</a:t>
            </a:r>
          </a:p>
          <a:p>
            <a:pPr algn="just">
              <a:buNone/>
            </a:pPr>
            <a:r>
              <a:rPr lang="es-MX" b="1" dirty="0" smtClean="0"/>
              <a:t>(</a:t>
            </a:r>
            <a:r>
              <a:rPr lang="es-MX" b="1" dirty="0" smtClean="0"/>
              <a:t>Ciudad de México, Jalisco, Michoacán, Oaxaca)</a:t>
            </a:r>
            <a:endParaRPr lang="es-ES" b="1" dirty="0"/>
          </a:p>
        </p:txBody>
      </p:sp>
      <p:pic>
        <p:nvPicPr>
          <p:cNvPr id="17412" name="Picture 4" descr="http://www.balletnadxieli.com/imgs/jara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269" y="1340768"/>
            <a:ext cx="3888432" cy="2806908"/>
          </a:xfrm>
          <a:prstGeom prst="rect">
            <a:avLst/>
          </a:prstGeom>
          <a:noFill/>
        </p:spPr>
      </p:pic>
      <p:pic>
        <p:nvPicPr>
          <p:cNvPr id="17414" name="Picture 6" descr="http://irlandairlanda.files.wordpress.com/2008/10/jalisco_01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47696"/>
            <a:ext cx="3240360" cy="4876796"/>
          </a:xfrm>
          <a:prstGeom prst="rect">
            <a:avLst/>
          </a:prstGeom>
          <a:noFill/>
        </p:spPr>
      </p:pic>
      <p:pic>
        <p:nvPicPr>
          <p:cNvPr id="17416" name="Picture 8" descr="http://tablet.noticiasnet.mx/sites/default/files/fotos/2010/07/18/18g1002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253" y="3861048"/>
            <a:ext cx="4135755" cy="270892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835696" y="188640"/>
            <a:ext cx="47008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 Fandangos (Veracruz, Yucatán)</a:t>
            </a:r>
            <a:endParaRPr lang="es-ES" sz="2400" b="1" dirty="0"/>
          </a:p>
        </p:txBody>
      </p:sp>
      <p:pic>
        <p:nvPicPr>
          <p:cNvPr id="18436" name="Picture 4" descr="http://3.bp.blogspot.com/_3u6pSJYq8kw/SdLJ-DnWcvI/AAAAAAAAA-I/kraPqlBaluM/s400/jaroch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4030308" cy="4111730"/>
          </a:xfrm>
          <a:prstGeom prst="rect">
            <a:avLst/>
          </a:prstGeom>
          <a:noFill/>
        </p:spPr>
      </p:pic>
      <p:pic>
        <p:nvPicPr>
          <p:cNvPr id="18438" name="Picture 6" descr="http://4.bp.blogspot.com/_8iW-bPCUEw4/TKqyQtUCdqI/AAAAAAAABo0/b4deIF6xeIk/s1600/ter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556792"/>
            <a:ext cx="3384376" cy="507038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/>
              <a:t>Bailes </a:t>
            </a:r>
            <a:r>
              <a:rPr lang="es-MX" sz="2400" b="1" dirty="0" smtClean="0"/>
              <a:t>mestizos que </a:t>
            </a:r>
            <a:r>
              <a:rPr lang="es-MX" sz="2400" b="1" dirty="0" smtClean="0"/>
              <a:t>muestran  la influencia de elementos </a:t>
            </a:r>
            <a:r>
              <a:rPr lang="es-MX" sz="2400" b="1" dirty="0" smtClean="0"/>
              <a:t>dancísticos de Francia.</a:t>
            </a:r>
          </a:p>
          <a:p>
            <a:pPr algn="ctr"/>
            <a:r>
              <a:rPr lang="es-MX" sz="2400" b="1" dirty="0" smtClean="0"/>
              <a:t> </a:t>
            </a:r>
            <a:r>
              <a:rPr lang="es-MX" sz="2400" b="1" dirty="0" smtClean="0"/>
              <a:t>C</a:t>
            </a:r>
            <a:r>
              <a:rPr lang="es-MX" sz="2400" b="1" dirty="0" smtClean="0"/>
              <a:t>omo las cuadrillas  de Zacatecas.</a:t>
            </a:r>
            <a:endParaRPr lang="es-ES" sz="2400" dirty="0"/>
          </a:p>
        </p:txBody>
      </p:sp>
      <p:pic>
        <p:nvPicPr>
          <p:cNvPr id="19462" name="Picture 6" descr="http://bailezacatecas.galeon.com/caxca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5472608" cy="3524108"/>
          </a:xfrm>
          <a:prstGeom prst="rect">
            <a:avLst/>
          </a:prstGeom>
          <a:noFill/>
        </p:spPr>
      </p:pic>
      <p:pic>
        <p:nvPicPr>
          <p:cNvPr id="19460" name="Picture 4" descr="http://oyohualli.com/espanol/fotos/ndd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140968"/>
            <a:ext cx="3744416" cy="3494789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188640"/>
            <a:ext cx="817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/>
              <a:t>Bailes </a:t>
            </a:r>
            <a:r>
              <a:rPr lang="es-MX" b="1" dirty="0" smtClean="0"/>
              <a:t>mestizos que </a:t>
            </a:r>
            <a:r>
              <a:rPr lang="es-MX" b="1" dirty="0" smtClean="0"/>
              <a:t>muestran  la influencia de elementos dancísticos </a:t>
            </a:r>
            <a:r>
              <a:rPr lang="es-MX" b="1" dirty="0" smtClean="0"/>
              <a:t>de </a:t>
            </a:r>
            <a:r>
              <a:rPr lang="es-MX" dirty="0" smtClean="0"/>
              <a:t>la </a:t>
            </a:r>
            <a:r>
              <a:rPr lang="es-MX" dirty="0" smtClean="0"/>
              <a:t>antigua Checoslovaquia con la polca y la redova (Coahuila, Nuevo León, Durango); </a:t>
            </a:r>
            <a:endParaRPr lang="es-ES" dirty="0"/>
          </a:p>
        </p:txBody>
      </p:sp>
      <p:pic>
        <p:nvPicPr>
          <p:cNvPr id="20484" name="Picture 4" descr="http://img.youtube.com/vi/YCF0bkQqBBs/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212976"/>
            <a:ext cx="4572000" cy="3429001"/>
          </a:xfrm>
          <a:prstGeom prst="rect">
            <a:avLst/>
          </a:prstGeom>
          <a:noFill/>
        </p:spPr>
      </p:pic>
      <p:pic>
        <p:nvPicPr>
          <p:cNvPr id="20482" name="Picture 2" descr="http://rediseno.vanguardia.com.mx/images/2013/05/23/polka_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96752"/>
            <a:ext cx="4423347" cy="2880320"/>
          </a:xfrm>
          <a:prstGeom prst="rect">
            <a:avLst/>
          </a:prstGeom>
          <a:noFill/>
        </p:spPr>
      </p:pic>
      <p:pic>
        <p:nvPicPr>
          <p:cNvPr id="20486" name="Picture 6" descr="http://v010o.popscreen.com/VUZxc3dRalZFX00x_o_coahuitl-ballet-folklrico-la-mosca-regin-sureste-de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052736"/>
            <a:ext cx="2448272" cy="1836205"/>
          </a:xfrm>
          <a:prstGeom prst="rect">
            <a:avLst/>
          </a:prstGeom>
          <a:noFill/>
        </p:spPr>
      </p:pic>
      <p:pic>
        <p:nvPicPr>
          <p:cNvPr id="20488" name="Picture 8" descr="http://img.webme.com/pic/a/awinali/nuevo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149080"/>
            <a:ext cx="3240360" cy="243027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172400" cy="117151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s-MX" dirty="0" smtClean="0"/>
              <a:t>Bailes </a:t>
            </a:r>
            <a:r>
              <a:rPr lang="es-MX" dirty="0" smtClean="0"/>
              <a:t>mestizos que </a:t>
            </a:r>
            <a:r>
              <a:rPr lang="es-MX" dirty="0" smtClean="0"/>
              <a:t>muestran  la influencia de elementos dancísticos </a:t>
            </a:r>
            <a:r>
              <a:rPr lang="es-MX" dirty="0" smtClean="0"/>
              <a:t>de </a:t>
            </a:r>
            <a:r>
              <a:rPr lang="es-ES" dirty="0" smtClean="0"/>
              <a:t>Alemania con el Chotis ( Norte de México)</a:t>
            </a:r>
            <a:endParaRPr lang="es-ES" dirty="0"/>
          </a:p>
        </p:txBody>
      </p:sp>
      <p:pic>
        <p:nvPicPr>
          <p:cNvPr id="21506" name="Picture 2" descr="http://t1.gstatic.com/images?q=tbn:ANd9GcTuxH4H4fxzGTKzmNqRx7DcTPbwVVkfTAQ9dyEQc-YzvubzudD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2736304" cy="3653107"/>
          </a:xfrm>
          <a:prstGeom prst="rect">
            <a:avLst/>
          </a:prstGeom>
          <a:noFill/>
        </p:spPr>
      </p:pic>
      <p:pic>
        <p:nvPicPr>
          <p:cNvPr id="21508" name="Picture 4" descr="http://www.milenio.com/media/impreso/int470/2011/05/24/tor_cultura_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124744"/>
            <a:ext cx="5053632" cy="37848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8864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/>
              <a:t>  </a:t>
            </a:r>
            <a:r>
              <a:rPr lang="es-MX" b="1" dirty="0" smtClean="0"/>
              <a:t>Bailes </a:t>
            </a:r>
            <a:r>
              <a:rPr lang="es-MX" b="1" dirty="0" smtClean="0"/>
              <a:t>mestizos que </a:t>
            </a:r>
            <a:r>
              <a:rPr lang="es-MX" b="1" dirty="0" smtClean="0"/>
              <a:t>muestran  la influencia de elementos dancísticos de </a:t>
            </a:r>
            <a:r>
              <a:rPr lang="es-MX" b="1" dirty="0" smtClean="0"/>
              <a:t>Chile </a:t>
            </a:r>
            <a:r>
              <a:rPr lang="es-MX" b="1" dirty="0" smtClean="0"/>
              <a:t>con sus chilenas y cuecas (Guerrero)</a:t>
            </a:r>
            <a:endParaRPr lang="es-ES" b="1" dirty="0"/>
          </a:p>
        </p:txBody>
      </p:sp>
      <p:pic>
        <p:nvPicPr>
          <p:cNvPr id="22530" name="Picture 2" descr="http://api.ning.com/files/AMW83To5WDR22Nbhh4JOj9COB3pPw46f3TdMJHnfDogwFo8hP4uLizIoImcT84YQdb4oORtIeDW9Y4hTdt4J17IluXBy5FHY/bailesguerrero.jpg?width=291&amp;height=4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3024336" cy="4687201"/>
          </a:xfrm>
          <a:prstGeom prst="rect">
            <a:avLst/>
          </a:prstGeom>
          <a:noFill/>
        </p:spPr>
      </p:pic>
      <p:pic>
        <p:nvPicPr>
          <p:cNvPr id="22532" name="Picture 4" descr="http://www.mexfoldanco.org/mexican/folkloric/dance/img/guerre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700808"/>
            <a:ext cx="4896544" cy="357447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147248" cy="1340768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s-MX" b="1" dirty="0" smtClean="0"/>
              <a:t>Bailes </a:t>
            </a:r>
            <a:r>
              <a:rPr lang="es-MX" b="1" dirty="0" smtClean="0"/>
              <a:t>mestizos que </a:t>
            </a:r>
            <a:r>
              <a:rPr lang="es-MX" b="1" dirty="0" smtClean="0"/>
              <a:t>muestran  la influencia de elementos dancísticos de </a:t>
            </a:r>
            <a:r>
              <a:rPr lang="es-MX" b="1" dirty="0" smtClean="0"/>
              <a:t>Cuba </a:t>
            </a:r>
            <a:r>
              <a:rPr lang="es-MX" b="1" dirty="0" smtClean="0"/>
              <a:t>y el Caribe con sus sones y ritmos </a:t>
            </a:r>
            <a:r>
              <a:rPr lang="es-MX" b="1" dirty="0" err="1" smtClean="0"/>
              <a:t>afrocaribeños</a:t>
            </a:r>
            <a:r>
              <a:rPr lang="es-MX" b="1" dirty="0" smtClean="0"/>
              <a:t> (Veracruz, Michoacán). </a:t>
            </a:r>
            <a:endParaRPr lang="es-ES" b="1" dirty="0"/>
          </a:p>
        </p:txBody>
      </p:sp>
      <p:pic>
        <p:nvPicPr>
          <p:cNvPr id="23556" name="Picture 4" descr="http://michoacan.gob.mx/images/temas/turismo/ts400/tn_toritodepeta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852936"/>
            <a:ext cx="4827780" cy="3415656"/>
          </a:xfrm>
          <a:prstGeom prst="rect">
            <a:avLst/>
          </a:prstGeom>
          <a:noFill/>
        </p:spPr>
      </p:pic>
      <p:pic>
        <p:nvPicPr>
          <p:cNvPr id="23554" name="Picture 2" descr="http://www.veracruz.com.mx/blog/wp-content/uploads/2010/01/traje-de-jarocha-300x2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556792"/>
            <a:ext cx="4464496" cy="3348372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o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190</TotalTime>
  <Words>332</Words>
  <Application>Microsoft Office PowerPoint</Application>
  <PresentationFormat>Presentación en pantalla (4:3)</PresentationFormat>
  <Paragraphs>17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Opulento</vt:lpstr>
      <vt:lpstr>EL BAILE MESTIZO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usuario</cp:lastModifiedBy>
  <cp:revision>27</cp:revision>
  <dcterms:modified xsi:type="dcterms:W3CDTF">2013-08-07T18:16:29Z</dcterms:modified>
</cp:coreProperties>
</file>