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 id="268" r:id="rId14"/>
    <p:sldId id="269" r:id="rId15"/>
    <p:sldId id="271" r:id="rId16"/>
    <p:sldId id="272" r:id="rId17"/>
    <p:sldId id="270"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60120B-A6F3-461F-92F0-A96BA4DFC20F}" type="datetimeFigureOut">
              <a:rPr lang="es-ES" smtClean="0"/>
              <a:pPr/>
              <a:t>12/07/2013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4E96FD-26D9-4C92-83D6-EAAF7E210B1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4E96FD-26D9-4C92-83D6-EAAF7E210B19}"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4E96FD-26D9-4C92-83D6-EAAF7E210B19}" type="slidenum">
              <a:rPr lang="es-ES" smtClean="0"/>
              <a:pPr/>
              <a:t>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4E96FD-26D9-4C92-83D6-EAAF7E210B19}" type="slidenum">
              <a:rPr lang="es-ES" smtClean="0"/>
              <a:pPr/>
              <a:t>9</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4E96FD-26D9-4C92-83D6-EAAF7E210B19}" type="slidenum">
              <a:rPr lang="es-ES" smtClean="0"/>
              <a:pPr/>
              <a:t>22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1"/>
      </p:bgRef>
    </p:bg>
    <p:spTree>
      <p:nvGrpSpPr>
        <p:cNvPr id="1" name=""/>
        <p:cNvGrpSpPr/>
        <p:nvPr/>
      </p:nvGrpSpPr>
      <p:grpSpPr>
        <a:xfrm>
          <a:off x="0" y="0"/>
          <a:ext cx="0" cy="0"/>
          <a:chOff x="0" y="0"/>
          <a:chExt cx="0" cy="0"/>
        </a:xfrm>
      </p:grpSpPr>
      <p:sp>
        <p:nvSpPr>
          <p:cNvPr id="8" name="7 Rectángulo"/>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Conector recto"/>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Título"/>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A847CFC-816F-41D0-AAC0-9BF4FEBC753E}" type="datetimeFigureOut">
              <a:rPr lang="es-ES" smtClean="0"/>
              <a:pPr/>
              <a:t>12/07/2013</a:t>
            </a:fld>
            <a:endParaRPr lang="es-ES"/>
          </a:p>
        </p:txBody>
      </p:sp>
      <p:sp>
        <p:nvSpPr>
          <p:cNvPr id="18" name="17 Marcador de pie de página"/>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s-ES"/>
          </a:p>
        </p:txBody>
      </p:sp>
      <p:sp>
        <p:nvSpPr>
          <p:cNvPr id="29" name="28 Marcador de número de diapositiva"/>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132FADFE-3B8F-471C-ABF0-DBC7717ECBB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12/07/2013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1">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A847CFC-816F-41D0-AAC0-9BF4FEBC753E}" type="datetimeFigureOut">
              <a:rPr lang="es-ES" smtClean="0"/>
              <a:pPr/>
              <a:t>12/07/2013</a:t>
            </a:fld>
            <a:endParaRPr lang="es-ES"/>
          </a:p>
        </p:txBody>
      </p:sp>
      <p:sp>
        <p:nvSpPr>
          <p:cNvPr id="5" name="4 Marcador de pie de página"/>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s-ES"/>
          </a:p>
        </p:txBody>
      </p:sp>
      <p:sp>
        <p:nvSpPr>
          <p:cNvPr id="6" name="5 Marcador de número de diapositiva"/>
          <p:cNvSpPr>
            <a:spLocks noGrp="1"/>
          </p:cNvSpPr>
          <p:nvPr>
            <p:ph type="sldNum" sz="quarter" idx="12"/>
          </p:nvPr>
        </p:nvSpPr>
        <p:spPr>
          <a:xfrm>
            <a:off x="6733952" y="6555112"/>
            <a:ext cx="588336" cy="228600"/>
          </a:xfrm>
        </p:spPr>
        <p:txBody>
          <a:bodyPr/>
          <a:lstStyle>
            <a:extLst/>
          </a:lstStyle>
          <a:p>
            <a:fld id="{132FADFE-3B8F-471C-ABF0-DBC7717ECBB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12/07/2013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12/07/2013</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pPr/>
              <a:t>12/07/2013</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extLst/>
          </a:lstStyle>
          <a:p>
            <a:fld id="{7A847CFC-816F-41D0-AAC0-9BF4FEBC753E}" type="datetimeFigureOut">
              <a:rPr lang="es-ES" smtClean="0"/>
              <a:pPr/>
              <a:t>12/07/2013</a:t>
            </a:fld>
            <a:endParaRPr lang="es-ES"/>
          </a:p>
        </p:txBody>
      </p:sp>
      <p:sp>
        <p:nvSpPr>
          <p:cNvPr id="3" name="2 Marcador de pie de página"/>
          <p:cNvSpPr>
            <a:spLocks noGrp="1"/>
          </p:cNvSpPr>
          <p:nvPr>
            <p:ph type="ftr" sz="quarter" idx="11"/>
          </p:nvPr>
        </p:nvSpPr>
        <p:spPr/>
        <p:txBody>
          <a:bodyPr/>
          <a:lstStyle>
            <a:lvl1pPr>
              <a:defRPr>
                <a:solidFill>
                  <a:schemeClr val="tx2"/>
                </a:solidFill>
              </a:defRPr>
            </a:lvl1pPr>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12/07/2013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2"/>
      </p:bgRef>
    </p:bg>
    <p:spTree>
      <p:nvGrpSpPr>
        <p:cNvPr id="1" name=""/>
        <p:cNvGrpSpPr/>
        <p:nvPr/>
      </p:nvGrpSpPr>
      <p:grpSpPr>
        <a:xfrm>
          <a:off x="0" y="0"/>
          <a:ext cx="0" cy="0"/>
          <a:chOff x="0" y="0"/>
          <a:chExt cx="0" cy="0"/>
        </a:xfrm>
      </p:grpSpPr>
      <p:sp>
        <p:nvSpPr>
          <p:cNvPr id="8" name="7 Rectángulo"/>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12/07/2013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10" name="9 Marcador de posición de imagen"/>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s-ES"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12/07/2013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274955"/>
            <a:ext cx="1524000" cy="5851525"/>
          </a:xfrm>
        </p:spPr>
        <p:txBody>
          <a:bodyPr vert="eaVert" ancho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2"/>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242816" y="6557946"/>
            <a:ext cx="2002464" cy="226902"/>
          </a:xfrm>
        </p:spPr>
        <p:txBody>
          <a:bodyPr/>
          <a:lstStyle>
            <a:extLst/>
          </a:lstStyle>
          <a:p>
            <a:fld id="{7A847CFC-816F-41D0-AAC0-9BF4FEBC753E}" type="datetimeFigureOut">
              <a:rPr lang="es-ES" smtClean="0"/>
              <a:pPr/>
              <a:t>12/07/2013</a:t>
            </a:fld>
            <a:endParaRPr lang="es-ES"/>
          </a:p>
        </p:txBody>
      </p:sp>
      <p:sp>
        <p:nvSpPr>
          <p:cNvPr id="5" name="4 Marcador de pie de página"/>
          <p:cNvSpPr>
            <a:spLocks noGrp="1"/>
          </p:cNvSpPr>
          <p:nvPr>
            <p:ph type="ftr" sz="quarter" idx="11"/>
          </p:nvPr>
        </p:nvSpPr>
        <p:spPr>
          <a:xfrm>
            <a:off x="457200" y="6556248"/>
            <a:ext cx="3657600" cy="228600"/>
          </a:xfrm>
        </p:spPr>
        <p:txBody>
          <a:bodyPr/>
          <a:lstStyle>
            <a:extLst/>
          </a:lstStyle>
          <a:p>
            <a:endParaRPr lang="es-ES"/>
          </a:p>
        </p:txBody>
      </p:sp>
      <p:sp>
        <p:nvSpPr>
          <p:cNvPr id="6" name="5 Marcador de número de diapositiva"/>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2 Marcador de título"/>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A847CFC-816F-41D0-AAC0-9BF4FEBC753E}" type="datetimeFigureOut">
              <a:rPr lang="es-ES" smtClean="0"/>
              <a:pPr/>
              <a:t>12/07/2013</a:t>
            </a:fld>
            <a:endParaRPr lang="es-ES"/>
          </a:p>
        </p:txBody>
      </p:sp>
      <p:sp>
        <p:nvSpPr>
          <p:cNvPr id="4" name="3 Marcador de pie de página"/>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s-ES"/>
          </a:p>
        </p:txBody>
      </p:sp>
      <p:sp>
        <p:nvSpPr>
          <p:cNvPr id="16" name="15 Marcador de número de diapositiva"/>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image" Target="../media/image10.gif"/><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2.xml"/><Relationship Id="rId4" Type="http://schemas.openxmlformats.org/officeDocument/2006/relationships/image" Target="../media/image25.gif"/></Relationships>
</file>

<file path=ppt/slides/_rels/slide1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2.xml"/><Relationship Id="rId4" Type="http://schemas.openxmlformats.org/officeDocument/2006/relationships/image" Target="../media/image31.gif"/></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gif"/></Relationships>
</file>

<file path=ppt/slides/_rels/slide20.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51520" y="188640"/>
          <a:ext cx="8640960" cy="6563810"/>
        </p:xfrm>
        <a:graphic>
          <a:graphicData uri="http://schemas.openxmlformats.org/drawingml/2006/table">
            <a:tbl>
              <a:tblPr>
                <a:effectLst>
                  <a:innerShdw blurRad="114300">
                    <a:prstClr val="black"/>
                  </a:innerShdw>
                </a:effectLst>
              </a:tblPr>
              <a:tblGrid>
                <a:gridCol w="2690112"/>
                <a:gridCol w="5950848"/>
              </a:tblGrid>
              <a:tr h="654288">
                <a:tc>
                  <a:txBody>
                    <a:bodyPr/>
                    <a:lstStyle/>
                    <a:p>
                      <a:pPr algn="ctr">
                        <a:lnSpc>
                          <a:spcPct val="115000"/>
                        </a:lnSpc>
                        <a:spcAft>
                          <a:spcPts val="0"/>
                        </a:spcAft>
                      </a:pPr>
                      <a:endParaRPr lang="es-ES" sz="1800" b="1" dirty="0">
                        <a:solidFill>
                          <a:schemeClr val="tx1"/>
                        </a:solidFill>
                        <a:latin typeface="Calibri"/>
                        <a:ea typeface="Calibri"/>
                        <a:cs typeface="Times New Roman"/>
                      </a:endParaRPr>
                    </a:p>
                    <a:p>
                      <a:pPr algn="ctr">
                        <a:lnSpc>
                          <a:spcPct val="115000"/>
                        </a:lnSpc>
                        <a:spcAft>
                          <a:spcPts val="0"/>
                        </a:spcAft>
                      </a:pPr>
                      <a:r>
                        <a:rPr lang="es-ES" sz="1800" b="1" dirty="0">
                          <a:solidFill>
                            <a:schemeClr val="tx1"/>
                          </a:solidFill>
                          <a:latin typeface="Century Gothic"/>
                          <a:ea typeface="Calibri"/>
                          <a:cs typeface="Times New Roman"/>
                        </a:rPr>
                        <a:t>ASIGNATURA:</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lnSpc>
                          <a:spcPct val="115000"/>
                        </a:lnSpc>
                        <a:spcAft>
                          <a:spcPts val="0"/>
                        </a:spcAft>
                      </a:pPr>
                      <a:endParaRPr lang="es-ES" sz="1800" dirty="0">
                        <a:latin typeface="Calibri"/>
                        <a:ea typeface="Calibri"/>
                        <a:cs typeface="Times New Roman"/>
                      </a:endParaRPr>
                    </a:p>
                    <a:p>
                      <a:pPr algn="just">
                        <a:lnSpc>
                          <a:spcPct val="115000"/>
                        </a:lnSpc>
                        <a:spcAft>
                          <a:spcPts val="0"/>
                        </a:spcAft>
                      </a:pPr>
                      <a:r>
                        <a:rPr lang="es-ES" sz="1800" b="1" dirty="0" smtClean="0">
                          <a:latin typeface="Century Gothic"/>
                          <a:ea typeface="Calibri"/>
                          <a:cs typeface="Times New Roman"/>
                        </a:rPr>
                        <a:t>Taller</a:t>
                      </a:r>
                      <a:r>
                        <a:rPr lang="es-ES" sz="1800" b="1" baseline="0" dirty="0" smtClean="0">
                          <a:latin typeface="Century Gothic"/>
                          <a:ea typeface="Calibri"/>
                          <a:cs typeface="Times New Roman"/>
                        </a:rPr>
                        <a:t> de Lectura y Redacción II</a:t>
                      </a:r>
                      <a:endParaRPr lang="es-ES" sz="18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359458">
                <a:tc>
                  <a:txBody>
                    <a:bodyPr/>
                    <a:lstStyle/>
                    <a:p>
                      <a:pPr algn="ctr">
                        <a:lnSpc>
                          <a:spcPct val="115000"/>
                        </a:lnSpc>
                        <a:spcAft>
                          <a:spcPts val="0"/>
                        </a:spcAft>
                      </a:pPr>
                      <a:r>
                        <a:rPr lang="es-ES" sz="1800" b="1" dirty="0" smtClean="0">
                          <a:solidFill>
                            <a:schemeClr val="tx1"/>
                          </a:solidFill>
                          <a:latin typeface="Century Gothic"/>
                          <a:ea typeface="Calibri"/>
                          <a:cs typeface="Times New Roman"/>
                        </a:rPr>
                        <a:t>GRADO</a:t>
                      </a:r>
                      <a:r>
                        <a:rPr lang="es-ES" sz="1800" b="1" dirty="0">
                          <a:solidFill>
                            <a:schemeClr val="tx1"/>
                          </a:solidFill>
                          <a:latin typeface="Century Gothic"/>
                          <a:ea typeface="Calibri"/>
                          <a:cs typeface="Times New Roman"/>
                        </a:rPr>
                        <a:t>:</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lnSpc>
                          <a:spcPct val="115000"/>
                        </a:lnSpc>
                        <a:spcAft>
                          <a:spcPts val="0"/>
                        </a:spcAft>
                      </a:pPr>
                      <a:r>
                        <a:rPr lang="es-ES" sz="1800" b="1" dirty="0" smtClean="0">
                          <a:latin typeface="Century Gothic"/>
                          <a:ea typeface="Calibri"/>
                          <a:cs typeface="Times New Roman"/>
                        </a:rPr>
                        <a:t>Segundo Semestre</a:t>
                      </a:r>
                      <a:endParaRPr lang="es-ES" sz="18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526200">
                <a:tc>
                  <a:txBody>
                    <a:bodyPr/>
                    <a:lstStyle/>
                    <a:p>
                      <a:pPr algn="ctr">
                        <a:lnSpc>
                          <a:spcPct val="115000"/>
                        </a:lnSpc>
                        <a:spcAft>
                          <a:spcPts val="0"/>
                        </a:spcAft>
                      </a:pPr>
                      <a:r>
                        <a:rPr lang="es-ES" sz="1800" b="1" dirty="0" smtClean="0">
                          <a:solidFill>
                            <a:schemeClr val="tx1"/>
                          </a:solidFill>
                          <a:latin typeface="Century Gothic" pitchFamily="34" charset="0"/>
                          <a:ea typeface="Calibri"/>
                          <a:cs typeface="Times New Roman"/>
                        </a:rPr>
                        <a:t>BLOQUE</a:t>
                      </a:r>
                      <a:endParaRPr lang="es-ES" sz="1800" b="1" dirty="0">
                        <a:solidFill>
                          <a:schemeClr val="tx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400050" indent="-400050" algn="just">
                        <a:lnSpc>
                          <a:spcPct val="115000"/>
                        </a:lnSpc>
                        <a:spcAft>
                          <a:spcPts val="0"/>
                        </a:spcAft>
                        <a:buNone/>
                      </a:pPr>
                      <a:r>
                        <a:rPr lang="es-ES" sz="1800" b="1" dirty="0" smtClean="0">
                          <a:latin typeface="Century Gothic" pitchFamily="34" charset="0"/>
                          <a:ea typeface="Calibri"/>
                          <a:cs typeface="Times New Roman"/>
                        </a:rPr>
                        <a:t>VI.</a:t>
                      </a:r>
                      <a:r>
                        <a:rPr lang="es-ES" sz="1800" b="1" baseline="0" dirty="0" smtClean="0">
                          <a:latin typeface="Century Gothic" pitchFamily="34" charset="0"/>
                          <a:ea typeface="Calibri"/>
                          <a:cs typeface="Times New Roman"/>
                        </a:rPr>
                        <a:t> Redacta  ensayos</a:t>
                      </a:r>
                      <a:endParaRPr lang="es-ES" sz="1800" b="1" dirty="0">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647381">
                <a:tc>
                  <a:txBody>
                    <a:bodyPr/>
                    <a:lstStyle/>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r>
                        <a:rPr lang="es-ES" sz="1800" b="1" dirty="0" smtClean="0">
                          <a:solidFill>
                            <a:schemeClr val="tx1"/>
                          </a:solidFill>
                          <a:latin typeface="Century Gothic"/>
                          <a:ea typeface="Calibri"/>
                          <a:cs typeface="Times New Roman"/>
                        </a:rPr>
                        <a:t>SABERES </a:t>
                      </a:r>
                      <a:r>
                        <a:rPr lang="es-ES" sz="1800" b="1" dirty="0">
                          <a:solidFill>
                            <a:schemeClr val="tx1"/>
                          </a:solidFill>
                          <a:latin typeface="Century Gothic"/>
                          <a:ea typeface="Calibri"/>
                          <a:cs typeface="Times New Roman"/>
                        </a:rPr>
                        <a:t>DECLARATIVOS</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kern="1200" dirty="0" smtClean="0">
                          <a:solidFill>
                            <a:schemeClr val="tx1"/>
                          </a:solidFill>
                          <a:latin typeface="Century Gothic" pitchFamily="34" charset="0"/>
                          <a:ea typeface="+mn-ea"/>
                          <a:cs typeface="+mn-cs"/>
                        </a:rPr>
                        <a:t>Distingue las características que predominan en el ensayo.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800" b="1" kern="1200" dirty="0" smtClean="0">
                        <a:solidFill>
                          <a:schemeClr val="tx1"/>
                        </a:solidFill>
                        <a:latin typeface="Century Gothic" pitchFamily="34" charset="0"/>
                        <a:ea typeface="+mn-ea"/>
                        <a:cs typeface="+mn-cs"/>
                      </a:endParaRPr>
                    </a:p>
                    <a:p>
                      <a:pPr lvl="0" algn="just"/>
                      <a:r>
                        <a:rPr kumimoji="0" lang="es-MX" sz="1800" b="1" kern="1200" dirty="0" smtClean="0">
                          <a:solidFill>
                            <a:schemeClr val="tx1"/>
                          </a:solidFill>
                          <a:latin typeface="Century Gothic" pitchFamily="34" charset="0"/>
                          <a:ea typeface="+mn-ea"/>
                          <a:cs typeface="+mn-cs"/>
                        </a:rPr>
                        <a:t>Identifica la estructura del ensayo.</a:t>
                      </a:r>
                      <a:endParaRPr kumimoji="0" lang="es-ES" sz="1800" b="1" kern="1200" dirty="0" smtClean="0">
                        <a:solidFill>
                          <a:schemeClr val="tx1"/>
                        </a:solidFill>
                        <a:latin typeface="Century Gothic" pitchFamily="34" charset="0"/>
                        <a:ea typeface="+mn-ea"/>
                        <a:cs typeface="+mn-cs"/>
                      </a:endParaRPr>
                    </a:p>
                    <a:p>
                      <a:pPr lvl="0" algn="just">
                        <a:buFont typeface="Arial" pitchFamily="34" charset="0"/>
                        <a:buChar char="•"/>
                      </a:pPr>
                      <a:r>
                        <a:rPr kumimoji="0" lang="es-MX" sz="1800" b="1" kern="1200" dirty="0" smtClean="0">
                          <a:solidFill>
                            <a:schemeClr val="tx1"/>
                          </a:solidFill>
                          <a:latin typeface="Century Gothic" pitchFamily="34" charset="0"/>
                          <a:ea typeface="+mn-ea"/>
                          <a:cs typeface="+mn-cs"/>
                        </a:rPr>
                        <a:t>Planteamiento</a:t>
                      </a:r>
                      <a:endParaRPr kumimoji="0" lang="es-ES" sz="1800" b="1" kern="1200" dirty="0" smtClean="0">
                        <a:solidFill>
                          <a:schemeClr val="tx1"/>
                        </a:solidFill>
                        <a:latin typeface="Century Gothic" pitchFamily="34" charset="0"/>
                        <a:ea typeface="+mn-ea"/>
                        <a:cs typeface="+mn-cs"/>
                      </a:endParaRPr>
                    </a:p>
                    <a:p>
                      <a:pPr lvl="0" algn="just">
                        <a:buFont typeface="Arial" pitchFamily="34" charset="0"/>
                        <a:buChar char="•"/>
                      </a:pPr>
                      <a:r>
                        <a:rPr kumimoji="0" lang="es-MX" sz="1800" b="1" kern="1200" dirty="0" smtClean="0">
                          <a:solidFill>
                            <a:schemeClr val="tx1"/>
                          </a:solidFill>
                          <a:latin typeface="Century Gothic" pitchFamily="34" charset="0"/>
                          <a:ea typeface="+mn-ea"/>
                          <a:cs typeface="+mn-cs"/>
                        </a:rPr>
                        <a:t>Desarrollo</a:t>
                      </a:r>
                      <a:endParaRPr kumimoji="0" lang="es-ES" sz="1800" b="1" kern="1200" dirty="0" smtClean="0">
                        <a:solidFill>
                          <a:schemeClr val="tx1"/>
                        </a:solidFill>
                        <a:latin typeface="Century Gothic" pitchFamily="34" charset="0"/>
                        <a:ea typeface="+mn-ea"/>
                        <a:cs typeface="+mn-cs"/>
                      </a:endParaRPr>
                    </a:p>
                    <a:p>
                      <a:pPr algn="just">
                        <a:buFont typeface="Arial" pitchFamily="34" charset="0"/>
                        <a:buChar char="•"/>
                      </a:pPr>
                      <a:r>
                        <a:rPr kumimoji="0" lang="es-MX" sz="1800" b="1" kern="1200" dirty="0" smtClean="0">
                          <a:solidFill>
                            <a:schemeClr val="tx1"/>
                          </a:solidFill>
                          <a:latin typeface="Century Gothic" pitchFamily="34" charset="0"/>
                          <a:ea typeface="+mn-ea"/>
                          <a:cs typeface="+mn-cs"/>
                        </a:rPr>
                        <a:t>Conclusión</a:t>
                      </a:r>
                    </a:p>
                    <a:p>
                      <a:pPr algn="just">
                        <a:buFont typeface="Arial" pitchFamily="34" charset="0"/>
                        <a:buNone/>
                      </a:pPr>
                      <a:endParaRPr kumimoji="0" lang="es-MX" sz="800" b="1" kern="1200" dirty="0" smtClean="0">
                        <a:solidFill>
                          <a:schemeClr val="tx1"/>
                        </a:solidFill>
                        <a:latin typeface="Century Gothic" pitchFamily="34" charset="0"/>
                        <a:ea typeface="+mn-ea"/>
                        <a:cs typeface="+mn-cs"/>
                      </a:endParaRPr>
                    </a:p>
                    <a:p>
                      <a:pPr lvl="0" algn="just"/>
                      <a:r>
                        <a:rPr kumimoji="0" lang="es-MX" sz="1800" b="1" kern="1200" dirty="0" smtClean="0">
                          <a:solidFill>
                            <a:schemeClr val="tx1"/>
                          </a:solidFill>
                          <a:latin typeface="Century Gothic" pitchFamily="34" charset="0"/>
                          <a:ea typeface="+mn-ea"/>
                          <a:cs typeface="+mn-cs"/>
                        </a:rPr>
                        <a:t>Reconoce diferentes tipos de ensayos</a:t>
                      </a:r>
                      <a:endParaRPr kumimoji="0" lang="es-ES" sz="1800" b="1" kern="1200" dirty="0" smtClean="0">
                        <a:solidFill>
                          <a:schemeClr val="tx1"/>
                        </a:solidFill>
                        <a:latin typeface="Century Gothic" pitchFamily="34" charset="0"/>
                        <a:ea typeface="+mn-ea"/>
                        <a:cs typeface="+mn-cs"/>
                      </a:endParaRPr>
                    </a:p>
                    <a:p>
                      <a:pPr lvl="0" algn="just">
                        <a:buFont typeface="Arial" pitchFamily="34" charset="0"/>
                        <a:buChar char="•"/>
                      </a:pPr>
                      <a:r>
                        <a:rPr kumimoji="0" lang="es-MX" sz="1800" b="1" kern="1200" dirty="0" smtClean="0">
                          <a:solidFill>
                            <a:schemeClr val="tx1"/>
                          </a:solidFill>
                          <a:latin typeface="Century Gothic" pitchFamily="34" charset="0"/>
                          <a:ea typeface="+mn-ea"/>
                          <a:cs typeface="+mn-cs"/>
                        </a:rPr>
                        <a:t>Literario</a:t>
                      </a:r>
                      <a:endParaRPr kumimoji="0" lang="es-ES" sz="1800" b="1" kern="1200" dirty="0" smtClean="0">
                        <a:solidFill>
                          <a:schemeClr val="tx1"/>
                        </a:solidFill>
                        <a:latin typeface="Century Gothic" pitchFamily="34" charset="0"/>
                        <a:ea typeface="+mn-ea"/>
                        <a:cs typeface="+mn-cs"/>
                      </a:endParaRPr>
                    </a:p>
                    <a:p>
                      <a:pPr lvl="0" algn="just">
                        <a:buFont typeface="Arial" pitchFamily="34" charset="0"/>
                        <a:buChar char="•"/>
                      </a:pPr>
                      <a:r>
                        <a:rPr kumimoji="0" lang="es-MX" sz="1800" b="1" kern="1200" dirty="0" smtClean="0">
                          <a:solidFill>
                            <a:schemeClr val="tx1"/>
                          </a:solidFill>
                          <a:latin typeface="Century Gothic" pitchFamily="34" charset="0"/>
                          <a:ea typeface="+mn-ea"/>
                          <a:cs typeface="+mn-cs"/>
                        </a:rPr>
                        <a:t>Filosófico</a:t>
                      </a:r>
                      <a:endParaRPr kumimoji="0" lang="es-ES" sz="1800" b="1" kern="1200" dirty="0" smtClean="0">
                        <a:solidFill>
                          <a:schemeClr val="tx1"/>
                        </a:solidFill>
                        <a:latin typeface="Century Gothic" pitchFamily="34" charset="0"/>
                        <a:ea typeface="+mn-ea"/>
                        <a:cs typeface="+mn-cs"/>
                      </a:endParaRPr>
                    </a:p>
                    <a:p>
                      <a:pPr algn="just">
                        <a:buFont typeface="Arial" pitchFamily="34" charset="0"/>
                        <a:buChar char="•"/>
                      </a:pPr>
                      <a:r>
                        <a:rPr kumimoji="0" lang="es-MX" sz="1800" b="1" kern="1200" dirty="0" smtClean="0">
                          <a:solidFill>
                            <a:schemeClr val="tx1"/>
                          </a:solidFill>
                          <a:latin typeface="Century Gothic" pitchFamily="34" charset="0"/>
                          <a:ea typeface="+mn-ea"/>
                          <a:cs typeface="+mn-cs"/>
                        </a:rPr>
                        <a:t>Otro</a:t>
                      </a:r>
                      <a:endParaRPr lang="es-ES" sz="18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036824">
                <a:tc>
                  <a:txBody>
                    <a:bodyPr/>
                    <a:lstStyle/>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r>
                        <a:rPr lang="es-ES" sz="1800" b="1" dirty="0" smtClean="0">
                          <a:solidFill>
                            <a:schemeClr val="tx1"/>
                          </a:solidFill>
                          <a:latin typeface="Century Gothic"/>
                          <a:ea typeface="Calibri"/>
                          <a:cs typeface="Times New Roman"/>
                        </a:rPr>
                        <a:t>PROPÓSITOS</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342900" lvl="0" indent="-342900" algn="just">
                        <a:lnSpc>
                          <a:spcPct val="115000"/>
                        </a:lnSpc>
                        <a:spcAft>
                          <a:spcPts val="0"/>
                        </a:spcAft>
                        <a:buFont typeface="Symbol"/>
                        <a:buNone/>
                      </a:pPr>
                      <a:r>
                        <a:rPr kumimoji="0" lang="es-MX" sz="1800" b="1" kern="1200" dirty="0" smtClean="0">
                          <a:solidFill>
                            <a:schemeClr val="tx1"/>
                          </a:solidFill>
                          <a:latin typeface="Century Gothic" pitchFamily="34" charset="0"/>
                          <a:ea typeface="+mn-ea"/>
                          <a:cs typeface="+mn-cs"/>
                        </a:rPr>
                        <a:t>Practica la redacción de ensayos, utilizando las propiedades, metodología y características de éste que le permitan mostrar de manera clara su postura, ideas, mensajes, argumentos, dudas, entre otros; de acuerdo con sus necesidades comunicativas y situación concreta.</a:t>
                      </a:r>
                      <a:endParaRPr lang="es-ES" sz="18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2">
                        <a:lumMod val="20000"/>
                        <a:lumOff val="80000"/>
                      </a:schemeClr>
                    </a:solidFill>
                  </a:tcPr>
                </a:tc>
              </a:tr>
            </a:tbl>
          </a:graphicData>
        </a:graphic>
      </p:graphicFrame>
    </p:spTree>
  </p:cSld>
  <p:clrMapOvr>
    <a:masterClrMapping/>
  </p:clrMapOvr>
  <p:transition>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0"/>
            <a:ext cx="7344816" cy="1368152"/>
          </a:xfrm>
        </p:spPr>
        <p:txBody>
          <a:bodyPr/>
          <a:lstStyle/>
          <a:p>
            <a:pPr algn="ctr"/>
            <a:r>
              <a:rPr lang="es-ES" sz="6600" dirty="0" smtClean="0">
                <a:solidFill>
                  <a:schemeClr val="tx1"/>
                </a:solidFill>
              </a:rPr>
              <a:t>Redacta ensayos</a:t>
            </a:r>
            <a:endParaRPr lang="es-ES" sz="6600" dirty="0">
              <a:solidFill>
                <a:schemeClr val="tx1"/>
              </a:solidFill>
            </a:endParaRPr>
          </a:p>
        </p:txBody>
      </p:sp>
      <p:pic>
        <p:nvPicPr>
          <p:cNvPr id="29698" name="Picture 2" descr="http://tecnicacomunicacionoralyescrita.files.wordpress.com/2010/06/ensayo.jpg"/>
          <p:cNvPicPr>
            <a:picLocks noChangeAspect="1" noChangeArrowheads="1"/>
          </p:cNvPicPr>
          <p:nvPr/>
        </p:nvPicPr>
        <p:blipFill>
          <a:blip r:embed="rId2" cstate="print"/>
          <a:srcRect/>
          <a:stretch>
            <a:fillRect/>
          </a:stretch>
        </p:blipFill>
        <p:spPr bwMode="auto">
          <a:xfrm>
            <a:off x="899592" y="1772816"/>
            <a:ext cx="5436172" cy="3627014"/>
          </a:xfrm>
          <a:prstGeom prst="rect">
            <a:avLst/>
          </a:prstGeom>
          <a:noFill/>
        </p:spPr>
      </p:pic>
      <p:pic>
        <p:nvPicPr>
          <p:cNvPr id="3" name="Picture 2" descr="http://www.gifmania.com/libros/libro_y_pluma/La%20profunda%20noche.gif"/>
          <p:cNvPicPr>
            <a:picLocks noChangeAspect="1" noChangeArrowheads="1" noCrop="1"/>
          </p:cNvPicPr>
          <p:nvPr/>
        </p:nvPicPr>
        <p:blipFill>
          <a:blip r:embed="rId3" cstate="print"/>
          <a:srcRect/>
          <a:stretch>
            <a:fillRect/>
          </a:stretch>
        </p:blipFill>
        <p:spPr bwMode="auto">
          <a:xfrm>
            <a:off x="6372200" y="3933056"/>
            <a:ext cx="2833396" cy="2656309"/>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260648"/>
            <a:ext cx="7242048" cy="698336"/>
          </a:xfrm>
        </p:spPr>
        <p:txBody>
          <a:bodyPr>
            <a:normAutofit/>
          </a:bodyPr>
          <a:lstStyle/>
          <a:p>
            <a:pPr algn="ctr"/>
            <a:r>
              <a:rPr lang="es-ES" dirty="0" smtClean="0">
                <a:solidFill>
                  <a:schemeClr val="tx1"/>
                </a:solidFill>
              </a:rPr>
              <a:t>CARACTERÍSTICAS DEL ENSAYO</a:t>
            </a:r>
            <a:endParaRPr lang="es-ES" dirty="0">
              <a:solidFill>
                <a:schemeClr val="tx1"/>
              </a:solidFill>
            </a:endParaRPr>
          </a:p>
        </p:txBody>
      </p:sp>
      <p:sp>
        <p:nvSpPr>
          <p:cNvPr id="3" name="2 Marcador de contenido"/>
          <p:cNvSpPr>
            <a:spLocks noGrp="1"/>
          </p:cNvSpPr>
          <p:nvPr>
            <p:ph sz="half" idx="1"/>
          </p:nvPr>
        </p:nvSpPr>
        <p:spPr>
          <a:xfrm>
            <a:off x="323528" y="1196752"/>
            <a:ext cx="7859216" cy="5400599"/>
          </a:xfrm>
        </p:spPr>
        <p:txBody>
          <a:bodyPr>
            <a:normAutofit/>
          </a:bodyPr>
          <a:lstStyle/>
          <a:p>
            <a:pPr algn="just">
              <a:buNone/>
            </a:pPr>
            <a:r>
              <a:rPr lang="es-ES" sz="2400" b="1" dirty="0" smtClean="0">
                <a:latin typeface="Century Gothic" pitchFamily="34" charset="0"/>
              </a:rPr>
              <a:t>Un ensayo es un escrito en prosa, la más de las veces de extensión breve, donde el redactor expone sus ideas acerca de un tema específico sin pretender agotarlo. Al exponer las ideas en el ensayo éstas se acompañan de argumentos sólidos y convincentes, lo que demuestra el dominio de la materia sobre la cual escribe.</a:t>
            </a:r>
          </a:p>
          <a:p>
            <a:pPr algn="just">
              <a:buNone/>
            </a:pPr>
            <a:endParaRPr lang="es-ES" sz="2400" b="1" dirty="0" smtClean="0">
              <a:latin typeface="Century Gothic" pitchFamily="34" charset="0"/>
            </a:endParaRPr>
          </a:p>
          <a:p>
            <a:pPr algn="just">
              <a:buNone/>
            </a:pPr>
            <a:endParaRPr lang="es-ES" sz="2400" b="1" dirty="0" smtClean="0">
              <a:latin typeface="Century Gothic" pitchFamily="34" charset="0"/>
            </a:endParaRPr>
          </a:p>
          <a:p>
            <a:pPr algn="just">
              <a:buNone/>
            </a:pPr>
            <a:endParaRPr lang="es-ES" sz="2400" b="1" dirty="0" smtClean="0">
              <a:latin typeface="Century Gothic" pitchFamily="34" charset="0"/>
            </a:endParaRPr>
          </a:p>
          <a:p>
            <a:pPr algn="just">
              <a:buNone/>
            </a:pPr>
            <a:endParaRPr lang="es-ES" sz="2400" b="1" dirty="0" smtClean="0">
              <a:latin typeface="Century Gothic" pitchFamily="34" charset="0"/>
            </a:endParaRPr>
          </a:p>
          <a:p>
            <a:pPr algn="just">
              <a:buNone/>
            </a:pPr>
            <a:endParaRPr lang="es-ES" sz="2400" b="1" dirty="0">
              <a:latin typeface="Century Gothic" pitchFamily="34" charset="0"/>
            </a:endParaRPr>
          </a:p>
        </p:txBody>
      </p:sp>
      <p:pic>
        <p:nvPicPr>
          <p:cNvPr id="28676" name="Picture 4" descr="http://www.gifmania.com/libros/marcapaginas/bnc_150150WHT.gif"/>
          <p:cNvPicPr>
            <a:picLocks noChangeAspect="1" noChangeArrowheads="1" noCrop="1"/>
          </p:cNvPicPr>
          <p:nvPr/>
        </p:nvPicPr>
        <p:blipFill>
          <a:blip r:embed="rId3" cstate="print"/>
          <a:srcRect/>
          <a:stretch>
            <a:fillRect/>
          </a:stretch>
        </p:blipFill>
        <p:spPr bwMode="auto">
          <a:xfrm>
            <a:off x="1691680" y="4221088"/>
            <a:ext cx="2520280" cy="2080499"/>
          </a:xfrm>
          <a:prstGeom prst="rect">
            <a:avLst/>
          </a:prstGeom>
          <a:noFill/>
        </p:spPr>
      </p:pic>
      <p:pic>
        <p:nvPicPr>
          <p:cNvPr id="28682" name="Picture 10" descr="http://www.gif-animados.net/gifs/discurso-1.gif"/>
          <p:cNvPicPr>
            <a:picLocks noChangeAspect="1" noChangeArrowheads="1" noCrop="1"/>
          </p:cNvPicPr>
          <p:nvPr/>
        </p:nvPicPr>
        <p:blipFill>
          <a:blip r:embed="rId4" cstate="print"/>
          <a:srcRect/>
          <a:stretch>
            <a:fillRect/>
          </a:stretch>
        </p:blipFill>
        <p:spPr bwMode="auto">
          <a:xfrm>
            <a:off x="5364088" y="4077072"/>
            <a:ext cx="1961981" cy="2392660"/>
          </a:xfrm>
          <a:prstGeom prst="rect">
            <a:avLst/>
          </a:prstGeom>
          <a:noFill/>
        </p:spPr>
      </p:pic>
    </p:spTree>
  </p:cSld>
  <p:clrMapOvr>
    <a:masterClrMapping/>
  </p:clrMapOvr>
  <p:transition>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maricarmenpinto.com/wp-content/uploads/2010/10/MarketingConArticulosNegocios.jpg"/>
          <p:cNvPicPr>
            <a:picLocks noChangeAspect="1" noChangeArrowheads="1"/>
          </p:cNvPicPr>
          <p:nvPr/>
        </p:nvPicPr>
        <p:blipFill>
          <a:blip r:embed="rId3" cstate="print"/>
          <a:srcRect/>
          <a:stretch>
            <a:fillRect/>
          </a:stretch>
        </p:blipFill>
        <p:spPr bwMode="auto">
          <a:xfrm>
            <a:off x="2195736" y="3252966"/>
            <a:ext cx="4680520" cy="3605034"/>
          </a:xfrm>
          <a:prstGeom prst="rect">
            <a:avLst/>
          </a:prstGeom>
          <a:noFill/>
        </p:spPr>
      </p:pic>
      <p:sp>
        <p:nvSpPr>
          <p:cNvPr id="3" name="2 Marcador de contenido"/>
          <p:cNvSpPr>
            <a:spLocks noGrp="1"/>
          </p:cNvSpPr>
          <p:nvPr>
            <p:ph idx="1"/>
          </p:nvPr>
        </p:nvSpPr>
        <p:spPr>
          <a:xfrm>
            <a:off x="0" y="0"/>
            <a:ext cx="8100392" cy="4005064"/>
          </a:xfrm>
        </p:spPr>
        <p:txBody>
          <a:bodyPr>
            <a:normAutofit/>
          </a:bodyPr>
          <a:lstStyle/>
          <a:p>
            <a:pPr algn="just">
              <a:buNone/>
            </a:pPr>
            <a:r>
              <a:rPr lang="es-ES" sz="2400" b="1" dirty="0" smtClean="0">
                <a:latin typeface="Century Gothic" pitchFamily="34" charset="0"/>
              </a:rPr>
              <a:t>El ensayo, como género, aun cuando se matice con comentarios, anécdotas o aportaciones personales, no tiene un fin narrativo o poético, sino un sentido reflexivo y racional. Por eso se afirma que el ensayo es “literatura de ideas”. Al exponer las ideas el autor  puede valerse del estilo, su personalidad o su facilidad de palabra, pero siempre con miras a convencer al lector por medio de la argumentación y el juicio analítico.</a:t>
            </a:r>
            <a:endParaRPr lang="es-ES" sz="2400" b="1" dirty="0">
              <a:latin typeface="Century Gothic" pitchFamily="34" charset="0"/>
            </a:endParaRPr>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172400" cy="6597352"/>
          </a:xfrm>
        </p:spPr>
        <p:txBody>
          <a:bodyPr>
            <a:normAutofit/>
          </a:bodyPr>
          <a:lstStyle/>
          <a:p>
            <a:pPr algn="just">
              <a:buNone/>
            </a:pPr>
            <a:r>
              <a:rPr lang="es-ES" sz="2400" b="1" dirty="0" smtClean="0">
                <a:latin typeface="Century Gothic" pitchFamily="34" charset="0"/>
              </a:rPr>
              <a:t>A diferencia del trabajo científico, que es objetivo y puntual, el ensayo puede ser una interpretación personal y, por ende, subjetiva.</a:t>
            </a:r>
          </a:p>
          <a:p>
            <a:pPr algn="just">
              <a:buNone/>
            </a:pPr>
            <a:endParaRPr lang="es-ES" sz="2400" b="1" i="1" dirty="0" smtClean="0">
              <a:latin typeface="Century Gothic" pitchFamily="34" charset="0"/>
            </a:endParaRPr>
          </a:p>
          <a:p>
            <a:pPr algn="just">
              <a:buNone/>
            </a:pPr>
            <a:r>
              <a:rPr lang="es-ES" sz="2400" b="1" dirty="0" smtClean="0">
                <a:latin typeface="Century Gothic" pitchFamily="34" charset="0"/>
              </a:rPr>
              <a:t>El ensayo se practica todos los días: en el ámbito de la economía, la filosofía, la cultura, la psicología, las artes, etc. No hay disciplina que no pueda enfocarse desde su perspectiva. </a:t>
            </a:r>
          </a:p>
        </p:txBody>
      </p:sp>
      <p:pic>
        <p:nvPicPr>
          <p:cNvPr id="4" name="Picture 8" descr="http://www.gif-animados.net/gifs/discurso-3.gif"/>
          <p:cNvPicPr>
            <a:picLocks noChangeAspect="1" noChangeArrowheads="1" noCrop="1"/>
          </p:cNvPicPr>
          <p:nvPr/>
        </p:nvPicPr>
        <p:blipFill>
          <a:blip r:embed="rId2" cstate="print"/>
          <a:srcRect/>
          <a:stretch>
            <a:fillRect/>
          </a:stretch>
        </p:blipFill>
        <p:spPr bwMode="auto">
          <a:xfrm>
            <a:off x="6228184" y="3429000"/>
            <a:ext cx="2160240" cy="2751734"/>
          </a:xfrm>
          <a:prstGeom prst="rect">
            <a:avLst/>
          </a:prstGeom>
          <a:noFill/>
        </p:spPr>
      </p:pic>
      <p:pic>
        <p:nvPicPr>
          <p:cNvPr id="24578" name="Picture 2" descr="http://animashki.kak2z.org/pic/23/ludia-1037.gif"/>
          <p:cNvPicPr>
            <a:picLocks noChangeAspect="1" noChangeArrowheads="1" noCrop="1"/>
          </p:cNvPicPr>
          <p:nvPr/>
        </p:nvPicPr>
        <p:blipFill>
          <a:blip r:embed="rId3" cstate="print"/>
          <a:srcRect/>
          <a:stretch>
            <a:fillRect/>
          </a:stretch>
        </p:blipFill>
        <p:spPr bwMode="auto">
          <a:xfrm>
            <a:off x="3275856" y="3501008"/>
            <a:ext cx="2088232" cy="2239553"/>
          </a:xfrm>
          <a:prstGeom prst="rect">
            <a:avLst/>
          </a:prstGeom>
          <a:noFill/>
        </p:spPr>
      </p:pic>
      <p:pic>
        <p:nvPicPr>
          <p:cNvPr id="24580" name="Picture 4" descr="http://mirgif.com/animacija/baksy.gif"/>
          <p:cNvPicPr>
            <a:picLocks noChangeAspect="1" noChangeArrowheads="1" noCrop="1"/>
          </p:cNvPicPr>
          <p:nvPr/>
        </p:nvPicPr>
        <p:blipFill>
          <a:blip r:embed="rId4" cstate="print"/>
          <a:srcRect/>
          <a:stretch>
            <a:fillRect/>
          </a:stretch>
        </p:blipFill>
        <p:spPr bwMode="auto">
          <a:xfrm>
            <a:off x="1619672" y="5777880"/>
            <a:ext cx="1921734" cy="1080120"/>
          </a:xfrm>
          <a:prstGeom prst="rect">
            <a:avLst/>
          </a:prstGeom>
          <a:noFill/>
        </p:spPr>
      </p:pic>
      <p:pic>
        <p:nvPicPr>
          <p:cNvPr id="24584" name="Picture 8" descr="http://elblogdecosasdivertidas.files.wordpress.com/2009/02/psicologo.gif"/>
          <p:cNvPicPr>
            <a:picLocks noChangeAspect="1" noChangeArrowheads="1" noCrop="1"/>
          </p:cNvPicPr>
          <p:nvPr/>
        </p:nvPicPr>
        <p:blipFill>
          <a:blip r:embed="rId5" cstate="print"/>
          <a:srcRect/>
          <a:stretch>
            <a:fillRect/>
          </a:stretch>
        </p:blipFill>
        <p:spPr bwMode="auto">
          <a:xfrm>
            <a:off x="683568" y="3789040"/>
            <a:ext cx="1944216" cy="1371557"/>
          </a:xfrm>
          <a:prstGeom prst="rect">
            <a:avLst/>
          </a:prstGeom>
          <a:noFill/>
        </p:spPr>
      </p:pic>
    </p:spTree>
  </p:cSld>
  <p:clrMapOvr>
    <a:masterClrMapping/>
  </p:clrMapOvr>
  <p:transition>
    <p:cover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2 Marcador de contenido"/>
          <p:cNvSpPr>
            <a:spLocks noGrp="1"/>
          </p:cNvSpPr>
          <p:nvPr>
            <p:ph idx="1"/>
          </p:nvPr>
        </p:nvSpPr>
        <p:spPr>
          <a:xfrm>
            <a:off x="-36512" y="0"/>
            <a:ext cx="8316416" cy="6858000"/>
          </a:xfrm>
        </p:spPr>
        <p:txBody>
          <a:bodyPr>
            <a:normAutofit/>
          </a:bodyPr>
          <a:lstStyle/>
          <a:p>
            <a:pPr algn="just">
              <a:buNone/>
            </a:pPr>
            <a:r>
              <a:rPr lang="es-ES" sz="2400" b="1" dirty="0" smtClean="0">
                <a:latin typeface="Century Gothic" pitchFamily="34" charset="0"/>
              </a:rPr>
              <a:t>Ahora bien, con el paso del tiempo se han señalado diversas características que tipifican al ensayo y lo convierten en uno de los géneros más prolíficos; entre ellas pueden destacarse las siguientes:</a:t>
            </a:r>
          </a:p>
          <a:p>
            <a:pPr algn="just">
              <a:buFont typeface="Wingdings" pitchFamily="2" charset="2"/>
              <a:buChar char="v"/>
            </a:pPr>
            <a:r>
              <a:rPr lang="es-ES" sz="2400" b="1" dirty="0" smtClean="0">
                <a:solidFill>
                  <a:srgbClr val="000099"/>
                </a:solidFill>
                <a:latin typeface="Century Gothic" pitchFamily="34" charset="0"/>
              </a:rPr>
              <a:t>Es una forma libre y suelta de discutir en torno a un tema.</a:t>
            </a:r>
          </a:p>
          <a:p>
            <a:pPr algn="just">
              <a:buFont typeface="Wingdings" pitchFamily="2" charset="2"/>
              <a:buChar char="v"/>
            </a:pPr>
            <a:r>
              <a:rPr lang="es-ES" sz="2400" b="1" dirty="0" smtClean="0">
                <a:solidFill>
                  <a:srgbClr val="000099"/>
                </a:solidFill>
                <a:latin typeface="Century Gothic" pitchFamily="34" charset="0"/>
              </a:rPr>
              <a:t>Los temas que admite son variados: filosofía, literatura, economía, ciencia, etcétera.</a:t>
            </a:r>
          </a:p>
          <a:p>
            <a:pPr algn="just">
              <a:buFont typeface="Wingdings" pitchFamily="2" charset="2"/>
              <a:buChar char="v"/>
            </a:pPr>
            <a:r>
              <a:rPr lang="es-ES" sz="2400" b="1" dirty="0" smtClean="0">
                <a:solidFill>
                  <a:srgbClr val="000099"/>
                </a:solidFill>
                <a:latin typeface="Century Gothic" pitchFamily="34" charset="0"/>
              </a:rPr>
              <a:t>No tiene el rigor metodológico de una investigación científica.</a:t>
            </a:r>
          </a:p>
          <a:p>
            <a:pPr algn="just">
              <a:buFont typeface="Wingdings" pitchFamily="2" charset="2"/>
              <a:buChar char="v"/>
            </a:pPr>
            <a:r>
              <a:rPr lang="es-ES" sz="2400" b="1" dirty="0" smtClean="0">
                <a:solidFill>
                  <a:srgbClr val="000099"/>
                </a:solidFill>
                <a:latin typeface="Century Gothic" pitchFamily="34" charset="0"/>
              </a:rPr>
              <a:t>Pueden presentarse o no citas textuales  y otros elementos  del aparato crítico.</a:t>
            </a:r>
          </a:p>
          <a:p>
            <a:pPr algn="just">
              <a:buFont typeface="Wingdings" pitchFamily="2" charset="2"/>
              <a:buChar char="v"/>
            </a:pPr>
            <a:r>
              <a:rPr lang="es-ES" sz="2400" b="1" dirty="0" smtClean="0">
                <a:solidFill>
                  <a:srgbClr val="000099"/>
                </a:solidFill>
                <a:latin typeface="Century Gothic" pitchFamily="34" charset="0"/>
              </a:rPr>
              <a:t>Despierta el interés y propicia la reflexión.</a:t>
            </a:r>
          </a:p>
          <a:p>
            <a:pPr algn="just">
              <a:buFont typeface="Wingdings" pitchFamily="2" charset="2"/>
              <a:buChar char="v"/>
            </a:pPr>
            <a:r>
              <a:rPr lang="es-ES" sz="2400" b="1" dirty="0" smtClean="0">
                <a:solidFill>
                  <a:srgbClr val="000099"/>
                </a:solidFill>
                <a:latin typeface="Century Gothic" pitchFamily="34" charset="0"/>
              </a:rPr>
              <a:t>Permite la expresión de las ideas y los conceptos con un tono argumentativo</a:t>
            </a:r>
          </a:p>
          <a:p>
            <a:pPr algn="just"/>
            <a:endParaRPr lang="es-ES" sz="2400" b="1" dirty="0">
              <a:solidFill>
                <a:srgbClr val="000099"/>
              </a:solidFill>
              <a:latin typeface="Century Gothic" pitchFamily="34" charset="0"/>
            </a:endParaRPr>
          </a:p>
        </p:txBody>
      </p:sp>
      <p:pic>
        <p:nvPicPr>
          <p:cNvPr id="23554" name="Picture 2" descr="http://www.canalgif.net/Gifs-animados/Oficina/Libros/Imagen-animada-Libro-47.gif"/>
          <p:cNvPicPr>
            <a:picLocks noChangeAspect="1" noChangeArrowheads="1" noCrop="1"/>
          </p:cNvPicPr>
          <p:nvPr/>
        </p:nvPicPr>
        <p:blipFill>
          <a:blip r:embed="rId2" cstate="print"/>
          <a:srcRect/>
          <a:stretch>
            <a:fillRect/>
          </a:stretch>
        </p:blipFill>
        <p:spPr bwMode="auto">
          <a:xfrm>
            <a:off x="5652120" y="5523317"/>
            <a:ext cx="2016224" cy="1334684"/>
          </a:xfrm>
          <a:prstGeom prst="rect">
            <a:avLst/>
          </a:prstGeom>
          <a:noFill/>
        </p:spPr>
      </p:pic>
    </p:spTree>
  </p:cSld>
  <p:clrMapOvr>
    <a:masterClrMapping/>
  </p:clrMapOvr>
  <p:transition>
    <p:cover dir="l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Marcador de contenido"/>
          <p:cNvSpPr txBox="1">
            <a:spLocks/>
          </p:cNvSpPr>
          <p:nvPr/>
        </p:nvSpPr>
        <p:spPr>
          <a:xfrm>
            <a:off x="0" y="404664"/>
            <a:ext cx="8172400" cy="2736304"/>
          </a:xfrm>
          <a:prstGeom prst="rect">
            <a:avLst/>
          </a:prstGeom>
        </p:spPr>
        <p:txBody>
          <a:bodyPr>
            <a:normAutofit lnSpcReduction="10000"/>
          </a:bodyPr>
          <a:lstStyle/>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rPr>
              <a:t>Muestra</a:t>
            </a:r>
            <a:r>
              <a:rPr kumimoji="0" lang="es-ES" sz="2400" b="1" i="1" u="none" strike="noStrike" kern="1200" cap="none" spc="0" normalizeH="0" noProof="0" dirty="0" smtClean="0">
                <a:ln>
                  <a:noFill/>
                </a:ln>
                <a:solidFill>
                  <a:srgbClr val="000099"/>
                </a:solidFill>
                <a:effectLst/>
                <a:uLnTx/>
                <a:uFillTx/>
                <a:latin typeface="Century Gothic" pitchFamily="34" charset="0"/>
                <a:ea typeface="+mn-ea"/>
                <a:cs typeface="+mn-cs"/>
              </a:rPr>
              <a:t> una estructura lógica: planteamiento, desarrollo y conclusión.</a:t>
            </a: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lang="es-ES" sz="2400" b="1" i="1" baseline="0" dirty="0" smtClean="0">
                <a:solidFill>
                  <a:srgbClr val="000099"/>
                </a:solidFill>
                <a:latin typeface="Century Gothic" pitchFamily="34" charset="0"/>
              </a:rPr>
              <a:t>Su</a:t>
            </a:r>
            <a:r>
              <a:rPr lang="es-ES" sz="2400" b="1" i="1" dirty="0" smtClean="0">
                <a:solidFill>
                  <a:srgbClr val="000099"/>
                </a:solidFill>
                <a:latin typeface="Century Gothic" pitchFamily="34" charset="0"/>
              </a:rPr>
              <a:t> extensión varía, aunque generalmente es un texto breve.</a:t>
            </a: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rPr>
              <a:t>Puede</a:t>
            </a:r>
            <a:r>
              <a:rPr kumimoji="0" lang="es-ES" sz="2400" b="1" i="1" u="none" strike="noStrike" kern="1200" cap="none" spc="0" normalizeH="0" noProof="0" dirty="0" smtClean="0">
                <a:ln>
                  <a:noFill/>
                </a:ln>
                <a:solidFill>
                  <a:srgbClr val="000099"/>
                </a:solidFill>
                <a:effectLst/>
                <a:uLnTx/>
                <a:uFillTx/>
                <a:latin typeface="Century Gothic" pitchFamily="34" charset="0"/>
                <a:ea typeface="+mn-ea"/>
                <a:cs typeface="+mn-cs"/>
              </a:rPr>
              <a:t> escribirse en primera o en tercera persona.</a:t>
            </a: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lang="es-ES" sz="2400" b="1" i="1" dirty="0" smtClean="0">
                <a:solidFill>
                  <a:srgbClr val="000099"/>
                </a:solidFill>
                <a:latin typeface="Century Gothic" pitchFamily="34" charset="0"/>
              </a:rPr>
              <a:t>En su  redacción  se utilizan ciertos </a:t>
            </a:r>
            <a:r>
              <a:rPr lang="es-ES" sz="2400" b="1" i="1" smtClean="0">
                <a:solidFill>
                  <a:srgbClr val="000099"/>
                </a:solidFill>
                <a:latin typeface="Century Gothic" pitchFamily="34" charset="0"/>
              </a:rPr>
              <a:t>recursos retóricos.</a:t>
            </a:r>
            <a:endParaRPr kumimoji="0" lang="es-ES" sz="2400" b="1" i="1" u="none" strike="noStrike" kern="1200" cap="none" spc="0" normalizeH="0" noProof="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p:txBody>
      </p:sp>
      <p:pic>
        <p:nvPicPr>
          <p:cNvPr id="22530" name="Picture 2" descr="http://2.bp.blogspot.com/-Ogy-Ub8JqLg/USW4jy4iVLI/AAAAAAAABXM/pkHmygGeXV0/s1600/ni%C3%B1o+escribiendo+1.jpg"/>
          <p:cNvPicPr>
            <a:picLocks noChangeAspect="1" noChangeArrowheads="1"/>
          </p:cNvPicPr>
          <p:nvPr/>
        </p:nvPicPr>
        <p:blipFill>
          <a:blip r:embed="rId2" cstate="print"/>
          <a:srcRect/>
          <a:stretch>
            <a:fillRect/>
          </a:stretch>
        </p:blipFill>
        <p:spPr bwMode="auto">
          <a:xfrm>
            <a:off x="2411760" y="2852747"/>
            <a:ext cx="4320480" cy="4005253"/>
          </a:xfrm>
          <a:prstGeom prst="rect">
            <a:avLst/>
          </a:prstGeom>
          <a:noFill/>
        </p:spPr>
      </p:pic>
    </p:spTree>
  </p:cSld>
  <p:clrMapOvr>
    <a:masterClrMapping/>
  </p:clrMapOvr>
  <p:transition>
    <p:cover dir="l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2.bp.blogspot.com/-gkswPRwCBM0/T1ZFlIXj_MI/AAAAAAAAEAE/YmoqK65QeAw/s1600/opinion+(1).png"/>
          <p:cNvPicPr>
            <a:picLocks noChangeAspect="1" noChangeArrowheads="1"/>
          </p:cNvPicPr>
          <p:nvPr/>
        </p:nvPicPr>
        <p:blipFill>
          <a:blip r:embed="rId2" cstate="print"/>
          <a:srcRect/>
          <a:stretch>
            <a:fillRect/>
          </a:stretch>
        </p:blipFill>
        <p:spPr bwMode="auto">
          <a:xfrm>
            <a:off x="4499992" y="1484784"/>
            <a:ext cx="3438825" cy="3335661"/>
          </a:xfrm>
          <a:prstGeom prst="rect">
            <a:avLst/>
          </a:prstGeom>
          <a:noFill/>
        </p:spPr>
      </p:pic>
      <p:sp>
        <p:nvSpPr>
          <p:cNvPr id="7" name="6 Rectángulo"/>
          <p:cNvSpPr/>
          <p:nvPr/>
        </p:nvSpPr>
        <p:spPr>
          <a:xfrm>
            <a:off x="251520" y="476672"/>
            <a:ext cx="7848872" cy="6170920"/>
          </a:xfrm>
          <a:prstGeom prst="rect">
            <a:avLst/>
          </a:prstGeom>
        </p:spPr>
        <p:txBody>
          <a:bodyPr wrap="square">
            <a:spAutoFit/>
          </a:bodyPr>
          <a:lstStyle/>
          <a:p>
            <a:pPr marL="274320" lvl="0" indent="-274320" algn="just">
              <a:spcBef>
                <a:spcPts val="600"/>
              </a:spcBef>
              <a:buClr>
                <a:schemeClr val="tx2"/>
              </a:buClr>
              <a:buSzPct val="73000"/>
              <a:defRPr/>
            </a:pPr>
            <a:r>
              <a:rPr lang="es-ES" sz="2400" b="1" dirty="0" smtClean="0">
                <a:latin typeface="Century Gothic" pitchFamily="34" charset="0"/>
              </a:rPr>
              <a:t>El ensayo tiene estrecho parecido con otros textos, como el </a:t>
            </a:r>
            <a:r>
              <a:rPr lang="es-ES" sz="2400" b="1" dirty="0" smtClean="0">
                <a:solidFill>
                  <a:srgbClr val="000099"/>
                </a:solidFill>
                <a:latin typeface="Century Gothic" pitchFamily="34" charset="0"/>
              </a:rPr>
              <a:t>artículo de opinión </a:t>
            </a:r>
            <a:r>
              <a:rPr lang="es-ES" sz="2400" b="1" dirty="0" smtClean="0">
                <a:latin typeface="Century Gothic" pitchFamily="34" charset="0"/>
              </a:rPr>
              <a:t>o la </a:t>
            </a:r>
            <a:r>
              <a:rPr lang="es-ES" sz="2400" b="1" dirty="0" smtClean="0">
                <a:solidFill>
                  <a:srgbClr val="000099"/>
                </a:solidFill>
                <a:latin typeface="Century Gothic" pitchFamily="34" charset="0"/>
              </a:rPr>
              <a:t>monografía</a:t>
            </a:r>
            <a:r>
              <a:rPr lang="es-ES" sz="2400" b="1" dirty="0" smtClean="0">
                <a:latin typeface="Century Gothic" pitchFamily="34" charset="0"/>
              </a:rPr>
              <a:t>, a veces por su brevedad y en ocasiones por su intención didáctica.</a:t>
            </a:r>
          </a:p>
          <a:p>
            <a:pPr marL="274320" lvl="0" indent="-274320" algn="just">
              <a:spcBef>
                <a:spcPts val="600"/>
              </a:spcBef>
              <a:buClr>
                <a:schemeClr val="tx2"/>
              </a:buClr>
              <a:buSzPct val="73000"/>
              <a:defRPr/>
            </a:pPr>
            <a:endParaRPr lang="es-ES" sz="2400" b="1" dirty="0" smtClean="0">
              <a:latin typeface="Century Gothic" pitchFamily="34" charset="0"/>
            </a:endParaRPr>
          </a:p>
          <a:p>
            <a:pPr marL="274320" lvl="0" indent="-274320" algn="just">
              <a:spcBef>
                <a:spcPts val="600"/>
              </a:spcBef>
              <a:buClr>
                <a:schemeClr val="tx2"/>
              </a:buClr>
              <a:buSzPct val="73000"/>
              <a:defRPr/>
            </a:pPr>
            <a:endParaRPr lang="es-ES" sz="2400" b="1" dirty="0" smtClean="0">
              <a:latin typeface="Century Gothic" pitchFamily="34" charset="0"/>
            </a:endParaRPr>
          </a:p>
          <a:p>
            <a:pPr marL="274320" lvl="0" indent="-274320" algn="just">
              <a:spcBef>
                <a:spcPts val="600"/>
              </a:spcBef>
              <a:buClr>
                <a:schemeClr val="tx2"/>
              </a:buClr>
              <a:buSzPct val="73000"/>
              <a:defRPr/>
            </a:pPr>
            <a:endParaRPr lang="es-ES" sz="2400" b="1" dirty="0" smtClean="0">
              <a:latin typeface="Century Gothic" pitchFamily="34" charset="0"/>
            </a:endParaRPr>
          </a:p>
          <a:p>
            <a:pPr marL="274320" lvl="0" indent="-274320" algn="just">
              <a:spcBef>
                <a:spcPts val="600"/>
              </a:spcBef>
              <a:buClr>
                <a:schemeClr val="tx2"/>
              </a:buClr>
              <a:buSzPct val="73000"/>
              <a:defRPr/>
            </a:pPr>
            <a:endParaRPr lang="es-ES" sz="2400" b="1" dirty="0" smtClean="0">
              <a:latin typeface="Century Gothic" pitchFamily="34" charset="0"/>
            </a:endParaRPr>
          </a:p>
          <a:p>
            <a:pPr marL="274320" lvl="0" indent="-274320" algn="just">
              <a:spcBef>
                <a:spcPts val="600"/>
              </a:spcBef>
              <a:buClr>
                <a:schemeClr val="tx2"/>
              </a:buClr>
              <a:buSzPct val="73000"/>
              <a:defRPr/>
            </a:pPr>
            <a:endParaRPr lang="es-ES" sz="2400" b="1" dirty="0" smtClean="0">
              <a:latin typeface="Century Gothic" pitchFamily="34" charset="0"/>
            </a:endParaRPr>
          </a:p>
          <a:p>
            <a:pPr marL="274320" lvl="0" indent="-274320" algn="just">
              <a:spcBef>
                <a:spcPts val="600"/>
              </a:spcBef>
              <a:buClr>
                <a:schemeClr val="tx2"/>
              </a:buClr>
              <a:buSzPct val="73000"/>
              <a:defRPr/>
            </a:pPr>
            <a:endParaRPr lang="es-ES" sz="2400" b="1" dirty="0" smtClean="0">
              <a:latin typeface="Century Gothic" pitchFamily="34" charset="0"/>
            </a:endParaRPr>
          </a:p>
          <a:p>
            <a:pPr marL="274320" lvl="0" indent="-274320" algn="just">
              <a:spcBef>
                <a:spcPts val="600"/>
              </a:spcBef>
              <a:buClr>
                <a:schemeClr val="tx2"/>
              </a:buClr>
              <a:buSzPct val="73000"/>
              <a:defRPr/>
            </a:pPr>
            <a:r>
              <a:rPr lang="es-ES" sz="2400" b="1" dirty="0" smtClean="0">
                <a:latin typeface="Century Gothic" pitchFamily="34" charset="0"/>
              </a:rPr>
              <a:t>Sin embargo, el</a:t>
            </a:r>
            <a:r>
              <a:rPr lang="es-ES" sz="2400" b="1" dirty="0" smtClean="0">
                <a:solidFill>
                  <a:srgbClr val="000099"/>
                </a:solidFill>
                <a:latin typeface="Century Gothic" pitchFamily="34" charset="0"/>
              </a:rPr>
              <a:t> artículo, </a:t>
            </a:r>
            <a:r>
              <a:rPr lang="es-ES" sz="2400" b="1" dirty="0" smtClean="0">
                <a:latin typeface="Century Gothic" pitchFamily="34" charset="0"/>
              </a:rPr>
              <a:t>nació y permanece ligado al periodismo, es más breve que el ensayo y sus temas se centran en lo que está de moda en los medios informativos o en el ámbito social </a:t>
            </a:r>
            <a:r>
              <a:rPr lang="es-ES" sz="2400" b="1" dirty="0" smtClean="0">
                <a:latin typeface="Century Gothic" pitchFamily="34" charset="0"/>
              </a:rPr>
              <a:t> </a:t>
            </a:r>
            <a:r>
              <a:rPr lang="es-ES" sz="2400" b="1" dirty="0" smtClean="0">
                <a:latin typeface="Century Gothic" pitchFamily="34" charset="0"/>
              </a:rPr>
              <a:t>y </a:t>
            </a:r>
            <a:r>
              <a:rPr lang="es-ES" sz="2400" b="1" dirty="0" smtClean="0">
                <a:latin typeface="Century Gothic" pitchFamily="34" charset="0"/>
              </a:rPr>
              <a:t>económico</a:t>
            </a:r>
            <a:r>
              <a:rPr lang="es-ES" sz="2400" b="1" dirty="0" smtClean="0">
                <a:latin typeface="Century Gothic" pitchFamily="34" charset="0"/>
              </a:rPr>
              <a:t>.</a:t>
            </a:r>
            <a:endParaRPr lang="es-ES" sz="2400" b="1" dirty="0" smtClean="0">
              <a:solidFill>
                <a:srgbClr val="000099"/>
              </a:solidFill>
              <a:latin typeface="Century Gothic" pitchFamily="34" charset="0"/>
            </a:endParaRPr>
          </a:p>
        </p:txBody>
      </p:sp>
      <p:pic>
        <p:nvPicPr>
          <p:cNvPr id="21508" name="Picture 4" descr="http://www.educ.ar/dinamico/UnidadHtml__get__23e049e7-7a0a-11e1-8355-ed15e3c494af/diario.gif"/>
          <p:cNvPicPr>
            <a:picLocks noChangeAspect="1" noChangeArrowheads="1"/>
          </p:cNvPicPr>
          <p:nvPr/>
        </p:nvPicPr>
        <p:blipFill>
          <a:blip r:embed="rId3" cstate="print"/>
          <a:srcRect/>
          <a:stretch>
            <a:fillRect/>
          </a:stretch>
        </p:blipFill>
        <p:spPr bwMode="auto">
          <a:xfrm>
            <a:off x="1115616" y="1844824"/>
            <a:ext cx="2343179" cy="3152642"/>
          </a:xfrm>
          <a:prstGeom prst="rect">
            <a:avLst/>
          </a:prstGeom>
          <a:noFill/>
        </p:spPr>
      </p:pic>
    </p:spTree>
  </p:cSld>
  <p:clrMapOvr>
    <a:masterClrMapping/>
  </p:clrMapOvr>
  <p:transition>
    <p:cover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Marcador de contenido"/>
          <p:cNvSpPr txBox="1">
            <a:spLocks/>
          </p:cNvSpPr>
          <p:nvPr/>
        </p:nvSpPr>
        <p:spPr>
          <a:xfrm>
            <a:off x="0" y="260648"/>
            <a:ext cx="8172400" cy="6597352"/>
          </a:xfrm>
          <a:prstGeom prst="rect">
            <a:avLst/>
          </a:prstGeom>
        </p:spPr>
        <p:txBody>
          <a:bodyPr>
            <a:normAutofit/>
          </a:bodyPr>
          <a:lstStyle/>
          <a:p>
            <a:pPr marL="274320" marR="0" lvl="0" indent="-274320" algn="just" defTabSz="914400" rtl="0" eaLnBrk="1" fontAlgn="auto" latinLnBrk="0" hangingPunct="1">
              <a:lnSpc>
                <a:spcPct val="100000"/>
              </a:lnSpc>
              <a:spcBef>
                <a:spcPts val="600"/>
              </a:spcBef>
              <a:spcAft>
                <a:spcPts val="0"/>
              </a:spcAft>
              <a:buClr>
                <a:schemeClr val="tx2"/>
              </a:buClr>
              <a:buSzPct val="73000"/>
              <a:tabLst/>
              <a:defRPr/>
            </a:pPr>
            <a:r>
              <a:rPr lang="es-ES" sz="2400" b="1" noProof="0" dirty="0" smtClean="0">
                <a:latin typeface="Century Gothic" pitchFamily="34" charset="0"/>
              </a:rPr>
              <a:t>Con la monografía hay similitudes, pero tomemos en cuenta que la intención de este texto escolar es más exhaustiva en su aspecto bibliográfico. Se citan diversas fuentes, la consulta es minuciosa y al redactar se ejercita el prototipo textual de la exposición: los hechos y las ideas sin adjetivar ni calificar al fenómeno de estudio.</a:t>
            </a:r>
            <a:endParaRPr kumimoji="0" lang="es-ES" sz="2400" b="1" i="1" u="none" strike="noStrike" kern="1200" cap="none" spc="0" normalizeH="0" baseline="0" noProof="0" dirty="0" smtClean="0">
              <a:ln>
                <a:noFill/>
              </a:ln>
              <a:solidFill>
                <a:schemeClr val="tx1"/>
              </a:solidFill>
              <a:effectLst/>
              <a:uLnTx/>
              <a:uFillTx/>
              <a:latin typeface="Century Gothic" pitchFamily="34" charset="0"/>
              <a:ea typeface="+mn-ea"/>
              <a:cs typeface="+mn-cs"/>
            </a:endParaRPr>
          </a:p>
        </p:txBody>
      </p:sp>
      <p:pic>
        <p:nvPicPr>
          <p:cNvPr id="20482" name="Picture 2" descr="http://2.bp.blogspot.com/-WWmZsXEozxs/TnPNJUD9wCI/AAAAAAAAAD0/aDPG_m8knao/s1600/monografias.jpg"/>
          <p:cNvPicPr>
            <a:picLocks noChangeAspect="1" noChangeArrowheads="1"/>
          </p:cNvPicPr>
          <p:nvPr/>
        </p:nvPicPr>
        <p:blipFill>
          <a:blip r:embed="rId3" cstate="print"/>
          <a:srcRect/>
          <a:stretch>
            <a:fillRect/>
          </a:stretch>
        </p:blipFill>
        <p:spPr bwMode="auto">
          <a:xfrm>
            <a:off x="323528" y="3861048"/>
            <a:ext cx="3419872" cy="2336059"/>
          </a:xfrm>
          <a:prstGeom prst="rect">
            <a:avLst/>
          </a:prstGeom>
          <a:noFill/>
        </p:spPr>
      </p:pic>
      <p:pic>
        <p:nvPicPr>
          <p:cNvPr id="20484" name="Picture 4" descr="http://www.artesdellibro.com/images/monografiapost-(1).jpg"/>
          <p:cNvPicPr>
            <a:picLocks noChangeAspect="1" noChangeArrowheads="1"/>
          </p:cNvPicPr>
          <p:nvPr/>
        </p:nvPicPr>
        <p:blipFill>
          <a:blip r:embed="rId4" cstate="print"/>
          <a:srcRect/>
          <a:stretch>
            <a:fillRect/>
          </a:stretch>
        </p:blipFill>
        <p:spPr bwMode="auto">
          <a:xfrm>
            <a:off x="3923928" y="3068960"/>
            <a:ext cx="4700983" cy="3600400"/>
          </a:xfrm>
          <a:prstGeom prst="rect">
            <a:avLst/>
          </a:prstGeom>
          <a:noFill/>
        </p:spPr>
      </p:pic>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pink_bunny.blogia.com/upload/escribir.gif"/>
          <p:cNvPicPr>
            <a:picLocks noChangeAspect="1" noChangeArrowheads="1"/>
          </p:cNvPicPr>
          <p:nvPr/>
        </p:nvPicPr>
        <p:blipFill>
          <a:blip r:embed="rId2" cstate="print"/>
          <a:srcRect/>
          <a:stretch>
            <a:fillRect/>
          </a:stretch>
        </p:blipFill>
        <p:spPr bwMode="auto">
          <a:xfrm>
            <a:off x="7020272" y="4962524"/>
            <a:ext cx="1895475" cy="1895476"/>
          </a:xfrm>
          <a:prstGeom prst="rect">
            <a:avLst/>
          </a:prstGeom>
          <a:noFill/>
        </p:spPr>
      </p:pic>
      <p:sp>
        <p:nvSpPr>
          <p:cNvPr id="3" name="2 Marcador de contenido"/>
          <p:cNvSpPr>
            <a:spLocks noGrp="1"/>
          </p:cNvSpPr>
          <p:nvPr>
            <p:ph idx="1"/>
          </p:nvPr>
        </p:nvSpPr>
        <p:spPr>
          <a:xfrm>
            <a:off x="0" y="836712"/>
            <a:ext cx="8028384" cy="4846320"/>
          </a:xfrm>
        </p:spPr>
        <p:txBody>
          <a:bodyPr>
            <a:normAutofit fontScale="92500" lnSpcReduction="20000"/>
          </a:bodyPr>
          <a:lstStyle/>
          <a:p>
            <a:pPr algn="just">
              <a:buNone/>
            </a:pPr>
            <a:r>
              <a:rPr lang="es-ES" sz="2400" b="1" dirty="0" smtClean="0">
                <a:latin typeface="Century Gothic" pitchFamily="34" charset="0"/>
              </a:rPr>
              <a:t>La estructura del ensayo puede esquematizarse de esta manera:</a:t>
            </a:r>
          </a:p>
          <a:p>
            <a:pPr algn="just">
              <a:buNone/>
            </a:pPr>
            <a:endParaRPr lang="es-ES" sz="2400" b="1" dirty="0" smtClean="0">
              <a:latin typeface="Century Gothic" pitchFamily="34" charset="0"/>
            </a:endParaRPr>
          </a:p>
          <a:p>
            <a:pPr algn="just">
              <a:buNone/>
            </a:pPr>
            <a:r>
              <a:rPr lang="es-ES" sz="2400" b="1" dirty="0" smtClean="0">
                <a:latin typeface="Century Gothic" pitchFamily="34" charset="0"/>
              </a:rPr>
              <a:t>PLANTEAMIENTO: se presenta en la introducción del texto. Se da a través de una opinión, una pregunta o una hipótesis.</a:t>
            </a:r>
          </a:p>
          <a:p>
            <a:pPr algn="just">
              <a:buNone/>
            </a:pPr>
            <a:endParaRPr lang="es-ES" sz="2400" b="1" dirty="0" smtClean="0">
              <a:latin typeface="Century Gothic" pitchFamily="34" charset="0"/>
            </a:endParaRPr>
          </a:p>
          <a:p>
            <a:pPr algn="just">
              <a:buNone/>
            </a:pPr>
            <a:r>
              <a:rPr lang="es-ES" sz="2400" b="1" dirty="0" smtClean="0">
                <a:latin typeface="Century Gothic" pitchFamily="34" charset="0"/>
              </a:rPr>
              <a:t>DESARROLLO: Es el proceso argumentativo de lo que se ha planteado al inicio. Se sustenta con pruebas, ejemplos, citas breves, comentarios, fechas y todo lo que dé fortaleza al tema central</a:t>
            </a:r>
          </a:p>
          <a:p>
            <a:pPr algn="just">
              <a:buNone/>
            </a:pPr>
            <a:endParaRPr lang="es-ES" sz="2400" b="1" dirty="0" smtClean="0">
              <a:latin typeface="Century Gothic" pitchFamily="34" charset="0"/>
            </a:endParaRPr>
          </a:p>
          <a:p>
            <a:pPr algn="just">
              <a:buNone/>
            </a:pPr>
            <a:r>
              <a:rPr lang="es-ES" sz="2400" b="1" dirty="0" smtClean="0">
                <a:latin typeface="Century Gothic" pitchFamily="34" charset="0"/>
              </a:rPr>
              <a:t>CONCLUSIÓN: el resultado al que se llega con la serie de argumentos  expuestos y razonados. El ensayista toma una postura definitiva y puede reiterar lo que ha dicho al principio.</a:t>
            </a:r>
            <a:endParaRPr lang="es-ES" sz="2400" b="1" dirty="0">
              <a:latin typeface="Century Gothic" pitchFamily="34" charset="0"/>
            </a:endParaRPr>
          </a:p>
        </p:txBody>
      </p:sp>
      <p:sp>
        <p:nvSpPr>
          <p:cNvPr id="5" name="4 CuadroTexto"/>
          <p:cNvSpPr txBox="1"/>
          <p:nvPr/>
        </p:nvSpPr>
        <p:spPr>
          <a:xfrm>
            <a:off x="1043608" y="0"/>
            <a:ext cx="6388031" cy="646331"/>
          </a:xfrm>
          <a:prstGeom prst="rect">
            <a:avLst/>
          </a:prstGeom>
          <a:noFill/>
        </p:spPr>
        <p:txBody>
          <a:bodyPr wrap="none" rtlCol="0">
            <a:spAutoFit/>
          </a:bodyPr>
          <a:lstStyle/>
          <a:p>
            <a:r>
              <a:rPr lang="es-ES" sz="3600" b="1" dirty="0" smtClean="0"/>
              <a:t>LA ESTRUCTURA DEL ENSAYO</a:t>
            </a:r>
            <a:endParaRPr lang="es-ES" sz="3600" b="1" dirty="0"/>
          </a:p>
        </p:txBody>
      </p:sp>
    </p:spTree>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980728"/>
            <a:ext cx="8075240" cy="5688632"/>
          </a:xfrm>
        </p:spPr>
        <p:txBody>
          <a:bodyPr>
            <a:normAutofit fontScale="92500"/>
          </a:bodyPr>
          <a:lstStyle/>
          <a:p>
            <a:pPr algn="just">
              <a:buNone/>
            </a:pPr>
            <a:r>
              <a:rPr lang="es-ES" sz="2400" b="1" dirty="0" smtClean="0">
                <a:latin typeface="Century Gothic" pitchFamily="34" charset="0"/>
              </a:rPr>
              <a:t>Hacer un ensayo es formular razones para sustentar una verdad desde el punto de vista de quien escribe. Uno de los principales es que permite la expresión personal y por ello ha de formularse un juicio lo más equilibrado posible. Desde el inicio debe percibirse tal intención para no vagabundear demasiado con las ideas.</a:t>
            </a: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r>
              <a:rPr lang="es-ES" sz="2400" b="1" dirty="0" smtClean="0">
                <a:latin typeface="Century Gothic" pitchFamily="34" charset="0"/>
              </a:rPr>
              <a:t>Formular una idea principal no es una ocurrencia, es algo sobre lo cual queremos exponer y buscamos defender, pero sabiendo que contamos con argumentos convincentes.</a:t>
            </a:r>
            <a:endParaRPr lang="es-ES" sz="2400" b="1" dirty="0">
              <a:latin typeface="Century Gothic" pitchFamily="34" charset="0"/>
            </a:endParaRPr>
          </a:p>
        </p:txBody>
      </p:sp>
      <p:sp>
        <p:nvSpPr>
          <p:cNvPr id="7" name="6 CuadroTexto"/>
          <p:cNvSpPr txBox="1"/>
          <p:nvPr/>
        </p:nvSpPr>
        <p:spPr>
          <a:xfrm>
            <a:off x="2267744" y="260648"/>
            <a:ext cx="4368504" cy="830997"/>
          </a:xfrm>
          <a:prstGeom prst="rect">
            <a:avLst/>
          </a:prstGeom>
          <a:noFill/>
        </p:spPr>
        <p:txBody>
          <a:bodyPr wrap="none" rtlCol="0">
            <a:spAutoFit/>
          </a:bodyPr>
          <a:lstStyle/>
          <a:p>
            <a:r>
              <a:rPr lang="es-ES" sz="4800" b="1" dirty="0" smtClean="0"/>
              <a:t>Planteamiento</a:t>
            </a:r>
            <a:endParaRPr lang="es-ES" sz="4800" b="1" dirty="0"/>
          </a:p>
        </p:txBody>
      </p:sp>
      <p:pic>
        <p:nvPicPr>
          <p:cNvPr id="18434" name="Picture 2" descr="http://www.adrformacion.com/udsimg/intemo/1/pensando.jpg"/>
          <p:cNvPicPr>
            <a:picLocks noChangeAspect="1" noChangeArrowheads="1"/>
          </p:cNvPicPr>
          <p:nvPr/>
        </p:nvPicPr>
        <p:blipFill>
          <a:blip r:embed="rId2" cstate="print"/>
          <a:srcRect/>
          <a:stretch>
            <a:fillRect/>
          </a:stretch>
        </p:blipFill>
        <p:spPr bwMode="auto">
          <a:xfrm>
            <a:off x="467544" y="3140968"/>
            <a:ext cx="1608013" cy="1993404"/>
          </a:xfrm>
          <a:prstGeom prst="rect">
            <a:avLst/>
          </a:prstGeom>
          <a:noFill/>
        </p:spPr>
      </p:pic>
      <p:pic>
        <p:nvPicPr>
          <p:cNvPr id="18436" name="Picture 4" descr="http://w3.uniroma1.it/araneo/Immagini/uomini290.gif"/>
          <p:cNvPicPr>
            <a:picLocks noChangeAspect="1" noChangeArrowheads="1" noCrop="1"/>
          </p:cNvPicPr>
          <p:nvPr/>
        </p:nvPicPr>
        <p:blipFill>
          <a:blip r:embed="rId3" cstate="print"/>
          <a:srcRect/>
          <a:stretch>
            <a:fillRect/>
          </a:stretch>
        </p:blipFill>
        <p:spPr bwMode="auto">
          <a:xfrm>
            <a:off x="2987824" y="3068960"/>
            <a:ext cx="2448272" cy="2056548"/>
          </a:xfrm>
          <a:prstGeom prst="rect">
            <a:avLst/>
          </a:prstGeom>
          <a:noFill/>
        </p:spPr>
      </p:pic>
      <p:pic>
        <p:nvPicPr>
          <p:cNvPr id="18438" name="Picture 6" descr="http://2.bp.blogspot.com/_KqH9BLReJ0g/SlU_AqoMsCI/AAAAAAAAABw/SSAHMD_T80M/s320/ni%C3%B1os%2Bpensando.gif"/>
          <p:cNvPicPr>
            <a:picLocks noChangeAspect="1" noChangeArrowheads="1"/>
          </p:cNvPicPr>
          <p:nvPr/>
        </p:nvPicPr>
        <p:blipFill>
          <a:blip r:embed="rId4" cstate="print"/>
          <a:srcRect/>
          <a:stretch>
            <a:fillRect/>
          </a:stretch>
        </p:blipFill>
        <p:spPr bwMode="auto">
          <a:xfrm>
            <a:off x="5868144" y="2996952"/>
            <a:ext cx="2906784" cy="2125586"/>
          </a:xfrm>
          <a:prstGeom prst="rect">
            <a:avLst/>
          </a:prstGeom>
          <a:noFill/>
        </p:spPr>
      </p:pic>
    </p:spTree>
  </p:cSld>
  <p:clrMapOvr>
    <a:masterClrMapping/>
  </p:clrMapOvr>
  <p:transition>
    <p:cover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a:xfrm>
            <a:off x="0" y="260648"/>
            <a:ext cx="8172400" cy="2304256"/>
          </a:xfrm>
        </p:spPr>
        <p:txBody>
          <a:bodyPr>
            <a:normAutofit/>
          </a:bodyPr>
          <a:lstStyle/>
          <a:p>
            <a:pPr>
              <a:buNone/>
            </a:pPr>
            <a:r>
              <a:rPr lang="es-ES" sz="2400" b="1" dirty="0" smtClean="0">
                <a:latin typeface="Century Gothic" pitchFamily="34" charset="0"/>
              </a:rPr>
              <a:t>Cuando se construye el planteamiento ya se tiene el objetivo definido; además desde  ahí se percibe el tono del ensayo: si será expositivo o argumentativo, si  corresponde  a  un tema  de  actualidad  o  si  es histórico, etc. </a:t>
            </a:r>
            <a:endParaRPr lang="es-ES" sz="2400" b="1" dirty="0">
              <a:latin typeface="Century Gothic" pitchFamily="34" charset="0"/>
            </a:endParaRPr>
          </a:p>
        </p:txBody>
      </p:sp>
      <p:pic>
        <p:nvPicPr>
          <p:cNvPr id="17410" name="Picture 2" descr="http://lh3.ggpht.com/_QjyclTjl0TQ/SsWBSA5NBtI/AAAAAAAABbc/a37xsjOVdYw/cristobal%20colon%20(4)_thumb%5B8%5D.jpg?imgmax=800"/>
          <p:cNvPicPr>
            <a:picLocks noChangeAspect="1" noChangeArrowheads="1"/>
          </p:cNvPicPr>
          <p:nvPr/>
        </p:nvPicPr>
        <p:blipFill>
          <a:blip r:embed="rId2" cstate="print"/>
          <a:srcRect/>
          <a:stretch>
            <a:fillRect/>
          </a:stretch>
        </p:blipFill>
        <p:spPr bwMode="auto">
          <a:xfrm>
            <a:off x="3779912" y="2636912"/>
            <a:ext cx="4608512" cy="3024336"/>
          </a:xfrm>
          <a:prstGeom prst="rect">
            <a:avLst/>
          </a:prstGeom>
          <a:noFill/>
        </p:spPr>
      </p:pic>
      <p:pic>
        <p:nvPicPr>
          <p:cNvPr id="17412" name="Picture 4" descr="http://www.anniemation.com/clip_art/images/robot-walk.gif"/>
          <p:cNvPicPr>
            <a:picLocks noChangeAspect="1" noChangeArrowheads="1" noCrop="1"/>
          </p:cNvPicPr>
          <p:nvPr/>
        </p:nvPicPr>
        <p:blipFill>
          <a:blip r:embed="rId3" cstate="print"/>
          <a:srcRect/>
          <a:stretch>
            <a:fillRect/>
          </a:stretch>
        </p:blipFill>
        <p:spPr bwMode="auto">
          <a:xfrm>
            <a:off x="755576" y="3140968"/>
            <a:ext cx="1717966" cy="2903365"/>
          </a:xfrm>
          <a:prstGeom prst="rect">
            <a:avLst/>
          </a:prstGeom>
          <a:noFill/>
        </p:spPr>
      </p:pic>
    </p:spTree>
  </p:cSld>
  <p:clrMapOvr>
    <a:masterClrMapping/>
  </p:clrMapOvr>
  <p:transition>
    <p:cover dir="l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3645024"/>
          </a:xfrm>
        </p:spPr>
        <p:txBody>
          <a:bodyPr/>
          <a:lstStyle/>
          <a:p>
            <a:pPr>
              <a:buNone/>
            </a:pPr>
            <a:endParaRPr lang="es-ES" sz="2800" b="1" dirty="0" smtClean="0">
              <a:solidFill>
                <a:schemeClr val="accent1">
                  <a:lumMod val="75000"/>
                </a:schemeClr>
              </a:solidFill>
              <a:latin typeface="Century Gothic" pitchFamily="34" charset="0"/>
            </a:endParaRPr>
          </a:p>
          <a:p>
            <a:pPr>
              <a:buNone/>
            </a:pPr>
            <a:endParaRPr lang="es-ES" sz="2800" b="1" dirty="0" smtClean="0">
              <a:solidFill>
                <a:schemeClr val="accent1">
                  <a:lumMod val="75000"/>
                </a:schemeClr>
              </a:solidFill>
              <a:latin typeface="Century Gothic" pitchFamily="34" charset="0"/>
            </a:endParaRPr>
          </a:p>
        </p:txBody>
      </p:sp>
      <p:sp>
        <p:nvSpPr>
          <p:cNvPr id="7" name="6 CuadroTexto"/>
          <p:cNvSpPr txBox="1"/>
          <p:nvPr/>
        </p:nvSpPr>
        <p:spPr>
          <a:xfrm>
            <a:off x="2627784" y="188640"/>
            <a:ext cx="3111749" cy="830997"/>
          </a:xfrm>
          <a:prstGeom prst="rect">
            <a:avLst/>
          </a:prstGeom>
          <a:noFill/>
        </p:spPr>
        <p:txBody>
          <a:bodyPr wrap="none" rtlCol="0">
            <a:spAutoFit/>
          </a:bodyPr>
          <a:lstStyle/>
          <a:p>
            <a:r>
              <a:rPr lang="es-ES" sz="4800" b="1" dirty="0" smtClean="0"/>
              <a:t>Desarrollo</a:t>
            </a:r>
            <a:endParaRPr lang="es-ES" sz="4800" b="1" dirty="0"/>
          </a:p>
        </p:txBody>
      </p:sp>
      <p:sp>
        <p:nvSpPr>
          <p:cNvPr id="11" name="2 Marcador de contenido"/>
          <p:cNvSpPr txBox="1">
            <a:spLocks/>
          </p:cNvSpPr>
          <p:nvPr/>
        </p:nvSpPr>
        <p:spPr>
          <a:xfrm>
            <a:off x="0" y="908720"/>
            <a:ext cx="8100392" cy="2808312"/>
          </a:xfrm>
          <a:prstGeom prst="rect">
            <a:avLst/>
          </a:prstGeom>
        </p:spPr>
        <p:txBody>
          <a:bodyPr vert="horz">
            <a:normAutofit/>
          </a:bodyPr>
          <a:lstStyle/>
          <a:p>
            <a:pPr algn="just"/>
            <a:r>
              <a:rPr lang="es-ES" sz="2400" b="1" dirty="0" smtClean="0">
                <a:latin typeface="Century Gothic" pitchFamily="34" charset="0"/>
              </a:rPr>
              <a:t>El logro de un buen ensayo reside en el desarrollo del planteamiento. Ahí se demuestra el dominio del tema: se argumenta con lo que se sabe, se  complementa con lo que se investiga y se fortalece con algunos datos e  información valiosa. Asimismo, se exponen las razones  que podrían  tomarse en cuenta para futuras investigaciones en torno al tema.</a:t>
            </a:r>
          </a:p>
          <a:p>
            <a:pPr algn="just"/>
            <a:endParaRPr lang="es-ES" sz="2400" b="1" dirty="0" smtClean="0">
              <a:latin typeface="Century Gothic" pitchFamily="34" charset="0"/>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endParaRPr kumimoji="0" lang="es-ES" sz="2400" b="1" i="0" u="none" strike="noStrike" kern="1200" cap="none" spc="0" normalizeH="0" baseline="0" noProof="0" dirty="0">
              <a:ln>
                <a:noFill/>
              </a:ln>
              <a:solidFill>
                <a:schemeClr val="tx1"/>
              </a:solidFill>
              <a:effectLst/>
              <a:uLnTx/>
              <a:uFillTx/>
              <a:latin typeface="Century Gothic" pitchFamily="34" charset="0"/>
              <a:ea typeface="+mn-ea"/>
              <a:cs typeface="+mn-cs"/>
            </a:endParaRPr>
          </a:p>
        </p:txBody>
      </p:sp>
      <p:pic>
        <p:nvPicPr>
          <p:cNvPr id="16386" name="Picture 2" descr="http://www.imagenesanimadas.net/Profesiones/Cientificos/cientifico-01.gif"/>
          <p:cNvPicPr>
            <a:picLocks noChangeAspect="1" noChangeArrowheads="1" noCrop="1"/>
          </p:cNvPicPr>
          <p:nvPr/>
        </p:nvPicPr>
        <p:blipFill>
          <a:blip r:embed="rId2" cstate="print"/>
          <a:srcRect/>
          <a:stretch>
            <a:fillRect/>
          </a:stretch>
        </p:blipFill>
        <p:spPr bwMode="auto">
          <a:xfrm>
            <a:off x="6588224" y="3789040"/>
            <a:ext cx="1728192" cy="2778116"/>
          </a:xfrm>
          <a:prstGeom prst="rect">
            <a:avLst/>
          </a:prstGeom>
          <a:noFill/>
        </p:spPr>
      </p:pic>
      <p:pic>
        <p:nvPicPr>
          <p:cNvPr id="16388" name="Picture 4" descr="http://www.canalgif.net/Gifs-animados/Ciencias/Cientificos/Imagen-animada-Cientifico-51.gif"/>
          <p:cNvPicPr>
            <a:picLocks noChangeAspect="1" noChangeArrowheads="1" noCrop="1"/>
          </p:cNvPicPr>
          <p:nvPr/>
        </p:nvPicPr>
        <p:blipFill>
          <a:blip r:embed="rId3" cstate="print"/>
          <a:srcRect/>
          <a:stretch>
            <a:fillRect/>
          </a:stretch>
        </p:blipFill>
        <p:spPr bwMode="auto">
          <a:xfrm>
            <a:off x="3275856" y="3789040"/>
            <a:ext cx="2160240" cy="2160241"/>
          </a:xfrm>
          <a:prstGeom prst="rect">
            <a:avLst/>
          </a:prstGeom>
          <a:noFill/>
        </p:spPr>
      </p:pic>
      <p:pic>
        <p:nvPicPr>
          <p:cNvPr id="16390" name="Picture 6" descr="http://www.canalgif.net/Gifs-animados/Ciencias/Cientificos/Imagen-animada-Cientifico-54.gif"/>
          <p:cNvPicPr>
            <a:picLocks noChangeAspect="1" noChangeArrowheads="1" noCrop="1"/>
          </p:cNvPicPr>
          <p:nvPr/>
        </p:nvPicPr>
        <p:blipFill>
          <a:blip r:embed="rId4" cstate="print"/>
          <a:srcRect/>
          <a:stretch>
            <a:fillRect/>
          </a:stretch>
        </p:blipFill>
        <p:spPr bwMode="auto">
          <a:xfrm flipH="1">
            <a:off x="251520" y="3645024"/>
            <a:ext cx="2448272" cy="2764573"/>
          </a:xfrm>
          <a:prstGeom prst="rect">
            <a:avLst/>
          </a:prstGeom>
          <a:noFill/>
        </p:spPr>
      </p:pic>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6858000"/>
          </a:xfrm>
        </p:spPr>
        <p:txBody>
          <a:bodyPr>
            <a:normAutofit/>
          </a:bodyPr>
          <a:lstStyle/>
          <a:p>
            <a:pPr algn="just">
              <a:buNone/>
            </a:pPr>
            <a:r>
              <a:rPr lang="es-ES" sz="2400" b="1" dirty="0" smtClean="0">
                <a:latin typeface="Century Gothic" pitchFamily="34" charset="0"/>
              </a:rPr>
              <a:t>De acuerdo con la pretensión que se tenga en cuanto al tema, el ensayo puede acortarse o extenderse. </a:t>
            </a:r>
            <a:r>
              <a:rPr lang="es-ES" sz="2400" b="1" dirty="0" smtClean="0">
                <a:latin typeface="Century Gothic" pitchFamily="34" charset="0"/>
              </a:rPr>
              <a:t>Si </a:t>
            </a:r>
            <a:r>
              <a:rPr lang="es-ES" sz="2400" b="1" dirty="0" smtClean="0">
                <a:latin typeface="Century Gothic" pitchFamily="34" charset="0"/>
              </a:rPr>
              <a:t>en la introducción se ha mencionado la intención de explorar diversos ángulos de un problema o explicar el origen de tal o cual fenómeno, es probable que la argumentación se extienda y que incluso se recurra a otros prototipos textuales  como la descripción y la narración.</a:t>
            </a:r>
          </a:p>
          <a:p>
            <a:pPr algn="just">
              <a:buNone/>
            </a:pPr>
            <a:endParaRPr lang="es-ES" sz="2400" b="1" dirty="0" smtClean="0">
              <a:latin typeface="Century Gothic" pitchFamily="34" charset="0"/>
            </a:endParaRPr>
          </a:p>
        </p:txBody>
      </p:sp>
      <p:pic>
        <p:nvPicPr>
          <p:cNvPr id="15362" name="Picture 2" descr="http://mentecatadas.files.wordpress.com/2010/12/grueso1.jpg"/>
          <p:cNvPicPr>
            <a:picLocks noChangeAspect="1" noChangeArrowheads="1"/>
          </p:cNvPicPr>
          <p:nvPr/>
        </p:nvPicPr>
        <p:blipFill>
          <a:blip r:embed="rId2" cstate="print"/>
          <a:srcRect/>
          <a:stretch>
            <a:fillRect/>
          </a:stretch>
        </p:blipFill>
        <p:spPr bwMode="auto">
          <a:xfrm>
            <a:off x="4211960" y="4077072"/>
            <a:ext cx="3087123" cy="2290897"/>
          </a:xfrm>
          <a:prstGeom prst="rect">
            <a:avLst/>
          </a:prstGeom>
          <a:noFill/>
        </p:spPr>
      </p:pic>
      <p:pic>
        <p:nvPicPr>
          <p:cNvPr id="15364" name="Picture 4" descr="http://www.imagenesanimadas.net/Personas/Escolares/Escuela-02.gif"/>
          <p:cNvPicPr>
            <a:picLocks noChangeAspect="1" noChangeArrowheads="1" noCrop="1"/>
          </p:cNvPicPr>
          <p:nvPr/>
        </p:nvPicPr>
        <p:blipFill>
          <a:blip r:embed="rId3" cstate="print"/>
          <a:srcRect/>
          <a:stretch>
            <a:fillRect/>
          </a:stretch>
        </p:blipFill>
        <p:spPr bwMode="auto">
          <a:xfrm>
            <a:off x="611560" y="3284984"/>
            <a:ext cx="2448272" cy="3397602"/>
          </a:xfrm>
          <a:prstGeom prst="rect">
            <a:avLst/>
          </a:prstGeom>
          <a:noFill/>
        </p:spPr>
      </p:pic>
    </p:spTree>
  </p:cSld>
  <p:clrMapOvr>
    <a:masterClrMapping/>
  </p:clrMapOvr>
  <p:transition>
    <p:wheel spokes="3"/>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025352"/>
            <a:ext cx="8244408" cy="5832648"/>
          </a:xfrm>
        </p:spPr>
        <p:txBody>
          <a:bodyPr>
            <a:normAutofit/>
          </a:bodyPr>
          <a:lstStyle/>
          <a:p>
            <a:pPr algn="just">
              <a:buNone/>
            </a:pPr>
            <a:r>
              <a:rPr lang="es-ES" sz="2400" b="1" dirty="0" smtClean="0">
                <a:latin typeface="Century Gothic" pitchFamily="34" charset="0"/>
              </a:rPr>
              <a:t>Este apartado, menos extenso, es el cierre de lo que se ha argumentado; el autor toma partido respecto al asunto y expone un punto de vista definitivo. Redondea las ideas trabajadas; se permite sugerir una solución y proponer líneas de análisis para escritos posteriores. Digamos que es una especie de último intento para acabar de convencer.</a:t>
            </a:r>
          </a:p>
          <a:p>
            <a:pPr algn="just">
              <a:buNone/>
            </a:pPr>
            <a:endParaRPr lang="es-ES" sz="2400" b="1" dirty="0" smtClean="0">
              <a:latin typeface="Century Gothic" pitchFamily="34" charset="0"/>
            </a:endParaRPr>
          </a:p>
          <a:p>
            <a:pPr algn="just">
              <a:buNone/>
            </a:pPr>
            <a:endParaRPr lang="es-ES" sz="2400" b="1" dirty="0">
              <a:latin typeface="Century Gothic" pitchFamily="34" charset="0"/>
            </a:endParaRPr>
          </a:p>
        </p:txBody>
      </p:sp>
      <p:sp>
        <p:nvSpPr>
          <p:cNvPr id="5" name="4 CuadroTexto"/>
          <p:cNvSpPr txBox="1"/>
          <p:nvPr/>
        </p:nvSpPr>
        <p:spPr>
          <a:xfrm>
            <a:off x="2627784" y="188640"/>
            <a:ext cx="3294492" cy="830997"/>
          </a:xfrm>
          <a:prstGeom prst="rect">
            <a:avLst/>
          </a:prstGeom>
          <a:noFill/>
        </p:spPr>
        <p:txBody>
          <a:bodyPr wrap="none" rtlCol="0">
            <a:spAutoFit/>
          </a:bodyPr>
          <a:lstStyle/>
          <a:p>
            <a:r>
              <a:rPr lang="es-ES" sz="4800" b="1" dirty="0" smtClean="0"/>
              <a:t>Conclusión</a:t>
            </a:r>
            <a:endParaRPr lang="es-ES" sz="4800" b="1" dirty="0"/>
          </a:p>
        </p:txBody>
      </p:sp>
      <p:pic>
        <p:nvPicPr>
          <p:cNvPr id="14338" name="Picture 2" descr="http://www.canalgif.net/Gifs-animados/Profesiones/Escritores/Imagen-animada-Escritor-02.gif"/>
          <p:cNvPicPr>
            <a:picLocks noChangeAspect="1" noChangeArrowheads="1" noCrop="1"/>
          </p:cNvPicPr>
          <p:nvPr/>
        </p:nvPicPr>
        <p:blipFill>
          <a:blip r:embed="rId2" cstate="print"/>
          <a:srcRect/>
          <a:stretch>
            <a:fillRect/>
          </a:stretch>
        </p:blipFill>
        <p:spPr bwMode="auto">
          <a:xfrm>
            <a:off x="2843808" y="3861048"/>
            <a:ext cx="2868909" cy="2295129"/>
          </a:xfrm>
          <a:prstGeom prst="rect">
            <a:avLst/>
          </a:prstGeom>
          <a:noFill/>
        </p:spPr>
      </p:pic>
    </p:spTree>
  </p:cSld>
  <p:clrMapOvr>
    <a:masterClrMapping/>
  </p:clrMapOvr>
  <p:transition>
    <p:cover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00392" cy="6021288"/>
          </a:xfrm>
        </p:spPr>
        <p:txBody>
          <a:bodyPr>
            <a:normAutofit/>
          </a:bodyPr>
          <a:lstStyle/>
          <a:p>
            <a:pPr algn="just">
              <a:buNone/>
            </a:pPr>
            <a:r>
              <a:rPr lang="es-ES" sz="2400" b="1" dirty="0" smtClean="0">
                <a:latin typeface="Century Gothic" pitchFamily="34" charset="0"/>
              </a:rPr>
              <a:t>Concluir es volver al punto donde se comenzó, pero con una visión más fresca. Por ello se afirma que la conclusión guarda cierto paralelismo con la introducción, con la diferencia de que en la conclusión la tesis se perfecciona a la luz de los planteamientos expuestos. Así, el final del ensayo tiene que dejar una idea clara para defender el caso o rechazarlo, y si se trata de una solución concreta, lograr que el lector se convenza de ésta.</a:t>
            </a:r>
          </a:p>
          <a:p>
            <a:pPr algn="just">
              <a:buNone/>
            </a:pPr>
            <a:endParaRPr lang="es-ES" sz="2400" b="1" i="1" dirty="0">
              <a:solidFill>
                <a:srgbClr val="000099"/>
              </a:solidFill>
              <a:latin typeface="Century Gothic" pitchFamily="34" charset="0"/>
            </a:endParaRPr>
          </a:p>
        </p:txBody>
      </p:sp>
      <p:pic>
        <p:nvPicPr>
          <p:cNvPr id="13314" name="Picture 2" descr="http://www.unmsm.edu.pe/fac_educacion/gif_animados/encuesta.gif"/>
          <p:cNvPicPr>
            <a:picLocks noChangeAspect="1" noChangeArrowheads="1" noCrop="1"/>
          </p:cNvPicPr>
          <p:nvPr/>
        </p:nvPicPr>
        <p:blipFill>
          <a:blip r:embed="rId2" cstate="print"/>
          <a:srcRect/>
          <a:stretch>
            <a:fillRect/>
          </a:stretch>
        </p:blipFill>
        <p:spPr bwMode="auto">
          <a:xfrm>
            <a:off x="6084168" y="3861048"/>
            <a:ext cx="1944216" cy="2203447"/>
          </a:xfrm>
          <a:prstGeom prst="rect">
            <a:avLst/>
          </a:prstGeom>
          <a:noFill/>
        </p:spPr>
      </p:pic>
      <p:pic>
        <p:nvPicPr>
          <p:cNvPr id="13316" name="Picture 4" descr="http://suksuk.co.kr/goongoo/129th/caillou_sarah.gif"/>
          <p:cNvPicPr>
            <a:picLocks noChangeAspect="1" noChangeArrowheads="1"/>
          </p:cNvPicPr>
          <p:nvPr/>
        </p:nvPicPr>
        <p:blipFill>
          <a:blip r:embed="rId3" cstate="print"/>
          <a:srcRect/>
          <a:stretch>
            <a:fillRect/>
          </a:stretch>
        </p:blipFill>
        <p:spPr bwMode="auto">
          <a:xfrm flipH="1">
            <a:off x="683568" y="4077072"/>
            <a:ext cx="1678207" cy="2016224"/>
          </a:xfrm>
          <a:prstGeom prst="rect">
            <a:avLst/>
          </a:prstGeom>
          <a:noFill/>
        </p:spPr>
      </p:pic>
      <p:pic>
        <p:nvPicPr>
          <p:cNvPr id="13318" name="Picture 6" descr="http://comenzamos.wikispaces.com/file/view/libroblanco.gif/192736908/84x90/libroblanco.gif"/>
          <p:cNvPicPr>
            <a:picLocks noChangeAspect="1" noChangeArrowheads="1" noCrop="1"/>
          </p:cNvPicPr>
          <p:nvPr/>
        </p:nvPicPr>
        <p:blipFill>
          <a:blip r:embed="rId4" cstate="print"/>
          <a:srcRect/>
          <a:stretch>
            <a:fillRect/>
          </a:stretch>
        </p:blipFill>
        <p:spPr bwMode="auto">
          <a:xfrm>
            <a:off x="3491880" y="4077072"/>
            <a:ext cx="1800200" cy="1909303"/>
          </a:xfrm>
          <a:prstGeom prst="rect">
            <a:avLst/>
          </a:prstGeom>
          <a:noFill/>
        </p:spPr>
      </p:pic>
    </p:spTree>
  </p:cSld>
  <p:clrMapOvr>
    <a:masterClrMapping/>
  </p:clrMapOvr>
  <p:transition>
    <p:cover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052736"/>
            <a:ext cx="8100392" cy="4437112"/>
          </a:xfrm>
        </p:spPr>
        <p:txBody>
          <a:bodyPr>
            <a:normAutofit/>
          </a:bodyPr>
          <a:lstStyle/>
          <a:p>
            <a:pPr algn="just">
              <a:buNone/>
            </a:pPr>
            <a:r>
              <a:rPr lang="es-ES" sz="2000" b="1" dirty="0" smtClean="0">
                <a:latin typeface="Century Gothic" pitchFamily="34" charset="0"/>
              </a:rPr>
              <a:t>El ensayo, al igual que los demás géneros literarios, se ha visto sujeto a la labor clasificatoria debido a la enorme variedad de temas  que caben en él. Y en ese intento con mucha frecuencia se confunden las características o la finalidad que persigue ese tipo de textos, sea en su intención creativa y artística, o didáctica e instructiva. Así es como se clasifican en ensayos científicos, históricos, didácticos, etc.</a:t>
            </a:r>
            <a:endParaRPr lang="es-ES" sz="2000" b="1" dirty="0">
              <a:latin typeface="Century Gothic" pitchFamily="34" charset="0"/>
            </a:endParaRPr>
          </a:p>
        </p:txBody>
      </p:sp>
      <p:sp>
        <p:nvSpPr>
          <p:cNvPr id="5" name="4 CuadroTexto"/>
          <p:cNvSpPr txBox="1"/>
          <p:nvPr/>
        </p:nvSpPr>
        <p:spPr>
          <a:xfrm>
            <a:off x="2051720" y="260648"/>
            <a:ext cx="4070794" cy="646331"/>
          </a:xfrm>
          <a:prstGeom prst="rect">
            <a:avLst/>
          </a:prstGeom>
          <a:noFill/>
        </p:spPr>
        <p:txBody>
          <a:bodyPr wrap="none" rtlCol="0">
            <a:spAutoFit/>
          </a:bodyPr>
          <a:lstStyle/>
          <a:p>
            <a:r>
              <a:rPr lang="es-ES" sz="3600" b="1" dirty="0" smtClean="0"/>
              <a:t>TIPOS DE ENSAYO</a:t>
            </a:r>
            <a:endParaRPr lang="es-ES" sz="3600" b="1" dirty="0"/>
          </a:p>
        </p:txBody>
      </p:sp>
      <p:pic>
        <p:nvPicPr>
          <p:cNvPr id="12290" name="Picture 2" descr="http://lh5.ggpht.com/_MABaS65n4Vo/TX5gzZ55gpI/AAAAAAAAHoA/GEDEGLGTdzU/gifs%20de%20maestros,%20profesores%20blogdeimagenes%20(11)_thumb.jpg?imgmax=800"/>
          <p:cNvPicPr>
            <a:picLocks noChangeAspect="1" noChangeArrowheads="1"/>
          </p:cNvPicPr>
          <p:nvPr/>
        </p:nvPicPr>
        <p:blipFill>
          <a:blip r:embed="rId2" cstate="print"/>
          <a:srcRect/>
          <a:stretch>
            <a:fillRect/>
          </a:stretch>
        </p:blipFill>
        <p:spPr bwMode="auto">
          <a:xfrm>
            <a:off x="1979712" y="3501008"/>
            <a:ext cx="4320480" cy="2997886"/>
          </a:xfrm>
          <a:prstGeom prst="rect">
            <a:avLst/>
          </a:prstGeom>
          <a:noFill/>
        </p:spPr>
      </p:pic>
    </p:spTree>
  </p:cSld>
  <p:clrMapOvr>
    <a:masterClrMapping/>
  </p:clrMapOvr>
  <p:transition>
    <p:whee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8172400" cy="3933056"/>
          </a:xfrm>
        </p:spPr>
        <p:txBody>
          <a:bodyPr>
            <a:normAutofit/>
          </a:bodyPr>
          <a:lstStyle/>
          <a:p>
            <a:pPr algn="just">
              <a:buNone/>
            </a:pPr>
            <a:r>
              <a:rPr lang="es-ES" sz="2400" b="1" dirty="0" smtClean="0">
                <a:latin typeface="Century Gothic" pitchFamily="34" charset="0"/>
              </a:rPr>
              <a:t>Cualquiera que sea su índole, en el ensayo está presente esa permisividad para exponer las ideas con el tono personal de cada autor  y su propuestas de tesis u objetivo. Debido a la variedad de temas y estilos es válido hablar de subdivisiones y que en última instancia también puedan  clasificarse como “tipos de ensayo”</a:t>
            </a:r>
            <a:endParaRPr lang="es-ES" sz="2400" b="1" dirty="0">
              <a:latin typeface="Century Gothic" pitchFamily="34" charset="0"/>
            </a:endParaRPr>
          </a:p>
        </p:txBody>
      </p:sp>
      <p:pic>
        <p:nvPicPr>
          <p:cNvPr id="11266" name="Picture 2" descr="http://us.123rf.com/400wm/400/400/carlacastagno/carlacastagno1205/carlacastagno120500016/13662818-maestros-y-alumnos-en-el-aula-de-ilustracion-de-dibujos-animados-para-los-ninos.jpg"/>
          <p:cNvPicPr>
            <a:picLocks noChangeAspect="1" noChangeArrowheads="1"/>
          </p:cNvPicPr>
          <p:nvPr/>
        </p:nvPicPr>
        <p:blipFill>
          <a:blip r:embed="rId2" cstate="print"/>
          <a:srcRect/>
          <a:stretch>
            <a:fillRect/>
          </a:stretch>
        </p:blipFill>
        <p:spPr bwMode="auto">
          <a:xfrm>
            <a:off x="2123728" y="3284984"/>
            <a:ext cx="4680520" cy="3264663"/>
          </a:xfrm>
          <a:prstGeom prst="rect">
            <a:avLst/>
          </a:prstGeom>
          <a:noFill/>
        </p:spPr>
      </p:pic>
    </p:spTree>
  </p:cSld>
  <p:clrMapOvr>
    <a:masterClrMapping/>
  </p:clrMapOvr>
  <p:transition>
    <p:pull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124744"/>
            <a:ext cx="4788024" cy="5544616"/>
          </a:xfrm>
        </p:spPr>
        <p:txBody>
          <a:bodyPr>
            <a:normAutofit fontScale="92500" lnSpcReduction="20000"/>
          </a:bodyPr>
          <a:lstStyle/>
          <a:p>
            <a:pPr algn="just">
              <a:buNone/>
            </a:pPr>
            <a:r>
              <a:rPr lang="es-ES" sz="2300" b="1" dirty="0" smtClean="0">
                <a:latin typeface="Century Gothic" pitchFamily="34" charset="0"/>
              </a:rPr>
              <a:t>La clasificación se basa en el contenido del ensayo, los temas literarios como análisis de novelas, cuentos, poesías; tendencias literarias, épocas, períodos etc. Son los que muchos escritores prefieren para disertar.</a:t>
            </a:r>
          </a:p>
          <a:p>
            <a:pPr algn="just">
              <a:buNone/>
            </a:pPr>
            <a:r>
              <a:rPr lang="es-ES" sz="2300" b="1" dirty="0" smtClean="0">
                <a:latin typeface="Century Gothic" pitchFamily="34" charset="0"/>
              </a:rPr>
              <a:t>Conjugar creatividad con argumentación es la fórmula para conseguir un ensayo literario. Tal  modalidad permite insertar un cúmulo de planteamientos teóricos y postulados, fechas, nombres y corrientes  literarias. Con el paso del tiempo este tipo de textos permanecen: su riqueza verbal para orientar a los lectores  los hacen trascendentes.</a:t>
            </a:r>
          </a:p>
          <a:p>
            <a:pPr algn="just">
              <a:buNone/>
            </a:pPr>
            <a:endParaRPr lang="es-ES" sz="2300" b="1" dirty="0" smtClean="0">
              <a:latin typeface="Century Gothic" pitchFamily="34" charset="0"/>
            </a:endParaRPr>
          </a:p>
        </p:txBody>
      </p:sp>
      <p:sp>
        <p:nvSpPr>
          <p:cNvPr id="6" name="5 CuadroTexto"/>
          <p:cNvSpPr txBox="1"/>
          <p:nvPr/>
        </p:nvSpPr>
        <p:spPr>
          <a:xfrm>
            <a:off x="1907704" y="0"/>
            <a:ext cx="3930884" cy="707886"/>
          </a:xfrm>
          <a:prstGeom prst="rect">
            <a:avLst/>
          </a:prstGeom>
          <a:noFill/>
        </p:spPr>
        <p:txBody>
          <a:bodyPr wrap="none" rtlCol="0">
            <a:spAutoFit/>
          </a:bodyPr>
          <a:lstStyle/>
          <a:p>
            <a:r>
              <a:rPr lang="es-ES" sz="4000" b="1" dirty="0" smtClean="0"/>
              <a:t>Ensayo literario</a:t>
            </a:r>
            <a:endParaRPr lang="es-ES" sz="4000" b="1" dirty="0"/>
          </a:p>
        </p:txBody>
      </p:sp>
      <p:pic>
        <p:nvPicPr>
          <p:cNvPr id="10242" name="Picture 2" descr="http://t0.gstatic.com/images?q=tbn:ANd9GcRWQHvFE3I-EvF0MsGZEJ_Z_lL2t1SbhQTxeNZ1s_MRzh27I-Cd"/>
          <p:cNvPicPr>
            <a:picLocks noChangeAspect="1" noChangeArrowheads="1"/>
          </p:cNvPicPr>
          <p:nvPr/>
        </p:nvPicPr>
        <p:blipFill>
          <a:blip r:embed="rId2" cstate="print"/>
          <a:srcRect/>
          <a:stretch>
            <a:fillRect/>
          </a:stretch>
        </p:blipFill>
        <p:spPr bwMode="auto">
          <a:xfrm>
            <a:off x="6084168" y="476672"/>
            <a:ext cx="1927684" cy="2880320"/>
          </a:xfrm>
          <a:prstGeom prst="rect">
            <a:avLst/>
          </a:prstGeom>
          <a:noFill/>
        </p:spPr>
      </p:pic>
      <p:pic>
        <p:nvPicPr>
          <p:cNvPr id="10244" name="Picture 4" descr="http://1.bp.blogspot.com/_8EzoCs24tvU/SMw8LdCBMzI/AAAAAAAAAGk/hVVOTrYtD7I/s320/libors.gif"/>
          <p:cNvPicPr>
            <a:picLocks noChangeAspect="1" noChangeArrowheads="1"/>
          </p:cNvPicPr>
          <p:nvPr/>
        </p:nvPicPr>
        <p:blipFill>
          <a:blip r:embed="rId3" cstate="print"/>
          <a:srcRect/>
          <a:stretch>
            <a:fillRect/>
          </a:stretch>
        </p:blipFill>
        <p:spPr bwMode="auto">
          <a:xfrm>
            <a:off x="5076056" y="3861048"/>
            <a:ext cx="2088232" cy="2263374"/>
          </a:xfrm>
          <a:prstGeom prst="rect">
            <a:avLst/>
          </a:prstGeom>
          <a:noFill/>
        </p:spPr>
      </p:pic>
      <p:pic>
        <p:nvPicPr>
          <p:cNvPr id="10246" name="Picture 6" descr="http://www.soloimagen.net/public/gifs/libro-pasando-paginas.gif"/>
          <p:cNvPicPr>
            <a:picLocks noChangeAspect="1" noChangeArrowheads="1" noCrop="1"/>
          </p:cNvPicPr>
          <p:nvPr/>
        </p:nvPicPr>
        <p:blipFill>
          <a:blip r:embed="rId4" cstate="print"/>
          <a:srcRect/>
          <a:stretch>
            <a:fillRect/>
          </a:stretch>
        </p:blipFill>
        <p:spPr bwMode="auto">
          <a:xfrm>
            <a:off x="7271792" y="3284984"/>
            <a:ext cx="1872208" cy="1872208"/>
          </a:xfrm>
          <a:prstGeom prst="rect">
            <a:avLst/>
          </a:prstGeom>
          <a:noFill/>
        </p:spPr>
      </p:pic>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nea.educastur.princast.es/repositorio/RECURSO_ZIP/1_jantoniozu_Grecia/Grecia/imag/filosofo.gif"/>
          <p:cNvPicPr>
            <a:picLocks noChangeAspect="1" noChangeArrowheads="1" noCrop="1"/>
          </p:cNvPicPr>
          <p:nvPr/>
        </p:nvPicPr>
        <p:blipFill>
          <a:blip r:embed="rId2" cstate="print"/>
          <a:srcRect/>
          <a:stretch>
            <a:fillRect/>
          </a:stretch>
        </p:blipFill>
        <p:spPr bwMode="auto">
          <a:xfrm>
            <a:off x="6588224" y="4365104"/>
            <a:ext cx="2293464" cy="2492896"/>
          </a:xfrm>
          <a:prstGeom prst="rect">
            <a:avLst/>
          </a:prstGeom>
          <a:noFill/>
        </p:spPr>
      </p:pic>
      <p:sp>
        <p:nvSpPr>
          <p:cNvPr id="3" name="2 Marcador de contenido"/>
          <p:cNvSpPr>
            <a:spLocks noGrp="1"/>
          </p:cNvSpPr>
          <p:nvPr>
            <p:ph idx="1"/>
          </p:nvPr>
        </p:nvSpPr>
        <p:spPr>
          <a:xfrm>
            <a:off x="755576" y="1052736"/>
            <a:ext cx="6408712" cy="5301208"/>
          </a:xfrm>
        </p:spPr>
        <p:txBody>
          <a:bodyPr>
            <a:normAutofit/>
          </a:bodyPr>
          <a:lstStyle/>
          <a:p>
            <a:pPr algn="just">
              <a:buNone/>
            </a:pPr>
            <a:r>
              <a:rPr lang="es-ES" sz="2400" b="1" dirty="0" smtClean="0">
                <a:latin typeface="Century Gothic" pitchFamily="34" charset="0"/>
              </a:rPr>
              <a:t>Se constituye al disertar sobre la realidad de los hechos y las ideas, pero no como lo hace la ciencia, sino la filosofía; es decir, a partir de la contemplación y la reflexión sobre la naturaleza, sobre el hombre y sus conocimientos, y el sentido de la vida. Recordemos, que entre otros fines, la filosofía busca las causas más remotas, los principios universales referidos al conocimiento</a:t>
            </a:r>
            <a:endParaRPr lang="es-ES" sz="2400" b="1" dirty="0">
              <a:latin typeface="Century Gothic" pitchFamily="34" charset="0"/>
            </a:endParaRPr>
          </a:p>
        </p:txBody>
      </p:sp>
      <p:sp>
        <p:nvSpPr>
          <p:cNvPr id="6" name="5 CuadroTexto"/>
          <p:cNvSpPr txBox="1"/>
          <p:nvPr/>
        </p:nvSpPr>
        <p:spPr>
          <a:xfrm>
            <a:off x="1835696" y="188640"/>
            <a:ext cx="4179349" cy="707886"/>
          </a:xfrm>
          <a:prstGeom prst="rect">
            <a:avLst/>
          </a:prstGeom>
          <a:noFill/>
        </p:spPr>
        <p:txBody>
          <a:bodyPr wrap="none" rtlCol="0">
            <a:spAutoFit/>
          </a:bodyPr>
          <a:lstStyle/>
          <a:p>
            <a:r>
              <a:rPr lang="es-ES" sz="4000" b="1" dirty="0" smtClean="0"/>
              <a:t>Ensayo filosófico</a:t>
            </a:r>
            <a:endParaRPr lang="es-ES" sz="4000" b="1" dirty="0"/>
          </a:p>
        </p:txBody>
      </p:sp>
    </p:spTree>
  </p:cSld>
  <p:clrMapOvr>
    <a:masterClrMapping/>
  </p:clrMapOvr>
  <p:transition>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00392" cy="3573016"/>
          </a:xfrm>
        </p:spPr>
        <p:txBody>
          <a:bodyPr>
            <a:normAutofit/>
          </a:bodyPr>
          <a:lstStyle/>
          <a:p>
            <a:pPr algn="just">
              <a:buNone/>
            </a:pPr>
            <a:r>
              <a:rPr lang="es-ES" b="1" dirty="0" smtClean="0">
                <a:latin typeface="Century Gothic" pitchFamily="34" charset="0"/>
              </a:rPr>
              <a:t>El ensayo filosófico no busca tanto convencer, sino provocar la reflexión en los lectores. Se requiere un dominio de las ideas y de la lucidez que da el raciocinio. Más que arribar a una conclusión definitiva conmina a pensar, a descubrir elementos de juicio sobre lo disertado. Por lo común se trata de ensayos extensos, publicados en libros y antologías.</a:t>
            </a:r>
          </a:p>
        </p:txBody>
      </p:sp>
      <p:pic>
        <p:nvPicPr>
          <p:cNvPr id="8194" name="Picture 2" descr="http://definicion.de/wp-content/uploads/2011/10/antologia.jpg"/>
          <p:cNvPicPr>
            <a:picLocks noChangeAspect="1" noChangeArrowheads="1"/>
          </p:cNvPicPr>
          <p:nvPr/>
        </p:nvPicPr>
        <p:blipFill>
          <a:blip r:embed="rId2" cstate="print"/>
          <a:srcRect/>
          <a:stretch>
            <a:fillRect/>
          </a:stretch>
        </p:blipFill>
        <p:spPr bwMode="auto">
          <a:xfrm>
            <a:off x="899592" y="3933056"/>
            <a:ext cx="2736304" cy="2039561"/>
          </a:xfrm>
          <a:prstGeom prst="rect">
            <a:avLst/>
          </a:prstGeom>
          <a:noFill/>
        </p:spPr>
      </p:pic>
      <p:pic>
        <p:nvPicPr>
          <p:cNvPr id="8196" name="Picture 4" descr="http://www.definicionabc.com/wp-content/uploads/Pensar.jpg"/>
          <p:cNvPicPr>
            <a:picLocks noChangeAspect="1" noChangeArrowheads="1"/>
          </p:cNvPicPr>
          <p:nvPr/>
        </p:nvPicPr>
        <p:blipFill>
          <a:blip r:embed="rId3" cstate="print"/>
          <a:srcRect/>
          <a:stretch>
            <a:fillRect/>
          </a:stretch>
        </p:blipFill>
        <p:spPr bwMode="auto">
          <a:xfrm flipH="1">
            <a:off x="4788024" y="3573016"/>
            <a:ext cx="2736304" cy="2381250"/>
          </a:xfrm>
          <a:prstGeom prst="rect">
            <a:avLst/>
          </a:prstGeom>
          <a:noFill/>
        </p:spPr>
      </p:pic>
    </p:spTree>
  </p:cSld>
  <p:clrMapOvr>
    <a:masterClrMapping/>
  </p:clrMapOvr>
  <p:transition>
    <p:wheel spokes="3"/>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6712"/>
            <a:ext cx="8604448" cy="5229200"/>
          </a:xfrm>
        </p:spPr>
        <p:txBody>
          <a:bodyPr>
            <a:normAutofit/>
          </a:bodyPr>
          <a:lstStyle/>
          <a:p>
            <a:pPr algn="just">
              <a:buNone/>
            </a:pPr>
            <a:r>
              <a:rPr lang="es-ES" sz="2400" b="1" dirty="0" smtClean="0">
                <a:latin typeface="Century Gothic" pitchFamily="34" charset="0"/>
              </a:rPr>
              <a:t>Se sustenta en el enjuiciamiento de los acontecimientos memorables de una región, un país o un continente. Pone énfasis en giros y personajes trascendentes de la historia para demostrar algún error, acierto o simple circunstancia.</a:t>
            </a:r>
          </a:p>
          <a:p>
            <a:pPr algn="just">
              <a:buNone/>
            </a:pPr>
            <a:r>
              <a:rPr lang="es-ES" sz="2400" b="1" dirty="0" smtClean="0">
                <a:latin typeface="Century Gothic" pitchFamily="34" charset="0"/>
              </a:rPr>
              <a:t>Por ejemplo, es aplicable en ensayos acerca de los conflictos mundiales, el movimiento estudiantil de 1968, la independencia, la caída del Muro de Berlín y cualquier hecho histórico trascendente.</a:t>
            </a:r>
          </a:p>
          <a:p>
            <a:pPr algn="just">
              <a:buFont typeface="Wingdings" pitchFamily="2" charset="2"/>
              <a:buChar char="v"/>
            </a:pPr>
            <a:endParaRPr lang="es-ES" sz="2400" b="1" dirty="0">
              <a:latin typeface="Century Gothic" pitchFamily="34" charset="0"/>
            </a:endParaRPr>
          </a:p>
        </p:txBody>
      </p:sp>
      <p:sp>
        <p:nvSpPr>
          <p:cNvPr id="6" name="5 CuadroTexto"/>
          <p:cNvSpPr txBox="1"/>
          <p:nvPr/>
        </p:nvSpPr>
        <p:spPr>
          <a:xfrm>
            <a:off x="2123728" y="0"/>
            <a:ext cx="4087979" cy="707886"/>
          </a:xfrm>
          <a:prstGeom prst="rect">
            <a:avLst/>
          </a:prstGeom>
          <a:noFill/>
        </p:spPr>
        <p:txBody>
          <a:bodyPr wrap="none" rtlCol="0">
            <a:spAutoFit/>
          </a:bodyPr>
          <a:lstStyle/>
          <a:p>
            <a:r>
              <a:rPr lang="es-ES" sz="4000" b="1" dirty="0" smtClean="0"/>
              <a:t>Ensayo histórico</a:t>
            </a:r>
            <a:endParaRPr lang="es-ES" sz="4000" b="1" dirty="0"/>
          </a:p>
        </p:txBody>
      </p:sp>
      <p:pic>
        <p:nvPicPr>
          <p:cNvPr id="7170" name="Picture 2" descr="http://farm4.static.flickr.com/3646/3521863382_326c102931_o.gif"/>
          <p:cNvPicPr>
            <a:picLocks noChangeAspect="1" noChangeArrowheads="1" noCrop="1"/>
          </p:cNvPicPr>
          <p:nvPr/>
        </p:nvPicPr>
        <p:blipFill>
          <a:blip r:embed="rId3" cstate="print"/>
          <a:srcRect/>
          <a:stretch>
            <a:fillRect/>
          </a:stretch>
        </p:blipFill>
        <p:spPr bwMode="auto">
          <a:xfrm>
            <a:off x="5652120" y="4222413"/>
            <a:ext cx="2016224" cy="2635587"/>
          </a:xfrm>
          <a:prstGeom prst="rect">
            <a:avLst/>
          </a:prstGeom>
          <a:noFill/>
        </p:spPr>
      </p:pic>
      <p:pic>
        <p:nvPicPr>
          <p:cNvPr id="7172" name="Picture 4" descr="http://2.bp.blogspot.com/_EEfoHgVM2tQ/TTCX8ZDb99I/AAAAAAAAADM/JayiUC4YjDQ/s1600/MURO-DE-BERLIN.jpg"/>
          <p:cNvPicPr>
            <a:picLocks noChangeAspect="1" noChangeArrowheads="1"/>
          </p:cNvPicPr>
          <p:nvPr/>
        </p:nvPicPr>
        <p:blipFill>
          <a:blip r:embed="rId4" cstate="print"/>
          <a:srcRect/>
          <a:stretch>
            <a:fillRect/>
          </a:stretch>
        </p:blipFill>
        <p:spPr bwMode="auto">
          <a:xfrm>
            <a:off x="1115616" y="4293096"/>
            <a:ext cx="2880320" cy="2196244"/>
          </a:xfrm>
          <a:prstGeom prst="rect">
            <a:avLst/>
          </a:prstGeom>
          <a:noFill/>
        </p:spPr>
      </p:pic>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6712"/>
            <a:ext cx="8028384" cy="3356992"/>
          </a:xfrm>
        </p:spPr>
        <p:txBody>
          <a:bodyPr>
            <a:normAutofit fontScale="92500" lnSpcReduction="10000"/>
          </a:bodyPr>
          <a:lstStyle/>
          <a:p>
            <a:pPr algn="just">
              <a:buNone/>
            </a:pPr>
            <a:r>
              <a:rPr lang="es-ES" sz="2400" b="1" dirty="0" smtClean="0">
                <a:latin typeface="Century Gothic" pitchFamily="34" charset="0"/>
              </a:rPr>
              <a:t>Es la forma natural de un ensayo sobre cualquier materia que el redactor desee argumentar. La interpretación original que él imprima le da ese matiz al texto. Obviamente, también se incluyen datos e información valiosa.</a:t>
            </a:r>
          </a:p>
          <a:p>
            <a:pPr algn="just">
              <a:buNone/>
            </a:pPr>
            <a:endParaRPr lang="es-ES" sz="2400" b="1" dirty="0" smtClean="0">
              <a:latin typeface="Century Gothic" pitchFamily="34" charset="0"/>
            </a:endParaRPr>
          </a:p>
          <a:p>
            <a:pPr algn="just">
              <a:buNone/>
            </a:pPr>
            <a:r>
              <a:rPr lang="es-ES" sz="2400" b="1" dirty="0" smtClean="0">
                <a:latin typeface="Century Gothic" pitchFamily="34" charset="0"/>
              </a:rPr>
              <a:t>Un enfoque de la relación México-Estados Unidos de América, la valoración del indigenismo, la explosión demográfica y el libre mercado podrían ser temas para ese tipo de ensayos</a:t>
            </a:r>
            <a:endParaRPr lang="es-ES" sz="2400" b="1" dirty="0">
              <a:latin typeface="Century Gothic" pitchFamily="34" charset="0"/>
            </a:endParaRPr>
          </a:p>
        </p:txBody>
      </p:sp>
      <p:sp>
        <p:nvSpPr>
          <p:cNvPr id="6" name="5 CuadroTexto"/>
          <p:cNvSpPr txBox="1"/>
          <p:nvPr/>
        </p:nvSpPr>
        <p:spPr>
          <a:xfrm>
            <a:off x="1691680" y="44624"/>
            <a:ext cx="5360763" cy="707886"/>
          </a:xfrm>
          <a:prstGeom prst="rect">
            <a:avLst/>
          </a:prstGeom>
          <a:noFill/>
        </p:spPr>
        <p:txBody>
          <a:bodyPr wrap="none" rtlCol="0">
            <a:spAutoFit/>
          </a:bodyPr>
          <a:lstStyle/>
          <a:p>
            <a:r>
              <a:rPr lang="es-ES" sz="4000" b="1" dirty="0" smtClean="0"/>
              <a:t>Ensayo Interpretativo</a:t>
            </a:r>
            <a:endParaRPr lang="es-ES" sz="4000" b="1" dirty="0"/>
          </a:p>
        </p:txBody>
      </p:sp>
      <p:pic>
        <p:nvPicPr>
          <p:cNvPr id="2" name="Picture 2" descr="http://www.gifmania.com/hombres/indios/041018_indienne.gif"/>
          <p:cNvPicPr>
            <a:picLocks noChangeAspect="1" noChangeArrowheads="1" noCrop="1"/>
          </p:cNvPicPr>
          <p:nvPr/>
        </p:nvPicPr>
        <p:blipFill>
          <a:blip r:embed="rId2" cstate="print"/>
          <a:srcRect/>
          <a:stretch>
            <a:fillRect/>
          </a:stretch>
        </p:blipFill>
        <p:spPr bwMode="auto">
          <a:xfrm>
            <a:off x="1043608" y="4509120"/>
            <a:ext cx="1584176" cy="2112236"/>
          </a:xfrm>
          <a:prstGeom prst="rect">
            <a:avLst/>
          </a:prstGeom>
          <a:noFill/>
        </p:spPr>
      </p:pic>
      <p:pic>
        <p:nvPicPr>
          <p:cNvPr id="5" name="Picture 6" descr="http://www.cnnexpansion.com/media/2012/11/20/banderas-mexico-estados-unidos.jpg"/>
          <p:cNvPicPr>
            <a:picLocks noChangeAspect="1" noChangeArrowheads="1"/>
          </p:cNvPicPr>
          <p:nvPr/>
        </p:nvPicPr>
        <p:blipFill>
          <a:blip r:embed="rId3" cstate="print"/>
          <a:srcRect/>
          <a:stretch>
            <a:fillRect/>
          </a:stretch>
        </p:blipFill>
        <p:spPr bwMode="auto">
          <a:xfrm>
            <a:off x="4139952" y="4365104"/>
            <a:ext cx="3448050" cy="2066925"/>
          </a:xfrm>
          <a:prstGeom prst="rect">
            <a:avLst/>
          </a:prstGeom>
          <a:noFill/>
        </p:spPr>
      </p:pic>
    </p:spTree>
  </p:cSld>
  <p:clrMapOvr>
    <a:masterClrMapping/>
  </p:clrMapOvr>
  <p:transition>
    <p:cover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620688"/>
            <a:ext cx="7560840" cy="3384376"/>
          </a:xfrm>
        </p:spPr>
        <p:txBody>
          <a:bodyPr>
            <a:normAutofit/>
          </a:bodyPr>
          <a:lstStyle/>
          <a:p>
            <a:pPr algn="just">
              <a:buNone/>
            </a:pPr>
            <a:r>
              <a:rPr lang="es-ES" sz="2400" b="1" dirty="0" smtClean="0">
                <a:latin typeface="Century Gothic" pitchFamily="34" charset="0"/>
              </a:rPr>
              <a:t>Es común en los trabajos escolares porque tiene una semejanza con la monografía: se expone un tema de manera ordenada y secuencial; es informativo y la interpretación del redactor está apenas esbozada.</a:t>
            </a:r>
          </a:p>
          <a:p>
            <a:pPr algn="just">
              <a:buNone/>
            </a:pPr>
            <a:r>
              <a:rPr lang="es-ES" sz="2400" b="1" dirty="0" smtClean="0">
                <a:latin typeface="Century Gothic" pitchFamily="34" charset="0"/>
              </a:rPr>
              <a:t>Se emplea en asignaturas como física, biología, ciencias naturales y temas afines. Permite incluir citas textuales y notas de pie de página.</a:t>
            </a:r>
            <a:endParaRPr lang="es-ES" sz="2400" b="1" dirty="0">
              <a:latin typeface="Century Gothic" pitchFamily="34" charset="0"/>
            </a:endParaRPr>
          </a:p>
        </p:txBody>
      </p:sp>
      <p:sp>
        <p:nvSpPr>
          <p:cNvPr id="5" name="4 CuadroTexto"/>
          <p:cNvSpPr txBox="1"/>
          <p:nvPr/>
        </p:nvSpPr>
        <p:spPr>
          <a:xfrm>
            <a:off x="2123728" y="0"/>
            <a:ext cx="4445448" cy="707886"/>
          </a:xfrm>
          <a:prstGeom prst="rect">
            <a:avLst/>
          </a:prstGeom>
          <a:noFill/>
        </p:spPr>
        <p:txBody>
          <a:bodyPr wrap="none" rtlCol="0">
            <a:spAutoFit/>
          </a:bodyPr>
          <a:lstStyle/>
          <a:p>
            <a:r>
              <a:rPr lang="es-ES" sz="4000" b="1" dirty="0" smtClean="0"/>
              <a:t>Ensayo Expositivo</a:t>
            </a:r>
            <a:endParaRPr lang="es-ES" sz="4000" b="1" dirty="0"/>
          </a:p>
        </p:txBody>
      </p:sp>
      <p:pic>
        <p:nvPicPr>
          <p:cNvPr id="2" name="Picture 2" descr="http://www.ift.unesp.br/br/Home/einstein.jpg"/>
          <p:cNvPicPr>
            <a:picLocks noChangeAspect="1" noChangeArrowheads="1"/>
          </p:cNvPicPr>
          <p:nvPr/>
        </p:nvPicPr>
        <p:blipFill>
          <a:blip r:embed="rId2" cstate="print"/>
          <a:srcRect/>
          <a:stretch>
            <a:fillRect/>
          </a:stretch>
        </p:blipFill>
        <p:spPr bwMode="auto">
          <a:xfrm>
            <a:off x="1187624" y="3717032"/>
            <a:ext cx="2088232" cy="2926136"/>
          </a:xfrm>
          <a:prstGeom prst="rect">
            <a:avLst/>
          </a:prstGeom>
          <a:noFill/>
        </p:spPr>
      </p:pic>
      <p:pic>
        <p:nvPicPr>
          <p:cNvPr id="4" name="Picture 4" descr="http://www.soloimagen.net/public/gifs/ciencialocaicon.gif"/>
          <p:cNvPicPr>
            <a:picLocks noChangeAspect="1" noChangeArrowheads="1" noCrop="1"/>
          </p:cNvPicPr>
          <p:nvPr/>
        </p:nvPicPr>
        <p:blipFill>
          <a:blip r:embed="rId3" cstate="print"/>
          <a:srcRect/>
          <a:stretch>
            <a:fillRect/>
          </a:stretch>
        </p:blipFill>
        <p:spPr bwMode="auto">
          <a:xfrm>
            <a:off x="4067944" y="4077072"/>
            <a:ext cx="3672408" cy="2103141"/>
          </a:xfrm>
          <a:prstGeom prst="rect">
            <a:avLst/>
          </a:prstGeom>
          <a:noFill/>
        </p:spPr>
      </p:pic>
    </p:spTree>
  </p:cSld>
  <p:clrMapOvr>
    <a:masterClrMapping/>
  </p:clrMapOvr>
  <p:transition>
    <p:pu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6712"/>
            <a:ext cx="7848872" cy="4869160"/>
          </a:xfrm>
        </p:spPr>
        <p:txBody>
          <a:bodyPr>
            <a:normAutofit/>
          </a:bodyPr>
          <a:lstStyle/>
          <a:p>
            <a:pPr algn="just">
              <a:buNone/>
            </a:pPr>
            <a:r>
              <a:rPr lang="es-ES" sz="2400" b="1" dirty="0" smtClean="0">
                <a:latin typeface="Century Gothic" pitchFamily="34" charset="0"/>
              </a:rPr>
              <a:t>Esta variedad ensayística tiene una arraigada tradición en nuestra cultura; los escritores de todas  las épocas han plasmado su visión personal y literaria acerca de los problemas comunes. Son escritos que  aparecen en  ocasiones como textos de opinión, en los diarios y las revistas.</a:t>
            </a:r>
          </a:p>
          <a:p>
            <a:pPr algn="just">
              <a:buNone/>
            </a:pPr>
            <a:r>
              <a:rPr lang="es-ES" sz="2400" b="1" dirty="0" smtClean="0">
                <a:latin typeface="Century Gothic" pitchFamily="34" charset="0"/>
              </a:rPr>
              <a:t>Es posible enjuiciar casi todos los temas del momento o </a:t>
            </a:r>
            <a:r>
              <a:rPr lang="es-ES" sz="2400" b="1" dirty="0" smtClean="0">
                <a:latin typeface="Century Gothic" pitchFamily="34" charset="0"/>
              </a:rPr>
              <a:t>alguno que haya</a:t>
            </a:r>
            <a:r>
              <a:rPr lang="es-ES" sz="2400" b="1" dirty="0" smtClean="0">
                <a:latin typeface="Century Gothic" pitchFamily="34" charset="0"/>
              </a:rPr>
              <a:t> </a:t>
            </a:r>
            <a:r>
              <a:rPr lang="es-ES" sz="2400" b="1" dirty="0" smtClean="0">
                <a:latin typeface="Century Gothic" pitchFamily="34" charset="0"/>
              </a:rPr>
              <a:t>adquirido relevancia: historia, política, economía, bellas artes, fiestas, tradiciones, deportes, vida diaria, etc.</a:t>
            </a:r>
            <a:endParaRPr lang="es-ES" sz="2400" b="1" dirty="0">
              <a:latin typeface="Century Gothic" pitchFamily="34" charset="0"/>
            </a:endParaRPr>
          </a:p>
        </p:txBody>
      </p:sp>
      <p:sp>
        <p:nvSpPr>
          <p:cNvPr id="6" name="5 CuadroTexto"/>
          <p:cNvSpPr txBox="1"/>
          <p:nvPr/>
        </p:nvSpPr>
        <p:spPr>
          <a:xfrm>
            <a:off x="1907704" y="0"/>
            <a:ext cx="4826962" cy="707886"/>
          </a:xfrm>
          <a:prstGeom prst="rect">
            <a:avLst/>
          </a:prstGeom>
          <a:noFill/>
        </p:spPr>
        <p:txBody>
          <a:bodyPr wrap="none" rtlCol="0">
            <a:spAutoFit/>
          </a:bodyPr>
          <a:lstStyle/>
          <a:p>
            <a:r>
              <a:rPr lang="es-ES" sz="4000" b="1" dirty="0" smtClean="0"/>
              <a:t>Ensayo periodístico</a:t>
            </a:r>
            <a:endParaRPr lang="es-ES" sz="4000" b="1" dirty="0"/>
          </a:p>
        </p:txBody>
      </p:sp>
      <p:pic>
        <p:nvPicPr>
          <p:cNvPr id="2" name="Picture 2" descr="http://www.nodo50.org/exilioargentino/images/periodico1.gif"/>
          <p:cNvPicPr>
            <a:picLocks noChangeAspect="1" noChangeArrowheads="1"/>
          </p:cNvPicPr>
          <p:nvPr/>
        </p:nvPicPr>
        <p:blipFill>
          <a:blip r:embed="rId2" cstate="print"/>
          <a:srcRect/>
          <a:stretch>
            <a:fillRect/>
          </a:stretch>
        </p:blipFill>
        <p:spPr bwMode="auto">
          <a:xfrm>
            <a:off x="5220072" y="5019249"/>
            <a:ext cx="1728192" cy="1838751"/>
          </a:xfrm>
          <a:prstGeom prst="rect">
            <a:avLst/>
          </a:prstGeom>
          <a:noFill/>
        </p:spPr>
      </p:pic>
      <p:pic>
        <p:nvPicPr>
          <p:cNvPr id="4" name="Picture 4" descr="http://www.gifmania.com/hombres/leyendo/extraani.gif"/>
          <p:cNvPicPr>
            <a:picLocks noChangeAspect="1" noChangeArrowheads="1" noCrop="1"/>
          </p:cNvPicPr>
          <p:nvPr/>
        </p:nvPicPr>
        <p:blipFill>
          <a:blip r:embed="rId3" cstate="print"/>
          <a:srcRect/>
          <a:stretch>
            <a:fillRect/>
          </a:stretch>
        </p:blipFill>
        <p:spPr bwMode="auto">
          <a:xfrm>
            <a:off x="2267744" y="5099563"/>
            <a:ext cx="1584176" cy="1758437"/>
          </a:xfrm>
          <a:prstGeom prst="rect">
            <a:avLst/>
          </a:prstGeom>
          <a:noFill/>
        </p:spPr>
      </p:pic>
    </p:spTree>
  </p:cSld>
  <p:clrMapOvr>
    <a:masterClrMapping/>
  </p:clrMapOvr>
  <p:transition>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o">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982</TotalTime>
  <Words>1794</Words>
  <Application>Microsoft Office PowerPoint</Application>
  <PresentationFormat>Presentación en pantalla (4:3)</PresentationFormat>
  <Paragraphs>107</Paragraphs>
  <Slides>25</Slides>
  <Notes>4</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Opulento</vt:lpstr>
      <vt:lpstr>Diapositiva 1</vt:lpstr>
      <vt:lpstr>Redacta ensayos</vt:lpstr>
      <vt:lpstr>CARACTERÍSTICAS DEL ENSAYO</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usuario</cp:lastModifiedBy>
  <cp:revision>155</cp:revision>
  <dcterms:modified xsi:type="dcterms:W3CDTF">2013-07-12T19:32:22Z</dcterms:modified>
</cp:coreProperties>
</file>