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80"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Subtítulo"/>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E767E639-CA45-4E29-B2FB-E611AD615406}" type="datetimeFigureOut">
              <a:rPr lang="es-MX" smtClean="0"/>
              <a:pPr/>
              <a:t>05/02/2016</a:t>
            </a:fld>
            <a:endParaRPr lang="es-MX" dirty="0"/>
          </a:p>
        </p:txBody>
      </p:sp>
      <p:sp>
        <p:nvSpPr>
          <p:cNvPr id="17" name="16 Marcador de pie de página"/>
          <p:cNvSpPr>
            <a:spLocks noGrp="1"/>
          </p:cNvSpPr>
          <p:nvPr>
            <p:ph type="ftr" sz="quarter" idx="11"/>
          </p:nvPr>
        </p:nvSpPr>
        <p:spPr/>
        <p:txBody>
          <a:bodyPr/>
          <a:lstStyle/>
          <a:p>
            <a:endParaRPr lang="es-MX" dirty="0"/>
          </a:p>
        </p:txBody>
      </p:sp>
      <p:sp>
        <p:nvSpPr>
          <p:cNvPr id="7" name="6 Conector recto"/>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D21E399-4FD0-4285-94A3-1D6339D6A063}" type="slidenum">
              <a:rPr lang="es-MX" smtClean="0"/>
              <a:pPr/>
              <a:t>‹Nº›</a:t>
            </a:fld>
            <a:endParaRPr lang="es-MX" dirty="0"/>
          </a:p>
        </p:txBody>
      </p:sp>
      <p:sp>
        <p:nvSpPr>
          <p:cNvPr id="8" name="7 Título"/>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solidFill>
                  <a:schemeClr val="accent3">
                    <a:shade val="75000"/>
                  </a:schemeClr>
                </a:solidFill>
              </a:defRPr>
            </a:lvl1p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E767E639-CA45-4E29-B2FB-E611AD615406}" type="datetimeFigureOut">
              <a:rPr lang="es-MX" smtClean="0"/>
              <a:pPr/>
              <a:t>05/02/2016</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a:xfrm>
            <a:off x="4361688" y="1026372"/>
            <a:ext cx="457200" cy="441325"/>
          </a:xfrm>
        </p:spPr>
        <p:txBody>
          <a:bodyPr/>
          <a:lstStyle/>
          <a:p>
            <a:fld id="{1D21E399-4FD0-4285-94A3-1D6339D6A063}" type="slidenum">
              <a:rPr lang="es-MX" smtClean="0"/>
              <a:pPr/>
              <a:t>‹Nº›</a:t>
            </a:fld>
            <a:endParaRPr lang="es-MX" dirty="0"/>
          </a:p>
        </p:txBody>
      </p:sp>
      <p:sp>
        <p:nvSpPr>
          <p:cNvPr id="8" name="7 Marcador de contenido"/>
          <p:cNvSpPr>
            <a:spLocks noGrp="1"/>
          </p:cNvSpPr>
          <p:nvPr>
            <p:ph sz="quarter" idx="1"/>
          </p:nvPr>
        </p:nvSpPr>
        <p:spPr>
          <a:xfrm>
            <a:off x="301752" y="1527048"/>
            <a:ext cx="850392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13" name="12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4 Marcador de pie de página"/>
          <p:cNvSpPr>
            <a:spLocks noGrp="1"/>
          </p:cNvSpPr>
          <p:nvPr>
            <p:ph type="ftr" sz="quarter" idx="11"/>
          </p:nvPr>
        </p:nvSpPr>
        <p:spPr/>
        <p:txBody>
          <a:bodyPr/>
          <a:lstStyle/>
          <a:p>
            <a:endParaRPr lang="es-MX" dirty="0"/>
          </a:p>
        </p:txBody>
      </p:sp>
      <p:sp>
        <p:nvSpPr>
          <p:cNvPr id="4" name="3 Marcador de fecha"/>
          <p:cNvSpPr>
            <a:spLocks noGrp="1"/>
          </p:cNvSpPr>
          <p:nvPr>
            <p:ph type="dt" sz="half" idx="10"/>
          </p:nvPr>
        </p:nvSpPr>
        <p:spPr/>
        <p:txBody>
          <a:bodyPr/>
          <a:lstStyle/>
          <a:p>
            <a:fld id="{E767E639-CA45-4E29-B2FB-E611AD615406}" type="datetimeFigureOut">
              <a:rPr lang="es-MX" smtClean="0"/>
              <a:pPr/>
              <a:t>05/02/2016</a:t>
            </a:fld>
            <a:endParaRPr lang="es-MX" dirty="0"/>
          </a:p>
        </p:txBody>
      </p:sp>
      <p:sp>
        <p:nvSpPr>
          <p:cNvPr id="8" name="7 Conector recto"/>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D21E399-4FD0-4285-94A3-1D6339D6A063}" type="slidenum">
              <a:rPr lang="es-MX" smtClean="0"/>
              <a:pPr/>
              <a:t>‹Nº›</a:t>
            </a:fld>
            <a:endParaRPr lang="es-MX" dirty="0"/>
          </a:p>
        </p:txBody>
      </p:sp>
      <p:sp>
        <p:nvSpPr>
          <p:cNvPr id="2" name="1 Título"/>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758952"/>
          </a:xfrm>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a:xfrm>
            <a:off x="5791200" y="6409944"/>
            <a:ext cx="3044952" cy="365760"/>
          </a:xfrm>
        </p:spPr>
        <p:txBody>
          <a:bodyPr/>
          <a:lstStyle/>
          <a:p>
            <a:fld id="{E767E639-CA45-4E29-B2FB-E611AD615406}" type="datetimeFigureOut">
              <a:rPr lang="es-MX" smtClean="0"/>
              <a:pPr/>
              <a:t>05/02/2016</a:t>
            </a:fld>
            <a:endParaRPr lang="es-MX" dirty="0"/>
          </a:p>
        </p:txBody>
      </p:sp>
      <p:sp>
        <p:nvSpPr>
          <p:cNvPr id="6" name="5 Marcador de pie de página"/>
          <p:cNvSpPr>
            <a:spLocks noGrp="1"/>
          </p:cNvSpPr>
          <p:nvPr>
            <p:ph type="ftr" sz="quarter" idx="11"/>
          </p:nvPr>
        </p:nvSpPr>
        <p:spPr/>
        <p:txBody>
          <a:bodyPr/>
          <a:lstStyle/>
          <a:p>
            <a:endParaRPr lang="es-MX" dirty="0"/>
          </a:p>
        </p:txBody>
      </p:sp>
      <p:sp>
        <p:nvSpPr>
          <p:cNvPr id="7" name="6 Marcador de número de diapositiva"/>
          <p:cNvSpPr>
            <a:spLocks noGrp="1"/>
          </p:cNvSpPr>
          <p:nvPr>
            <p:ph type="sldNum" sz="quarter" idx="12"/>
          </p:nvPr>
        </p:nvSpPr>
        <p:spPr/>
        <p:txBody>
          <a:bodyPr/>
          <a:lstStyle/>
          <a:p>
            <a:fld id="{1D21E399-4FD0-4285-94A3-1D6339D6A063}" type="slidenum">
              <a:rPr lang="es-MX" smtClean="0"/>
              <a:pPr/>
              <a:t>‹Nº›</a:t>
            </a:fld>
            <a:endParaRPr lang="es-MX" dirty="0"/>
          </a:p>
        </p:txBody>
      </p:sp>
      <p:sp>
        <p:nvSpPr>
          <p:cNvPr id="8" name="7 Conector recto"/>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Marcador de contenido"/>
          <p:cNvSpPr>
            <a:spLocks noGrp="1"/>
          </p:cNvSpPr>
          <p:nvPr>
            <p:ph sz="half" idx="1"/>
          </p:nvPr>
        </p:nvSpPr>
        <p:spPr>
          <a:xfrm>
            <a:off x="301752"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contenido"/>
          <p:cNvSpPr>
            <a:spLocks noGrp="1"/>
          </p:cNvSpPr>
          <p:nvPr>
            <p:ph sz="half" idx="2"/>
          </p:nvPr>
        </p:nvSpPr>
        <p:spPr>
          <a:xfrm>
            <a:off x="4800600"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1">
        <a:schemeClr val="bg2"/>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Rectángulo"/>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20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21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E767E639-CA45-4E29-B2FB-E611AD615406}" type="datetimeFigureOut">
              <a:rPr lang="es-MX" smtClean="0"/>
              <a:pPr/>
              <a:t>05/02/2016</a:t>
            </a:fld>
            <a:endParaRPr lang="es-MX" dirty="0"/>
          </a:p>
        </p:txBody>
      </p:sp>
      <p:sp>
        <p:nvSpPr>
          <p:cNvPr id="8" name="7 Marcador de pie de página"/>
          <p:cNvSpPr>
            <a:spLocks noGrp="1"/>
          </p:cNvSpPr>
          <p:nvPr>
            <p:ph type="ftr" sz="quarter" idx="11"/>
          </p:nvPr>
        </p:nvSpPr>
        <p:spPr>
          <a:xfrm>
            <a:off x="304800" y="6409944"/>
            <a:ext cx="3581400" cy="365760"/>
          </a:xfrm>
        </p:spPr>
        <p:txBody>
          <a:bodyPr/>
          <a:lstStyle/>
          <a:p>
            <a:endParaRPr lang="es-MX" dirty="0"/>
          </a:p>
        </p:txBody>
      </p:sp>
      <p:sp>
        <p:nvSpPr>
          <p:cNvPr id="15" name="14 Conector recto"/>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23 Marcador de contenido"/>
          <p:cNvSpPr>
            <a:spLocks noGrp="1"/>
          </p:cNvSpPr>
          <p:nvPr>
            <p:ph sz="quarter" idx="2"/>
          </p:nvPr>
        </p:nvSpPr>
        <p:spPr>
          <a:xfrm>
            <a:off x="301752" y="2471383"/>
            <a:ext cx="4041648" cy="3818404"/>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6" name="25 Marcador de contenido"/>
          <p:cNvSpPr>
            <a:spLocks noGrp="1"/>
          </p:cNvSpPr>
          <p:nvPr>
            <p:ph sz="quarter" idx="4"/>
          </p:nvPr>
        </p:nvSpPr>
        <p:spPr>
          <a:xfrm>
            <a:off x="4800600" y="2471383"/>
            <a:ext cx="4038600" cy="382219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26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Marcador de número de diapositiva"/>
          <p:cNvSpPr>
            <a:spLocks noGrp="1"/>
          </p:cNvSpPr>
          <p:nvPr>
            <p:ph type="sldNum" sz="quarter" idx="12"/>
          </p:nvPr>
        </p:nvSpPr>
        <p:spPr>
          <a:xfrm>
            <a:off x="4343400" y="1042416"/>
            <a:ext cx="457200" cy="441325"/>
          </a:xfrm>
        </p:spPr>
        <p:txBody>
          <a:bodyPr/>
          <a:lstStyle>
            <a:lvl1pPr algn="ctr">
              <a:defRPr/>
            </a:lvl1pPr>
          </a:lstStyle>
          <a:p>
            <a:fld id="{1D21E399-4FD0-4285-94A3-1D6339D6A063}" type="slidenum">
              <a:rPr lang="es-MX" smtClean="0"/>
              <a:pPr/>
              <a:t>‹Nº›</a:t>
            </a:fld>
            <a:endParaRPr lang="es-MX" dirty="0"/>
          </a:p>
        </p:txBody>
      </p:sp>
      <p:sp>
        <p:nvSpPr>
          <p:cNvPr id="23" name="22 Título"/>
          <p:cNvSpPr>
            <a:spLocks noGrp="1"/>
          </p:cNvSpPr>
          <p:nvPr>
            <p:ph type="title"/>
          </p:nvPr>
        </p:nvSpPr>
        <p:spPr/>
        <p:txBody>
          <a:bodyPr rtlCol="0" anchor="b" anchorCtr="0"/>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E767E639-CA45-4E29-B2FB-E611AD615406}" type="datetimeFigureOut">
              <a:rPr lang="es-MX" smtClean="0"/>
              <a:pPr/>
              <a:t>05/02/2016</a:t>
            </a:fld>
            <a:endParaRPr lang="es-MX" dirty="0"/>
          </a:p>
        </p:txBody>
      </p:sp>
      <p:sp>
        <p:nvSpPr>
          <p:cNvPr id="4" name="3 Marcador de pie de página"/>
          <p:cNvSpPr>
            <a:spLocks noGrp="1"/>
          </p:cNvSpPr>
          <p:nvPr>
            <p:ph type="ftr" sz="quarter" idx="11"/>
          </p:nvPr>
        </p:nvSpPr>
        <p:spPr/>
        <p:txBody>
          <a:bodyPr/>
          <a:lstStyle/>
          <a:p>
            <a:endParaRPr lang="es-MX" dirty="0"/>
          </a:p>
        </p:txBody>
      </p:sp>
      <p:sp>
        <p:nvSpPr>
          <p:cNvPr id="5" name="4 Marcador de número de diapositiva"/>
          <p:cNvSpPr>
            <a:spLocks noGrp="1"/>
          </p:cNvSpPr>
          <p:nvPr>
            <p:ph type="sldNum" sz="quarter" idx="12"/>
          </p:nvPr>
        </p:nvSpPr>
        <p:spPr>
          <a:xfrm>
            <a:off x="4343400" y="1036020"/>
            <a:ext cx="457200" cy="441325"/>
          </a:xfrm>
        </p:spPr>
        <p:txBody>
          <a:bodyPr/>
          <a:lstStyle/>
          <a:p>
            <a:fld id="{1D21E399-4FD0-4285-94A3-1D6339D6A063}" type="slidenum">
              <a:rPr lang="es-MX" smtClean="0"/>
              <a:pPr/>
              <a:t>‹Nº›</a:t>
            </a:fld>
            <a:endParaRPr lang="es-MX"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5 Rectángulo"/>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1 Marcador de fecha"/>
          <p:cNvSpPr>
            <a:spLocks noGrp="1"/>
          </p:cNvSpPr>
          <p:nvPr>
            <p:ph type="dt" sz="half" idx="10"/>
          </p:nvPr>
        </p:nvSpPr>
        <p:spPr/>
        <p:txBody>
          <a:bodyPr/>
          <a:lstStyle/>
          <a:p>
            <a:fld id="{E767E639-CA45-4E29-B2FB-E611AD615406}" type="datetimeFigureOut">
              <a:rPr lang="es-MX" smtClean="0"/>
              <a:pPr/>
              <a:t>05/02/2016</a:t>
            </a:fld>
            <a:endParaRPr lang="es-MX" dirty="0"/>
          </a:p>
        </p:txBody>
      </p:sp>
      <p:sp>
        <p:nvSpPr>
          <p:cNvPr id="3" name="2 Marcador de pie de página"/>
          <p:cNvSpPr>
            <a:spLocks noGrp="1"/>
          </p:cNvSpPr>
          <p:nvPr>
            <p:ph type="ftr" sz="quarter" idx="11"/>
          </p:nvPr>
        </p:nvSpPr>
        <p:spPr/>
        <p:txBody>
          <a:bodyPr/>
          <a:lstStyle/>
          <a:p>
            <a:endParaRPr lang="es-MX" dirty="0"/>
          </a:p>
        </p:txBody>
      </p:sp>
      <p:sp>
        <p:nvSpPr>
          <p:cNvPr id="4" name="3 Marcador de número de diapositiva"/>
          <p:cNvSpPr>
            <a:spLocks noGrp="1"/>
          </p:cNvSpPr>
          <p:nvPr>
            <p:ph type="sldNum" sz="quarter" idx="12"/>
          </p:nvPr>
        </p:nvSpPr>
        <p:spPr>
          <a:xfrm>
            <a:off x="4267200" y="6324600"/>
            <a:ext cx="609600" cy="441324"/>
          </a:xfrm>
        </p:spPr>
        <p:txBody>
          <a:bodyPr/>
          <a:lstStyle>
            <a:lvl1pPr>
              <a:defRPr>
                <a:solidFill>
                  <a:srgbClr val="FFFFFF"/>
                </a:solidFill>
              </a:defRPr>
            </a:lvl1pPr>
          </a:lstStyle>
          <a:p>
            <a:fld id="{1D21E399-4FD0-4285-94A3-1D6339D6A063}" type="slidenum">
              <a:rPr lang="es-MX" smtClean="0"/>
              <a:pPr/>
              <a:t>‹Nº›</a:t>
            </a:fld>
            <a:endParaRPr lang="es-MX"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9" name="18 Rectángulo"/>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12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8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Marcador de contenido"/>
          <p:cNvSpPr>
            <a:spLocks noGrp="1"/>
          </p:cNvSpPr>
          <p:nvPr>
            <p:ph sz="quarter" idx="1"/>
          </p:nvPr>
        </p:nvSpPr>
        <p:spPr>
          <a:xfrm>
            <a:off x="3124200" y="685800"/>
            <a:ext cx="5638800" cy="5410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D21E399-4FD0-4285-94A3-1D6339D6A063}" type="slidenum">
              <a:rPr lang="es-MX" smtClean="0"/>
              <a:pPr/>
              <a:t>‹Nº›</a:t>
            </a:fld>
            <a:endParaRPr lang="es-MX" dirty="0"/>
          </a:p>
        </p:txBody>
      </p:sp>
      <p:sp>
        <p:nvSpPr>
          <p:cNvPr id="21" name="20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p:txBody>
          <a:bodyPr/>
          <a:lstStyle/>
          <a:p>
            <a:fld id="{E767E639-CA45-4E29-B2FB-E611AD615406}" type="datetimeFigureOut">
              <a:rPr lang="es-MX" smtClean="0"/>
              <a:pPr/>
              <a:t>05/02/2016</a:t>
            </a:fld>
            <a:endParaRPr lang="es-MX" dirty="0"/>
          </a:p>
        </p:txBody>
      </p:sp>
      <p:sp>
        <p:nvSpPr>
          <p:cNvPr id="6" name="5 Marcador de pie de página"/>
          <p:cNvSpPr>
            <a:spLocks noGrp="1"/>
          </p:cNvSpPr>
          <p:nvPr>
            <p:ph type="ftr" sz="quarter" idx="11"/>
          </p:nvPr>
        </p:nvSpPr>
        <p:spPr>
          <a:xfrm>
            <a:off x="301752" y="6410848"/>
            <a:ext cx="3383280" cy="365760"/>
          </a:xfrm>
        </p:spPr>
        <p:txBody>
          <a:bodyPr/>
          <a:lstStyle/>
          <a:p>
            <a:endParaRPr lang="es-MX"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1" name="20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19 Rectángulo"/>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11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p>
            <a:fld id="{1D21E399-4FD0-4285-94A3-1D6339D6A063}" type="slidenum">
              <a:rPr lang="es-MX" smtClean="0"/>
              <a:pPr/>
              <a:t>‹Nº›</a:t>
            </a:fld>
            <a:endParaRPr lang="es-MX" dirty="0"/>
          </a:p>
        </p:txBody>
      </p:sp>
      <p:sp>
        <p:nvSpPr>
          <p:cNvPr id="2" name="1 Título"/>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000375" y="609600"/>
            <a:ext cx="5867400" cy="4267200"/>
          </a:xfrm>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22" name="21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a:xfrm>
            <a:off x="5788152" y="6404984"/>
            <a:ext cx="3044952" cy="365760"/>
          </a:xfrm>
        </p:spPr>
        <p:txBody>
          <a:bodyPr/>
          <a:lstStyle/>
          <a:p>
            <a:fld id="{E767E639-CA45-4E29-B2FB-E611AD615406}" type="datetimeFigureOut">
              <a:rPr lang="es-MX" smtClean="0"/>
              <a:pPr/>
              <a:t>05/02/2016</a:t>
            </a:fld>
            <a:endParaRPr lang="es-MX" dirty="0"/>
          </a:p>
        </p:txBody>
      </p:sp>
      <p:sp>
        <p:nvSpPr>
          <p:cNvPr id="6" name="5 Marcador de pie de página"/>
          <p:cNvSpPr>
            <a:spLocks noGrp="1"/>
          </p:cNvSpPr>
          <p:nvPr>
            <p:ph type="ftr" sz="quarter" idx="11"/>
          </p:nvPr>
        </p:nvSpPr>
        <p:spPr>
          <a:xfrm>
            <a:off x="301752" y="6410848"/>
            <a:ext cx="3584448" cy="365760"/>
          </a:xfrm>
        </p:spPr>
        <p:txBody>
          <a:bodyPr/>
          <a:lstStyle/>
          <a:p>
            <a:endParaRPr lang="es-MX"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767E639-CA45-4E29-B2FB-E611AD615406}" type="datetimeFigureOut">
              <a:rPr lang="es-MX" smtClean="0"/>
              <a:pPr/>
              <a:t>05/02/2016</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6" name="5 Marcador de número de diapositiva"/>
          <p:cNvSpPr>
            <a:spLocks noGrp="1"/>
          </p:cNvSpPr>
          <p:nvPr>
            <p:ph type="sldNum" sz="quarter" idx="12"/>
          </p:nvPr>
        </p:nvSpPr>
        <p:spPr/>
        <p:txBody>
          <a:bodyPr/>
          <a:lstStyle/>
          <a:p>
            <a:fld id="{1D21E399-4FD0-4285-94A3-1D6339D6A063}" type="slidenum">
              <a:rPr lang="es-MX" smtClean="0"/>
              <a:pPr/>
              <a:t>‹Nº›</a:t>
            </a:fld>
            <a:endParaRPr lang="es-MX"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2"/>
      </p:bgRef>
    </p:bg>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Conector recto"/>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13 Elipse"/>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6915912" y="3009901"/>
            <a:ext cx="457200" cy="441325"/>
          </a:xfrm>
        </p:spPr>
        <p:txBody>
          <a:bodyPr/>
          <a:lstStyle/>
          <a:p>
            <a:fld id="{1D21E399-4FD0-4285-94A3-1D6339D6A063}" type="slidenum">
              <a:rPr lang="es-MX" smtClean="0"/>
              <a:pPr/>
              <a:t>‹Nº›</a:t>
            </a:fld>
            <a:endParaRPr lang="es-MX" dirty="0"/>
          </a:p>
        </p:txBody>
      </p:sp>
      <p:sp>
        <p:nvSpPr>
          <p:cNvPr id="3" name="2 Marcador de texto vertical"/>
          <p:cNvSpPr>
            <a:spLocks noGrp="1"/>
          </p:cNvSpPr>
          <p:nvPr>
            <p:ph type="body" orient="vert" idx="1"/>
          </p:nvPr>
        </p:nvSpPr>
        <p:spPr>
          <a:xfrm>
            <a:off x="304800" y="304800"/>
            <a:ext cx="6553200" cy="5821366"/>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E767E639-CA45-4E29-B2FB-E611AD615406}" type="datetimeFigureOut">
              <a:rPr lang="es-MX" smtClean="0"/>
              <a:pPr/>
              <a:t>05/02/2016</a:t>
            </a:fld>
            <a:endParaRPr lang="es-MX" dirty="0"/>
          </a:p>
        </p:txBody>
      </p:sp>
      <p:sp>
        <p:nvSpPr>
          <p:cNvPr id="5" name="4 Marcador de pie de página"/>
          <p:cNvSpPr>
            <a:spLocks noGrp="1"/>
          </p:cNvSpPr>
          <p:nvPr>
            <p:ph type="ftr" sz="quarter" idx="11"/>
          </p:nvPr>
        </p:nvSpPr>
        <p:spPr/>
        <p:txBody>
          <a:bodyPr/>
          <a:lstStyle/>
          <a:p>
            <a:endParaRPr lang="es-MX" dirty="0"/>
          </a:p>
        </p:txBody>
      </p:sp>
      <p:sp>
        <p:nvSpPr>
          <p:cNvPr id="2" name="1 Título vertical"/>
          <p:cNvSpPr>
            <a:spLocks noGrp="1"/>
          </p:cNvSpPr>
          <p:nvPr>
            <p:ph type="title" orient="vert"/>
          </p:nvPr>
        </p:nvSpPr>
        <p:spPr>
          <a:xfrm>
            <a:off x="7391400" y="304801"/>
            <a:ext cx="1447800" cy="5851525"/>
          </a:xfrm>
        </p:spPr>
        <p:txBody>
          <a:bodyPr vert="eaVert"/>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Marcador de fecha"/>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E767E639-CA45-4E29-B2FB-E611AD615406}" type="datetimeFigureOut">
              <a:rPr lang="es-MX" smtClean="0"/>
              <a:pPr/>
              <a:t>05/02/2016</a:t>
            </a:fld>
            <a:endParaRPr lang="es-MX" dirty="0"/>
          </a:p>
        </p:txBody>
      </p:sp>
      <p:sp>
        <p:nvSpPr>
          <p:cNvPr id="3" name="2 Marcador de pie de página"/>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s-MX" dirty="0"/>
          </a:p>
        </p:txBody>
      </p:sp>
      <p:sp>
        <p:nvSpPr>
          <p:cNvPr id="8" name="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9 Conector recto"/>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11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Marcador de número de diapositiva"/>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D21E399-4FD0-4285-94A3-1D6339D6A063}" type="slidenum">
              <a:rPr lang="es-MX" smtClean="0"/>
              <a:pPr/>
              <a:t>‹Nº›</a:t>
            </a:fld>
            <a:endParaRPr lang="es-MX" dirty="0"/>
          </a:p>
        </p:txBody>
      </p:sp>
      <p:sp>
        <p:nvSpPr>
          <p:cNvPr id="22" name="21 Marcador de título"/>
          <p:cNvSpPr>
            <a:spLocks noGrp="1"/>
          </p:cNvSpPr>
          <p:nvPr>
            <p:ph type="title"/>
          </p:nvPr>
        </p:nvSpPr>
        <p:spPr>
          <a:xfrm>
            <a:off x="301752" y="228600"/>
            <a:ext cx="8534400" cy="758952"/>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object 2"/>
          <p:cNvSpPr>
            <a:spLocks/>
          </p:cNvSpPr>
          <p:nvPr/>
        </p:nvSpPr>
        <p:spPr bwMode="auto">
          <a:xfrm>
            <a:off x="0" y="0"/>
            <a:ext cx="9144000" cy="6858000"/>
          </a:xfrm>
          <a:custGeom>
            <a:avLst/>
            <a:gdLst/>
            <a:ahLst/>
            <a:cxnLst>
              <a:cxn ang="0">
                <a:pos x="9144000" y="0"/>
              </a:cxn>
              <a:cxn ang="0">
                <a:pos x="0" y="0"/>
              </a:cxn>
              <a:cxn ang="0">
                <a:pos x="0" y="6857999"/>
              </a:cxn>
              <a:cxn ang="0">
                <a:pos x="9144000" y="6857999"/>
              </a:cxn>
              <a:cxn ang="0">
                <a:pos x="9144000" y="0"/>
              </a:cxn>
            </a:cxnLst>
            <a:rect l="0" t="0" r="r" b="b"/>
            <a:pathLst>
              <a:path w="9144000" h="6858000">
                <a:moveTo>
                  <a:pt x="9144000" y="0"/>
                </a:moveTo>
                <a:lnTo>
                  <a:pt x="0" y="0"/>
                </a:lnTo>
                <a:lnTo>
                  <a:pt x="0" y="6857999"/>
                </a:lnTo>
                <a:lnTo>
                  <a:pt x="9144000" y="6857999"/>
                </a:lnTo>
                <a:lnTo>
                  <a:pt x="9144000" y="0"/>
                </a:lnTo>
                <a:close/>
              </a:path>
            </a:pathLst>
          </a:custGeom>
          <a:solidFill>
            <a:srgbClr val="000000"/>
          </a:solidFill>
          <a:ln w="9525">
            <a:noFill/>
            <a:round/>
            <a:headEnd/>
            <a:tailEnd/>
          </a:ln>
        </p:spPr>
        <p:txBody>
          <a:bodyPr lIns="0" tIns="0" rIns="0" bIns="0"/>
          <a:lstStyle/>
          <a:p>
            <a:endParaRPr lang="es-MX"/>
          </a:p>
        </p:txBody>
      </p:sp>
      <p:sp>
        <p:nvSpPr>
          <p:cNvPr id="3" name="2 Rectángulo"/>
          <p:cNvSpPr/>
          <p:nvPr/>
        </p:nvSpPr>
        <p:spPr>
          <a:xfrm>
            <a:off x="838200" y="685800"/>
            <a:ext cx="7696200" cy="563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2800" dirty="0"/>
              <a:t>MULTIVERSIDAD LATINOAMERICANA CAMPUS TLAJOMULCO</a:t>
            </a:r>
          </a:p>
          <a:p>
            <a:pPr algn="ctr">
              <a:defRPr/>
            </a:pPr>
            <a:r>
              <a:rPr lang="es-MX" sz="2800" dirty="0"/>
              <a:t>3ER. </a:t>
            </a:r>
            <a:r>
              <a:rPr lang="es-MX" sz="2800" dirty="0" smtClean="0"/>
              <a:t>SEMESTRE-FÍSICA </a:t>
            </a:r>
            <a:r>
              <a:rPr lang="es-MX" sz="2800" dirty="0"/>
              <a:t>I</a:t>
            </a:r>
          </a:p>
          <a:p>
            <a:pPr algn="ctr">
              <a:defRPr/>
            </a:pPr>
            <a:r>
              <a:rPr lang="es-MX" sz="2800" dirty="0" smtClean="0"/>
              <a:t>Examen de diagnostico del bloque </a:t>
            </a:r>
            <a:r>
              <a:rPr lang="es-MX" sz="2800" dirty="0" smtClean="0">
                <a:latin typeface="Times New Roman" panose="02020603050405020304" pitchFamily="18" charset="0"/>
                <a:cs typeface="Times New Roman" panose="02020603050405020304" pitchFamily="18" charset="0"/>
              </a:rPr>
              <a:t>I</a:t>
            </a:r>
            <a:r>
              <a:rPr lang="es-MX" sz="2800" dirty="0" smtClean="0"/>
              <a:t>.</a:t>
            </a:r>
          </a:p>
          <a:p>
            <a:pPr algn="ctr">
              <a:defRPr/>
            </a:pPr>
            <a:r>
              <a:rPr lang="es-MX" sz="2800" dirty="0" smtClean="0">
                <a:solidFill>
                  <a:schemeClr val="tx1"/>
                </a:solidFill>
              </a:rPr>
              <a:t>1.- ¿Qué ventajas y desventajas ha traído para tu colonia, localidad o comunidad, el desarrollo científico y sus aplicaciones a la tecnología?</a:t>
            </a:r>
          </a:p>
          <a:p>
            <a:pPr algn="ctr">
              <a:defRPr/>
            </a:pPr>
            <a:endParaRPr lang="es-MX" altLang="es-MX" sz="2800" dirty="0" smtClean="0"/>
          </a:p>
          <a:p>
            <a:pPr algn="ctr">
              <a:defRPr/>
            </a:pPr>
            <a:endParaRPr lang="es-MX" altLang="es-MX" sz="2800" dirty="0"/>
          </a:p>
          <a:p>
            <a:pPr algn="ctr">
              <a:defRPr/>
            </a:pPr>
            <a:r>
              <a:rPr lang="es-MX" sz="2800" dirty="0"/>
              <a:t>PROF. ISMAEL NEGRETE RENTERIA</a:t>
            </a:r>
          </a:p>
          <a:p>
            <a:pPr algn="ctr">
              <a:defRPr/>
            </a:pPr>
            <a:endParaRPr lang="es-MX" sz="2800" dirty="0"/>
          </a:p>
          <a:p>
            <a:pPr algn="ctr">
              <a:defRPr/>
            </a:pPr>
            <a:endParaRPr lang="es-MX" sz="2800" dirty="0"/>
          </a:p>
        </p:txBody>
      </p:sp>
      <p:pic>
        <p:nvPicPr>
          <p:cNvPr id="9220" name="3 Imagen" descr="LOGO MULTIVERSIDAD.png"/>
          <p:cNvPicPr>
            <a:picLocks noChangeAspect="1" noChangeArrowheads="1"/>
          </p:cNvPicPr>
          <p:nvPr/>
        </p:nvPicPr>
        <p:blipFill>
          <a:blip r:embed="rId2" cstate="print"/>
          <a:srcRect/>
          <a:stretch>
            <a:fillRect/>
          </a:stretch>
        </p:blipFill>
        <p:spPr bwMode="auto">
          <a:xfrm>
            <a:off x="1258888" y="188913"/>
            <a:ext cx="6705600" cy="1258887"/>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rmAutofit/>
          </a:bodyPr>
          <a:lstStyle/>
          <a:p>
            <a:pPr algn="l"/>
            <a:r>
              <a:rPr lang="es-MX" sz="3200" dirty="0" smtClean="0"/>
              <a:t>Respuesta 1.</a:t>
            </a:r>
            <a:endParaRPr lang="es-MX" sz="3200" dirty="0"/>
          </a:p>
        </p:txBody>
      </p:sp>
      <p:sp>
        <p:nvSpPr>
          <p:cNvPr id="3" name="2 Marcador de contenido"/>
          <p:cNvSpPr>
            <a:spLocks noGrp="1"/>
          </p:cNvSpPr>
          <p:nvPr>
            <p:ph sz="quarter" idx="1"/>
          </p:nvPr>
        </p:nvSpPr>
        <p:spPr>
          <a:xfrm>
            <a:off x="251520" y="980728"/>
            <a:ext cx="8640960" cy="5616624"/>
          </a:xfrm>
        </p:spPr>
        <p:txBody>
          <a:bodyPr>
            <a:normAutofit lnSpcReduction="10000"/>
          </a:bodyPr>
          <a:lstStyle/>
          <a:p>
            <a:pPr marL="0" indent="0">
              <a:buNone/>
            </a:pPr>
            <a:r>
              <a:rPr lang="es-MX" sz="2400" b="1" i="1" dirty="0" smtClean="0">
                <a:solidFill>
                  <a:srgbClr val="FF0000"/>
                </a:solidFill>
              </a:rPr>
              <a:t>Ventajas.</a:t>
            </a:r>
          </a:p>
          <a:p>
            <a:pPr>
              <a:buFontTx/>
              <a:buChar char="-"/>
            </a:pPr>
            <a:r>
              <a:rPr lang="es-MX" sz="2400" dirty="0" smtClean="0"/>
              <a:t>La gente vive </a:t>
            </a:r>
            <a:r>
              <a:rPr lang="es-MX" sz="2400" dirty="0" smtClean="0"/>
              <a:t>más </a:t>
            </a:r>
            <a:r>
              <a:rPr lang="es-MX" sz="2400" dirty="0" smtClean="0"/>
              <a:t>tiempo.</a:t>
            </a:r>
          </a:p>
          <a:p>
            <a:pPr>
              <a:buFontTx/>
              <a:buChar char="-"/>
            </a:pPr>
            <a:r>
              <a:rPr lang="es-MX" sz="2400" dirty="0" smtClean="0"/>
              <a:t>La gente se desplaza </a:t>
            </a:r>
            <a:r>
              <a:rPr lang="es-MX" sz="2400" dirty="0" smtClean="0"/>
              <a:t>más </a:t>
            </a:r>
            <a:r>
              <a:rPr lang="es-MX" sz="2400" dirty="0" smtClean="0"/>
              <a:t>rápido de un lugar a otro.</a:t>
            </a:r>
          </a:p>
          <a:p>
            <a:pPr>
              <a:buFontTx/>
              <a:buChar char="-"/>
            </a:pPr>
            <a:r>
              <a:rPr lang="es-MX" sz="2400" dirty="0" smtClean="0"/>
              <a:t>Activa la economía de la localidad.</a:t>
            </a:r>
          </a:p>
          <a:p>
            <a:pPr>
              <a:buFontTx/>
              <a:buChar char="-"/>
            </a:pPr>
            <a:r>
              <a:rPr lang="es-MX" sz="2400" dirty="0" smtClean="0"/>
              <a:t>Se incrementaron las escuelas tecnológicas.</a:t>
            </a:r>
          </a:p>
          <a:p>
            <a:pPr>
              <a:buFontTx/>
              <a:buChar char="-"/>
            </a:pPr>
            <a:r>
              <a:rPr lang="es-MX" sz="2400" dirty="0" smtClean="0"/>
              <a:t>Nos comunicamos alrededor del mundo casi al instante.</a:t>
            </a:r>
          </a:p>
          <a:p>
            <a:pPr>
              <a:buFontTx/>
              <a:buChar char="-"/>
            </a:pPr>
            <a:endParaRPr lang="es-MX" sz="2400" dirty="0"/>
          </a:p>
          <a:p>
            <a:pPr marL="0" indent="0">
              <a:buNone/>
            </a:pPr>
            <a:r>
              <a:rPr lang="es-MX" sz="2400" b="1" i="1" dirty="0" smtClean="0">
                <a:solidFill>
                  <a:srgbClr val="FF0000"/>
                </a:solidFill>
              </a:rPr>
              <a:t>Desventajas.</a:t>
            </a:r>
          </a:p>
          <a:p>
            <a:pPr>
              <a:buFontTx/>
              <a:buChar char="-"/>
            </a:pPr>
            <a:r>
              <a:rPr lang="es-MX" sz="2400" dirty="0" smtClean="0"/>
              <a:t>La gente se vuelve ociosa y repercute en obesidad.</a:t>
            </a:r>
          </a:p>
          <a:p>
            <a:pPr>
              <a:buFontTx/>
              <a:buChar char="-"/>
            </a:pPr>
            <a:r>
              <a:rPr lang="es-MX" sz="2400" dirty="0" smtClean="0"/>
              <a:t>Se genera contaminación ambiental.</a:t>
            </a:r>
          </a:p>
          <a:p>
            <a:pPr>
              <a:buFontTx/>
              <a:buChar char="-"/>
            </a:pPr>
            <a:r>
              <a:rPr lang="es-MX" sz="2400" dirty="0" smtClean="0"/>
              <a:t>La gente se vuelve dependiente de sistemas tecnológicos.</a:t>
            </a:r>
          </a:p>
          <a:p>
            <a:pPr>
              <a:buFontTx/>
              <a:buChar char="-"/>
            </a:pPr>
            <a:r>
              <a:rPr lang="es-MX" sz="2400" dirty="0" smtClean="0"/>
              <a:t>Nos enseñamos a operar la tecnología, no ha crearla.</a:t>
            </a:r>
          </a:p>
          <a:p>
            <a:pPr>
              <a:buFontTx/>
              <a:buChar char="-"/>
            </a:pPr>
            <a:r>
              <a:rPr lang="es-MX" sz="2400" dirty="0" smtClean="0"/>
              <a:t>La gente se aísla, hay menos convivencia.</a:t>
            </a:r>
            <a:endParaRPr lang="es-MX" sz="2400" dirty="0"/>
          </a:p>
        </p:txBody>
      </p:sp>
    </p:spTree>
    <p:extLst>
      <p:ext uri="{BB962C8B-B14F-4D97-AF65-F5344CB8AC3E}">
        <p14:creationId xmlns:p14="http://schemas.microsoft.com/office/powerpoint/2010/main" val="13879421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l"/>
            <a:endParaRPr lang="es-MX" sz="3200" dirty="0"/>
          </a:p>
        </p:txBody>
      </p:sp>
      <p:sp>
        <p:nvSpPr>
          <p:cNvPr id="3" name="2 Marcador de contenido"/>
          <p:cNvSpPr>
            <a:spLocks noGrp="1"/>
          </p:cNvSpPr>
          <p:nvPr>
            <p:ph sz="quarter" idx="1"/>
          </p:nvPr>
        </p:nvSpPr>
        <p:spPr/>
        <p:txBody>
          <a:bodyPr/>
          <a:lstStyle/>
          <a:p>
            <a:pPr marL="0" indent="0" algn="just">
              <a:buNone/>
            </a:pPr>
            <a:r>
              <a:rPr lang="es-MX" dirty="0" smtClean="0"/>
              <a:t>2.- Roberto dice que la Física solo es útil a aquellos que se interesan por las ciencias exactas y la ingeniería. Ignacio dice que le resulta útil a todo aquel que desee comprender y explicarse científicamente los fenómenos naturales que observa en su entorno. </a:t>
            </a:r>
          </a:p>
          <a:p>
            <a:pPr marL="0" indent="0" algn="just">
              <a:buNone/>
            </a:pPr>
            <a:r>
              <a:rPr lang="es-MX" dirty="0" smtClean="0"/>
              <a:t>¿Tu que opinas?</a:t>
            </a:r>
            <a:endParaRPr lang="es-MX" dirty="0"/>
          </a:p>
        </p:txBody>
      </p:sp>
    </p:spTree>
    <p:extLst>
      <p:ext uri="{BB962C8B-B14F-4D97-AF65-F5344CB8AC3E}">
        <p14:creationId xmlns:p14="http://schemas.microsoft.com/office/powerpoint/2010/main" val="13582498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l"/>
            <a:r>
              <a:rPr lang="es-MX" dirty="0" smtClean="0"/>
              <a:t>Respuesta 2.</a:t>
            </a:r>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Estoy de acuerdo con Ignacio, la Física esta al alcance de cualquier persona que le guste la experimentación de manera responsable, que quiera explicarse las causas que originan los fenómenos de la naturaleza.</a:t>
            </a:r>
            <a:endParaRPr lang="es-MX" dirty="0"/>
          </a:p>
        </p:txBody>
      </p:sp>
    </p:spTree>
    <p:extLst>
      <p:ext uri="{BB962C8B-B14F-4D97-AF65-F5344CB8AC3E}">
        <p14:creationId xmlns:p14="http://schemas.microsoft.com/office/powerpoint/2010/main" val="12065242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3.- ¿Qué dispositivos eléctricos y electrónicos utilizas en tu vida diaria?</a:t>
            </a:r>
            <a:endParaRPr lang="es-MX" dirty="0"/>
          </a:p>
        </p:txBody>
      </p:sp>
    </p:spTree>
    <p:extLst>
      <p:ext uri="{BB962C8B-B14F-4D97-AF65-F5344CB8AC3E}">
        <p14:creationId xmlns:p14="http://schemas.microsoft.com/office/powerpoint/2010/main" val="20829034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rmAutofit/>
          </a:bodyPr>
          <a:lstStyle/>
          <a:p>
            <a:pPr algn="l"/>
            <a:r>
              <a:rPr lang="es-MX" sz="3600" dirty="0" smtClean="0"/>
              <a:t>Respuesta 3.</a:t>
            </a:r>
            <a:endParaRPr lang="es-MX" sz="3600" dirty="0"/>
          </a:p>
        </p:txBody>
      </p:sp>
      <p:sp>
        <p:nvSpPr>
          <p:cNvPr id="3" name="2 Marcador de contenido"/>
          <p:cNvSpPr>
            <a:spLocks noGrp="1"/>
          </p:cNvSpPr>
          <p:nvPr>
            <p:ph sz="quarter" idx="1"/>
          </p:nvPr>
        </p:nvSpPr>
        <p:spPr>
          <a:xfrm>
            <a:off x="251520" y="1340768"/>
            <a:ext cx="8712968" cy="5256584"/>
          </a:xfrm>
        </p:spPr>
        <p:txBody>
          <a:bodyPr>
            <a:normAutofit fontScale="92500" lnSpcReduction="20000"/>
          </a:bodyPr>
          <a:lstStyle/>
          <a:p>
            <a:pPr marL="0" indent="0">
              <a:buNone/>
            </a:pPr>
            <a:r>
              <a:rPr lang="es-MX" b="1" i="1" dirty="0" smtClean="0">
                <a:solidFill>
                  <a:srgbClr val="FF0000"/>
                </a:solidFill>
              </a:rPr>
              <a:t>Eléctricos.</a:t>
            </a:r>
          </a:p>
          <a:p>
            <a:pPr>
              <a:buFontTx/>
              <a:buChar char="-"/>
            </a:pPr>
            <a:r>
              <a:rPr lang="es-MX" dirty="0" smtClean="0"/>
              <a:t>Plancha eléctrica.</a:t>
            </a:r>
          </a:p>
          <a:p>
            <a:pPr>
              <a:buFontTx/>
              <a:buChar char="-"/>
            </a:pPr>
            <a:r>
              <a:rPr lang="es-MX" dirty="0" smtClean="0"/>
              <a:t>Chocomilero.</a:t>
            </a:r>
          </a:p>
          <a:p>
            <a:pPr>
              <a:buFontTx/>
              <a:buChar char="-"/>
            </a:pPr>
            <a:r>
              <a:rPr lang="es-MX" dirty="0" smtClean="0"/>
              <a:t>Horno de microondas.</a:t>
            </a:r>
          </a:p>
          <a:p>
            <a:pPr>
              <a:buFontTx/>
              <a:buChar char="-"/>
            </a:pPr>
            <a:r>
              <a:rPr lang="es-MX" dirty="0" smtClean="0"/>
              <a:t>Tostador eléctrico.</a:t>
            </a:r>
          </a:p>
          <a:p>
            <a:pPr>
              <a:buFontTx/>
              <a:buChar char="-"/>
            </a:pPr>
            <a:r>
              <a:rPr lang="es-MX" dirty="0" smtClean="0"/>
              <a:t>Ventilador.</a:t>
            </a:r>
          </a:p>
          <a:p>
            <a:pPr>
              <a:buFontTx/>
              <a:buChar char="-"/>
            </a:pPr>
            <a:endParaRPr lang="es-MX" dirty="0"/>
          </a:p>
          <a:p>
            <a:pPr marL="0" indent="0">
              <a:buNone/>
            </a:pPr>
            <a:r>
              <a:rPr lang="es-MX" b="1" i="1" dirty="0" smtClean="0">
                <a:solidFill>
                  <a:srgbClr val="FF0000"/>
                </a:solidFill>
              </a:rPr>
              <a:t>Electrónicos.</a:t>
            </a:r>
            <a:endParaRPr lang="es-MX" dirty="0" smtClean="0"/>
          </a:p>
          <a:p>
            <a:pPr>
              <a:buFontTx/>
              <a:buChar char="-"/>
            </a:pPr>
            <a:r>
              <a:rPr lang="es-MX" dirty="0" smtClean="0"/>
              <a:t>Celular.</a:t>
            </a:r>
          </a:p>
          <a:p>
            <a:pPr>
              <a:buFontTx/>
              <a:buChar char="-"/>
            </a:pPr>
            <a:r>
              <a:rPr lang="es-MX" dirty="0" smtClean="0"/>
              <a:t>Lap top.</a:t>
            </a:r>
          </a:p>
          <a:p>
            <a:pPr>
              <a:buFontTx/>
              <a:buChar char="-"/>
            </a:pPr>
            <a:r>
              <a:rPr lang="es-MX" dirty="0" smtClean="0"/>
              <a:t>Calculadora.</a:t>
            </a:r>
          </a:p>
          <a:p>
            <a:pPr>
              <a:buFontTx/>
              <a:buChar char="-"/>
            </a:pPr>
            <a:r>
              <a:rPr lang="es-MX" dirty="0" smtClean="0"/>
              <a:t>Alarma del auto.</a:t>
            </a:r>
          </a:p>
          <a:p>
            <a:pPr>
              <a:buFontTx/>
              <a:buChar char="-"/>
            </a:pPr>
            <a:r>
              <a:rPr lang="es-MX" dirty="0" smtClean="0"/>
              <a:t>Cañón.</a:t>
            </a:r>
          </a:p>
          <a:p>
            <a:pPr marL="0" indent="0">
              <a:buNone/>
            </a:pPr>
            <a:endParaRPr lang="es-MX" dirty="0"/>
          </a:p>
        </p:txBody>
      </p:sp>
    </p:spTree>
    <p:extLst>
      <p:ext uri="{BB962C8B-B14F-4D97-AF65-F5344CB8AC3E}">
        <p14:creationId xmlns:p14="http://schemas.microsoft.com/office/powerpoint/2010/main" val="25450375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l"/>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4.- ¿Cómo describes la manera en que los científicos realizan sus investigaciones?</a:t>
            </a:r>
            <a:endParaRPr lang="es-MX" dirty="0"/>
          </a:p>
        </p:txBody>
      </p:sp>
    </p:spTree>
    <p:extLst>
      <p:ext uri="{BB962C8B-B14F-4D97-AF65-F5344CB8AC3E}">
        <p14:creationId xmlns:p14="http://schemas.microsoft.com/office/powerpoint/2010/main" val="22796957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l"/>
            <a:r>
              <a:rPr lang="es-MX" dirty="0" smtClean="0"/>
              <a:t>Respuesta 4.</a:t>
            </a:r>
            <a:endParaRPr lang="es-MX" dirty="0"/>
          </a:p>
        </p:txBody>
      </p:sp>
      <p:sp>
        <p:nvSpPr>
          <p:cNvPr id="3" name="2 Marcador de contenido"/>
          <p:cNvSpPr>
            <a:spLocks noGrp="1"/>
          </p:cNvSpPr>
          <p:nvPr>
            <p:ph sz="quarter" idx="1"/>
          </p:nvPr>
        </p:nvSpPr>
        <p:spPr/>
        <p:txBody>
          <a:bodyPr>
            <a:normAutofit/>
          </a:bodyPr>
          <a:lstStyle/>
          <a:p>
            <a:pPr marL="0" indent="0" algn="just">
              <a:buNone/>
            </a:pPr>
            <a:r>
              <a:rPr lang="es-MX" dirty="0" smtClean="0"/>
              <a:t>Sus estudios son razonados y organizados, investigan a base de una metodología bien aplicada, es decir, aplican el método científico.</a:t>
            </a:r>
          </a:p>
          <a:p>
            <a:pPr>
              <a:buFontTx/>
              <a:buChar char="-"/>
            </a:pPr>
            <a:r>
              <a:rPr lang="es-MX" dirty="0" smtClean="0"/>
              <a:t>Observación.</a:t>
            </a:r>
          </a:p>
          <a:p>
            <a:pPr>
              <a:buFontTx/>
              <a:buChar char="-"/>
            </a:pPr>
            <a:r>
              <a:rPr lang="es-MX" dirty="0" smtClean="0"/>
              <a:t>Hipótesis.</a:t>
            </a:r>
          </a:p>
          <a:p>
            <a:pPr>
              <a:buFontTx/>
              <a:buChar char="-"/>
            </a:pPr>
            <a:r>
              <a:rPr lang="es-MX" dirty="0" smtClean="0"/>
              <a:t>Experimentación.</a:t>
            </a:r>
          </a:p>
          <a:p>
            <a:pPr>
              <a:buFontTx/>
              <a:buChar char="-"/>
            </a:pPr>
            <a:r>
              <a:rPr lang="es-MX" dirty="0" smtClean="0"/>
              <a:t>Reflexión.</a:t>
            </a:r>
          </a:p>
          <a:p>
            <a:pPr>
              <a:buFontTx/>
              <a:buChar char="-"/>
            </a:pPr>
            <a:r>
              <a:rPr lang="es-MX" dirty="0" smtClean="0"/>
              <a:t>Comprobación.</a:t>
            </a:r>
          </a:p>
          <a:p>
            <a:pPr>
              <a:buFontTx/>
              <a:buChar char="-"/>
            </a:pPr>
            <a:r>
              <a:rPr lang="es-MX" dirty="0" smtClean="0"/>
              <a:t>Ley o principio.</a:t>
            </a:r>
            <a:endParaRPr lang="es-MX" dirty="0"/>
          </a:p>
        </p:txBody>
      </p:sp>
    </p:spTree>
    <p:extLst>
      <p:ext uri="{BB962C8B-B14F-4D97-AF65-F5344CB8AC3E}">
        <p14:creationId xmlns:p14="http://schemas.microsoft.com/office/powerpoint/2010/main" val="26553286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5.- ¿Qué mediciones realizas de manera cotidiana y con que dispositivos o instrumentos las haces?</a:t>
            </a:r>
            <a:endParaRPr lang="es-MX" dirty="0"/>
          </a:p>
        </p:txBody>
      </p:sp>
    </p:spTree>
    <p:extLst>
      <p:ext uri="{BB962C8B-B14F-4D97-AF65-F5344CB8AC3E}">
        <p14:creationId xmlns:p14="http://schemas.microsoft.com/office/powerpoint/2010/main" val="7242224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l"/>
            <a:r>
              <a:rPr lang="es-MX" dirty="0" smtClean="0"/>
              <a:t>Respuesta 5.</a:t>
            </a:r>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Medición de herrajes y lo hago con vernier electrónico.</a:t>
            </a:r>
            <a:endParaRPr lang="es-MX" dirty="0"/>
          </a:p>
        </p:txBody>
      </p:sp>
    </p:spTree>
    <p:extLst>
      <p:ext uri="{BB962C8B-B14F-4D97-AF65-F5344CB8AC3E}">
        <p14:creationId xmlns:p14="http://schemas.microsoft.com/office/powerpoint/2010/main" val="11673766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6.- ¿Qué sistema o sistemas de unidades de medida conoces?</a:t>
            </a:r>
            <a:endParaRPr lang="es-MX" dirty="0"/>
          </a:p>
        </p:txBody>
      </p:sp>
    </p:spTree>
    <p:extLst>
      <p:ext uri="{BB962C8B-B14F-4D97-AF65-F5344CB8AC3E}">
        <p14:creationId xmlns:p14="http://schemas.microsoft.com/office/powerpoint/2010/main" val="37148925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l"/>
            <a:r>
              <a:rPr lang="es-MX" dirty="0" smtClean="0"/>
              <a:t>Respuesta 6.</a:t>
            </a:r>
            <a:endParaRPr lang="es-MX" dirty="0"/>
          </a:p>
        </p:txBody>
      </p:sp>
      <p:sp>
        <p:nvSpPr>
          <p:cNvPr id="3" name="2 Marcador de contenido"/>
          <p:cNvSpPr>
            <a:spLocks noGrp="1"/>
          </p:cNvSpPr>
          <p:nvPr>
            <p:ph sz="quarter" idx="1"/>
          </p:nvPr>
        </p:nvSpPr>
        <p:spPr/>
        <p:txBody>
          <a:bodyPr/>
          <a:lstStyle/>
          <a:p>
            <a:pPr marL="0" indent="0">
              <a:buNone/>
            </a:pPr>
            <a:r>
              <a:rPr lang="es-MX" dirty="0" smtClean="0"/>
              <a:t>El sistema MKS (metro, kilogramo, segundo) y el</a:t>
            </a:r>
          </a:p>
          <a:p>
            <a:pPr marL="0" indent="0">
              <a:buNone/>
            </a:pPr>
            <a:r>
              <a:rPr lang="es-MX" dirty="0" smtClean="0"/>
              <a:t>Sistema ingles.</a:t>
            </a:r>
            <a:endParaRPr lang="es-MX" dirty="0"/>
          </a:p>
        </p:txBody>
      </p:sp>
    </p:spTree>
    <p:extLst>
      <p:ext uri="{BB962C8B-B14F-4D97-AF65-F5344CB8AC3E}">
        <p14:creationId xmlns:p14="http://schemas.microsoft.com/office/powerpoint/2010/main" val="37351267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7.- Un jugador de futbol americano realizo un avance de </a:t>
            </a:r>
            <a:r>
              <a:rPr lang="es-MX" b="1" i="1" dirty="0" smtClean="0">
                <a:solidFill>
                  <a:srgbClr val="FF0000"/>
                </a:solidFill>
              </a:rPr>
              <a:t>15 yardas</a:t>
            </a:r>
            <a:r>
              <a:rPr lang="es-MX" dirty="0" smtClean="0"/>
              <a:t>, transfórmalo a metros si una yarda es igual 0.9144 metros?</a:t>
            </a:r>
            <a:endParaRPr lang="es-MX" dirty="0"/>
          </a:p>
        </p:txBody>
      </p:sp>
    </p:spTree>
    <p:extLst>
      <p:ext uri="{BB962C8B-B14F-4D97-AF65-F5344CB8AC3E}">
        <p14:creationId xmlns:p14="http://schemas.microsoft.com/office/powerpoint/2010/main" val="35288836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l"/>
            <a:r>
              <a:rPr lang="es-MX" dirty="0" smtClean="0"/>
              <a:t>Respuesta 7.</a:t>
            </a:r>
            <a:endParaRPr lang="es-MX" dirty="0"/>
          </a:p>
        </p:txBody>
      </p:sp>
      <p:sp>
        <p:nvSpPr>
          <p:cNvPr id="3" name="2 Marcador de contenido"/>
          <p:cNvSpPr>
            <a:spLocks noGrp="1"/>
          </p:cNvSpPr>
          <p:nvPr>
            <p:ph sz="quarter" idx="1"/>
          </p:nvPr>
        </p:nvSpPr>
        <p:spPr/>
        <p:txBody>
          <a:bodyPr>
            <a:normAutofit/>
          </a:bodyPr>
          <a:lstStyle/>
          <a:p>
            <a:pPr marL="0" indent="0">
              <a:buNone/>
            </a:pPr>
            <a:r>
              <a:rPr lang="es-MX" dirty="0" smtClean="0"/>
              <a:t>Por regla de tres.</a:t>
            </a:r>
          </a:p>
          <a:p>
            <a:pPr marL="0" indent="0">
              <a:buNone/>
            </a:pPr>
            <a:endParaRPr lang="es-MX" dirty="0"/>
          </a:p>
          <a:p>
            <a:pPr marL="0" indent="0">
              <a:buNone/>
            </a:pPr>
            <a:r>
              <a:rPr lang="es-MX" dirty="0" smtClean="0"/>
              <a:t>1 yarda                0.9144 m</a:t>
            </a:r>
          </a:p>
          <a:p>
            <a:pPr marL="0" indent="0">
              <a:buNone/>
            </a:pPr>
            <a:r>
              <a:rPr lang="es-MX" dirty="0" smtClean="0"/>
              <a:t>15 yardas                  X</a:t>
            </a:r>
          </a:p>
          <a:p>
            <a:pPr marL="0" indent="0">
              <a:buNone/>
            </a:pPr>
            <a:endParaRPr lang="es-MX" dirty="0"/>
          </a:p>
          <a:p>
            <a:pPr marL="0" indent="0">
              <a:buNone/>
            </a:pPr>
            <a:r>
              <a:rPr lang="es-MX" dirty="0" smtClean="0"/>
              <a:t>Resultado.</a:t>
            </a:r>
          </a:p>
          <a:p>
            <a:pPr marL="0" indent="0">
              <a:buNone/>
            </a:pPr>
            <a:r>
              <a:rPr lang="es-MX" dirty="0" smtClean="0"/>
              <a:t>X = (15 yardas) (0.9144 m)     =     </a:t>
            </a:r>
            <a:r>
              <a:rPr lang="es-MX" b="1" i="1" dirty="0" smtClean="0">
                <a:solidFill>
                  <a:srgbClr val="FF0000"/>
                </a:solidFill>
              </a:rPr>
              <a:t>13.72 m</a:t>
            </a:r>
          </a:p>
          <a:p>
            <a:pPr marL="0" indent="0">
              <a:buNone/>
            </a:pPr>
            <a:r>
              <a:rPr lang="es-MX" dirty="0"/>
              <a:t> </a:t>
            </a:r>
            <a:r>
              <a:rPr lang="es-MX" dirty="0" smtClean="0"/>
              <a:t>                 1 yarda</a:t>
            </a:r>
            <a:endParaRPr lang="es-MX" dirty="0"/>
          </a:p>
        </p:txBody>
      </p:sp>
      <p:cxnSp>
        <p:nvCxnSpPr>
          <p:cNvPr id="5" name="4 Conector recto de flecha"/>
          <p:cNvCxnSpPr/>
          <p:nvPr/>
        </p:nvCxnSpPr>
        <p:spPr>
          <a:xfrm>
            <a:off x="1979712" y="3068960"/>
            <a:ext cx="115212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6 Conector recto de flecha"/>
          <p:cNvCxnSpPr/>
          <p:nvPr/>
        </p:nvCxnSpPr>
        <p:spPr>
          <a:xfrm>
            <a:off x="2339752" y="3717032"/>
            <a:ext cx="115212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1259632" y="5373216"/>
            <a:ext cx="34563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8680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8.- Un automóvil viaja a una velocidad cuya magnitud es de </a:t>
            </a:r>
            <a:r>
              <a:rPr lang="es-MX" b="1" i="1" dirty="0" smtClean="0">
                <a:solidFill>
                  <a:srgbClr val="FF0000"/>
                </a:solidFill>
              </a:rPr>
              <a:t>120 km/h</a:t>
            </a:r>
            <a:r>
              <a:rPr lang="es-MX" dirty="0" smtClean="0"/>
              <a:t>, transfórmalo a </a:t>
            </a:r>
            <a:r>
              <a:rPr lang="es-MX" b="1" i="1" dirty="0" smtClean="0">
                <a:solidFill>
                  <a:srgbClr val="FF0000"/>
                </a:solidFill>
              </a:rPr>
              <a:t>m/s.</a:t>
            </a:r>
            <a:endParaRPr lang="es-MX" b="1" i="1" dirty="0">
              <a:solidFill>
                <a:srgbClr val="FF0000"/>
              </a:solidFill>
            </a:endParaRPr>
          </a:p>
        </p:txBody>
      </p:sp>
    </p:spTree>
    <p:extLst>
      <p:ext uri="{BB962C8B-B14F-4D97-AF65-F5344CB8AC3E}">
        <p14:creationId xmlns:p14="http://schemas.microsoft.com/office/powerpoint/2010/main" val="33174349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l"/>
            <a:r>
              <a:rPr lang="es-MX" dirty="0" smtClean="0"/>
              <a:t>Respuesta 8.</a:t>
            </a:r>
            <a:endParaRPr lang="es-MX" dirty="0"/>
          </a:p>
        </p:txBody>
      </p:sp>
      <p:sp>
        <p:nvSpPr>
          <p:cNvPr id="3" name="2 Marcador de contenido"/>
          <p:cNvSpPr>
            <a:spLocks noGrp="1"/>
          </p:cNvSpPr>
          <p:nvPr>
            <p:ph sz="quarter" idx="1"/>
          </p:nvPr>
        </p:nvSpPr>
        <p:spPr>
          <a:xfrm>
            <a:off x="251520" y="1600200"/>
            <a:ext cx="8712968" cy="4997152"/>
          </a:xfrm>
        </p:spPr>
        <p:txBody>
          <a:bodyPr/>
          <a:lstStyle/>
          <a:p>
            <a:pPr marL="0" indent="0">
              <a:buNone/>
            </a:pPr>
            <a:r>
              <a:rPr lang="es-MX" dirty="0" smtClean="0"/>
              <a:t>120 km/h = (120 km) (1000 m/km)  = 120 000 m</a:t>
            </a:r>
          </a:p>
          <a:p>
            <a:pPr marL="0" indent="0">
              <a:buNone/>
            </a:pPr>
            <a:r>
              <a:rPr lang="es-MX" dirty="0"/>
              <a:t> </a:t>
            </a:r>
            <a:r>
              <a:rPr lang="es-MX" dirty="0" smtClean="0"/>
              <a:t>                     (1 hr) (3600 seg/hr)            3 600 seg</a:t>
            </a:r>
          </a:p>
          <a:p>
            <a:pPr marL="0" indent="0">
              <a:buNone/>
            </a:pPr>
            <a:endParaRPr lang="es-MX" dirty="0"/>
          </a:p>
          <a:p>
            <a:pPr marL="0" indent="0">
              <a:buNone/>
            </a:pPr>
            <a:r>
              <a:rPr lang="es-MX" dirty="0" smtClean="0"/>
              <a:t>                   = </a:t>
            </a:r>
            <a:r>
              <a:rPr lang="es-MX" b="1" i="1" dirty="0" smtClean="0">
                <a:solidFill>
                  <a:srgbClr val="FF0000"/>
                </a:solidFill>
              </a:rPr>
              <a:t>33.33 m/s</a:t>
            </a:r>
            <a:endParaRPr lang="es-MX" b="1" i="1" dirty="0">
              <a:solidFill>
                <a:srgbClr val="FF0000"/>
              </a:solidFill>
            </a:endParaRPr>
          </a:p>
        </p:txBody>
      </p:sp>
      <p:cxnSp>
        <p:nvCxnSpPr>
          <p:cNvPr id="5" name="4 Conector recto"/>
          <p:cNvCxnSpPr/>
          <p:nvPr/>
        </p:nvCxnSpPr>
        <p:spPr>
          <a:xfrm>
            <a:off x="2411760" y="2132856"/>
            <a:ext cx="33843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6 Conector recto"/>
          <p:cNvCxnSpPr/>
          <p:nvPr/>
        </p:nvCxnSpPr>
        <p:spPr>
          <a:xfrm>
            <a:off x="6660232" y="2132856"/>
            <a:ext cx="15841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41162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9.- Alicia mide el diámetro de un tubo de ensayo con todo cuidado utilizando un vernier y </a:t>
            </a:r>
            <a:r>
              <a:rPr lang="es-MX" b="1" dirty="0" smtClean="0">
                <a:solidFill>
                  <a:srgbClr val="FF0000"/>
                </a:solidFill>
              </a:rPr>
              <a:t>repite 5 veces </a:t>
            </a:r>
            <a:r>
              <a:rPr lang="es-MX" dirty="0" smtClean="0"/>
              <a:t>la medición. Después obtiene un valor promedio y finalmente expresa el resultado.</a:t>
            </a:r>
          </a:p>
          <a:p>
            <a:pPr marL="0" indent="0" algn="just">
              <a:buNone/>
            </a:pPr>
            <a:r>
              <a:rPr lang="es-MX" dirty="0" smtClean="0"/>
              <a:t>¿Podemos decir que este resultado es exacto, si o no y porque?</a:t>
            </a:r>
            <a:endParaRPr lang="es-MX" dirty="0"/>
          </a:p>
        </p:txBody>
      </p:sp>
    </p:spTree>
    <p:extLst>
      <p:ext uri="{BB962C8B-B14F-4D97-AF65-F5344CB8AC3E}">
        <p14:creationId xmlns:p14="http://schemas.microsoft.com/office/powerpoint/2010/main" val="41701337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l"/>
            <a:r>
              <a:rPr lang="es-MX" dirty="0" smtClean="0"/>
              <a:t>Respuesta 9.</a:t>
            </a:r>
            <a:endParaRPr lang="es-MX" dirty="0"/>
          </a:p>
        </p:txBody>
      </p:sp>
      <p:sp>
        <p:nvSpPr>
          <p:cNvPr id="3" name="2 Marcador de contenido"/>
          <p:cNvSpPr>
            <a:spLocks noGrp="1"/>
          </p:cNvSpPr>
          <p:nvPr>
            <p:ph sz="quarter" idx="1"/>
          </p:nvPr>
        </p:nvSpPr>
        <p:spPr/>
        <p:txBody>
          <a:bodyPr/>
          <a:lstStyle/>
          <a:p>
            <a:pPr marL="0" indent="0" algn="just">
              <a:buNone/>
            </a:pPr>
            <a:r>
              <a:rPr lang="es-MX" dirty="0" smtClean="0"/>
              <a:t>Bueno, primeramente Alicia tenia que haber calibrado el vernier con un bloque patrón, si no lo hizo, esta demás que haya hecho varias mediciones.</a:t>
            </a:r>
            <a:endParaRPr lang="es-MX" dirty="0"/>
          </a:p>
        </p:txBody>
      </p:sp>
    </p:spTree>
    <p:extLst>
      <p:ext uri="{BB962C8B-B14F-4D97-AF65-F5344CB8AC3E}">
        <p14:creationId xmlns:p14="http://schemas.microsoft.com/office/powerpoint/2010/main" val="37706652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dirty="0"/>
          </a:p>
        </p:txBody>
      </p:sp>
      <p:sp>
        <p:nvSpPr>
          <p:cNvPr id="3" name="2 Marcador de contenido"/>
          <p:cNvSpPr>
            <a:spLocks noGrp="1"/>
          </p:cNvSpPr>
          <p:nvPr>
            <p:ph sz="quarter" idx="1"/>
          </p:nvPr>
        </p:nvSpPr>
        <p:spPr/>
        <p:txBody>
          <a:bodyPr/>
          <a:lstStyle/>
          <a:p>
            <a:pPr marL="0" indent="0">
              <a:buNone/>
            </a:pPr>
            <a:r>
              <a:rPr lang="es-MX" dirty="0" smtClean="0"/>
              <a:t>10.- Dibuja un sistema formado por:</a:t>
            </a:r>
          </a:p>
          <a:p>
            <a:pPr marL="514350" indent="-514350">
              <a:buAutoNum type="alphaLcParenR"/>
            </a:pPr>
            <a:r>
              <a:rPr lang="es-MX" dirty="0"/>
              <a:t>2</a:t>
            </a:r>
            <a:r>
              <a:rPr lang="es-MX" dirty="0" smtClean="0"/>
              <a:t> vectores colineales.</a:t>
            </a:r>
          </a:p>
          <a:p>
            <a:pPr marL="514350" indent="-514350">
              <a:buAutoNum type="alphaLcParenR"/>
            </a:pPr>
            <a:r>
              <a:rPr lang="es-MX" dirty="0"/>
              <a:t>2</a:t>
            </a:r>
            <a:r>
              <a:rPr lang="es-MX" dirty="0" smtClean="0"/>
              <a:t> vectores angulares o concurrentes.</a:t>
            </a:r>
          </a:p>
          <a:p>
            <a:pPr marL="514350" indent="-514350">
              <a:buAutoNum type="alphaLcParenR"/>
            </a:pPr>
            <a:endParaRPr lang="es-MX" dirty="0"/>
          </a:p>
          <a:p>
            <a:pPr marL="0" indent="0" algn="just">
              <a:buNone/>
            </a:pPr>
            <a:r>
              <a:rPr lang="es-MX" dirty="0" smtClean="0"/>
              <a:t>Después, asígnales valores y encuentra su resultante por el método grafico.</a:t>
            </a:r>
            <a:endParaRPr lang="es-MX" dirty="0"/>
          </a:p>
        </p:txBody>
      </p:sp>
    </p:spTree>
    <p:extLst>
      <p:ext uri="{BB962C8B-B14F-4D97-AF65-F5344CB8AC3E}">
        <p14:creationId xmlns:p14="http://schemas.microsoft.com/office/powerpoint/2010/main" val="8407008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Autofit/>
          </a:bodyPr>
          <a:lstStyle/>
          <a:p>
            <a:pPr algn="l"/>
            <a:r>
              <a:rPr lang="es-MX" sz="3600" dirty="0" smtClean="0"/>
              <a:t>Respuesta 10.</a:t>
            </a:r>
            <a:endParaRPr lang="es-MX" sz="3600" dirty="0"/>
          </a:p>
        </p:txBody>
      </p:sp>
      <p:sp>
        <p:nvSpPr>
          <p:cNvPr id="3" name="2 Marcador de contenido"/>
          <p:cNvSpPr>
            <a:spLocks noGrp="1"/>
          </p:cNvSpPr>
          <p:nvPr>
            <p:ph sz="quarter" idx="1"/>
          </p:nvPr>
        </p:nvSpPr>
        <p:spPr>
          <a:xfrm>
            <a:off x="251520" y="836712"/>
            <a:ext cx="8640960" cy="5904656"/>
          </a:xfrm>
        </p:spPr>
        <p:txBody>
          <a:bodyPr/>
          <a:lstStyle/>
          <a:p>
            <a:pPr marL="0" indent="0">
              <a:buNone/>
            </a:pPr>
            <a:endParaRPr lang="es-MX" dirty="0" smtClean="0"/>
          </a:p>
          <a:p>
            <a:pPr marL="0" indent="0">
              <a:buNone/>
            </a:pPr>
            <a:endParaRPr lang="es-MX" dirty="0"/>
          </a:p>
          <a:p>
            <a:pPr marL="0" indent="0">
              <a:buNone/>
            </a:pPr>
            <a:r>
              <a:rPr lang="es-MX" dirty="0" smtClean="0"/>
              <a:t>Sistema de fuerzas colineales.</a:t>
            </a:r>
          </a:p>
          <a:p>
            <a:pPr marL="0" indent="0">
              <a:buNone/>
            </a:pPr>
            <a:r>
              <a:rPr lang="es-MX" dirty="0" smtClean="0"/>
              <a:t>1 N              2 N                        3 N</a:t>
            </a:r>
          </a:p>
          <a:p>
            <a:pPr marL="0" indent="0">
              <a:buNone/>
            </a:pPr>
            <a:endParaRPr lang="es-MX" dirty="0"/>
          </a:p>
          <a:p>
            <a:pPr marL="0" indent="0">
              <a:buNone/>
            </a:pPr>
            <a:r>
              <a:rPr lang="es-MX" dirty="0" smtClean="0"/>
              <a:t>Resultante = 1 N + 2 N + 3 N  = 6 N</a:t>
            </a:r>
            <a:endParaRPr lang="es-MX" dirty="0"/>
          </a:p>
        </p:txBody>
      </p:sp>
      <p:cxnSp>
        <p:nvCxnSpPr>
          <p:cNvPr id="5" name="4 Conector recto de flecha"/>
          <p:cNvCxnSpPr/>
          <p:nvPr/>
        </p:nvCxnSpPr>
        <p:spPr>
          <a:xfrm>
            <a:off x="395536" y="3140968"/>
            <a:ext cx="64807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6 Conector recto de flecha"/>
          <p:cNvCxnSpPr/>
          <p:nvPr/>
        </p:nvCxnSpPr>
        <p:spPr>
          <a:xfrm>
            <a:off x="1855912" y="3140968"/>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8 Conector recto de flecha"/>
          <p:cNvCxnSpPr/>
          <p:nvPr/>
        </p:nvCxnSpPr>
        <p:spPr>
          <a:xfrm>
            <a:off x="4684859" y="3148608"/>
            <a:ext cx="244827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10 Conector recto de flecha"/>
          <p:cNvCxnSpPr/>
          <p:nvPr/>
        </p:nvCxnSpPr>
        <p:spPr>
          <a:xfrm>
            <a:off x="539552" y="4365104"/>
            <a:ext cx="4968552"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30463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274042"/>
          </a:xfrm>
        </p:spPr>
        <p:txBody>
          <a:bodyPr>
            <a:normAutofit/>
          </a:bodyPr>
          <a:lstStyle/>
          <a:p>
            <a:endParaRPr lang="es-MX" sz="900" dirty="0"/>
          </a:p>
        </p:txBody>
      </p:sp>
      <p:sp>
        <p:nvSpPr>
          <p:cNvPr id="3" name="2 Marcador de contenido"/>
          <p:cNvSpPr>
            <a:spLocks noGrp="1"/>
          </p:cNvSpPr>
          <p:nvPr>
            <p:ph sz="quarter" idx="1"/>
          </p:nvPr>
        </p:nvSpPr>
        <p:spPr>
          <a:xfrm>
            <a:off x="107504" y="692696"/>
            <a:ext cx="8856984" cy="5976664"/>
          </a:xfrm>
        </p:spPr>
        <p:txBody>
          <a:bodyPr>
            <a:normAutofit/>
          </a:bodyPr>
          <a:lstStyle/>
          <a:p>
            <a:pPr marL="0" indent="0">
              <a:buNone/>
            </a:pPr>
            <a:r>
              <a:rPr lang="es-MX" dirty="0" smtClean="0"/>
              <a:t>Vectores concurrentes.</a:t>
            </a:r>
            <a:endParaRPr lang="es-MX" dirty="0"/>
          </a:p>
          <a:p>
            <a:pPr marL="0" indent="0">
              <a:buNone/>
            </a:pPr>
            <a:r>
              <a:rPr lang="es-MX" dirty="0" smtClean="0"/>
              <a:t> 2 m a 40°,      4 m a 127°                 Escala 1m = 1 cm</a:t>
            </a:r>
          </a:p>
          <a:p>
            <a:pPr marL="0" indent="0">
              <a:buNone/>
            </a:pPr>
            <a:endParaRPr lang="es-MX" sz="1800" dirty="0" smtClean="0"/>
          </a:p>
          <a:p>
            <a:pPr marL="0" indent="0">
              <a:buNone/>
            </a:pPr>
            <a:r>
              <a:rPr lang="es-MX" sz="1800" dirty="0"/>
              <a:t> </a:t>
            </a:r>
            <a:r>
              <a:rPr lang="es-MX" sz="1800" dirty="0" smtClean="0"/>
              <a:t>                                                                             </a:t>
            </a:r>
            <a:r>
              <a:rPr lang="es-MX" sz="1800" b="1" dirty="0" smtClean="0"/>
              <a:t>y</a:t>
            </a:r>
          </a:p>
          <a:p>
            <a:pPr marL="0" indent="0">
              <a:buNone/>
            </a:pPr>
            <a:endParaRPr lang="es-MX" sz="1800" dirty="0"/>
          </a:p>
          <a:p>
            <a:pPr marL="0" indent="0">
              <a:buNone/>
            </a:pPr>
            <a:endParaRPr lang="es-MX" sz="1800" dirty="0" smtClean="0"/>
          </a:p>
          <a:p>
            <a:pPr marL="0" indent="0">
              <a:buNone/>
            </a:pPr>
            <a:endParaRPr lang="es-MX" sz="1800" dirty="0"/>
          </a:p>
          <a:p>
            <a:pPr marL="0" indent="0">
              <a:buNone/>
            </a:pPr>
            <a:r>
              <a:rPr lang="es-MX" sz="1800" b="1" dirty="0" smtClean="0"/>
              <a:t>                                                                R</a:t>
            </a:r>
            <a:endParaRPr lang="es-MX" sz="1800" b="1" dirty="0"/>
          </a:p>
          <a:p>
            <a:pPr marL="0" indent="0">
              <a:buNone/>
            </a:pPr>
            <a:endParaRPr lang="es-MX" dirty="0" smtClean="0"/>
          </a:p>
          <a:p>
            <a:pPr marL="0" indent="0">
              <a:buNone/>
            </a:pPr>
            <a:r>
              <a:rPr lang="es-MX" sz="1800" dirty="0" smtClean="0"/>
              <a:t>                                                      </a:t>
            </a:r>
          </a:p>
          <a:p>
            <a:pPr marL="0" indent="0">
              <a:buNone/>
            </a:pPr>
            <a:r>
              <a:rPr lang="es-MX" sz="1800" dirty="0"/>
              <a:t> </a:t>
            </a:r>
            <a:r>
              <a:rPr lang="es-MX" sz="1800" dirty="0" smtClean="0"/>
              <a:t>                                                                                         </a:t>
            </a:r>
          </a:p>
          <a:p>
            <a:pPr marL="0" indent="0">
              <a:buNone/>
            </a:pPr>
            <a:r>
              <a:rPr lang="es-MX" sz="1800" dirty="0" smtClean="0"/>
              <a:t>                                                                                       </a:t>
            </a:r>
          </a:p>
          <a:p>
            <a:pPr marL="0" indent="0">
              <a:buNone/>
            </a:pPr>
            <a:r>
              <a:rPr lang="es-MX" sz="1800" dirty="0"/>
              <a:t> </a:t>
            </a:r>
            <a:r>
              <a:rPr lang="es-MX" sz="1800" dirty="0" smtClean="0"/>
              <a:t>                                                                                         127°</a:t>
            </a:r>
          </a:p>
          <a:p>
            <a:pPr marL="0" indent="0">
              <a:buNone/>
            </a:pPr>
            <a:r>
              <a:rPr lang="es-MX" sz="1800" dirty="0"/>
              <a:t> </a:t>
            </a:r>
            <a:r>
              <a:rPr lang="es-MX" sz="1800" b="1" dirty="0" smtClean="0">
                <a:solidFill>
                  <a:srgbClr val="FF0000"/>
                </a:solidFill>
              </a:rPr>
              <a:t>R = 4.6 m                                                             </a:t>
            </a:r>
            <a:r>
              <a:rPr lang="el-GR" sz="1800" dirty="0" smtClean="0"/>
              <a:t>θ</a:t>
            </a:r>
            <a:endParaRPr lang="es-MX" sz="1200" dirty="0" smtClean="0"/>
          </a:p>
          <a:p>
            <a:pPr marL="0" indent="0">
              <a:buNone/>
            </a:pPr>
            <a:r>
              <a:rPr lang="es-MX" sz="1800" dirty="0" smtClean="0"/>
              <a:t> </a:t>
            </a:r>
            <a:r>
              <a:rPr lang="el-GR" sz="1800" b="1" dirty="0" smtClean="0">
                <a:solidFill>
                  <a:srgbClr val="FF0000"/>
                </a:solidFill>
              </a:rPr>
              <a:t>θ</a:t>
            </a:r>
            <a:r>
              <a:rPr lang="es-MX" sz="1800" b="1" dirty="0" smtClean="0">
                <a:solidFill>
                  <a:srgbClr val="FF0000"/>
                </a:solidFill>
              </a:rPr>
              <a:t> = 101°                                                                          </a:t>
            </a:r>
            <a:r>
              <a:rPr lang="es-MX" sz="1800" dirty="0" smtClean="0"/>
              <a:t>40°</a:t>
            </a:r>
          </a:p>
          <a:p>
            <a:pPr marL="0" indent="0">
              <a:buNone/>
            </a:pPr>
            <a:r>
              <a:rPr lang="es-MX" sz="1800" dirty="0"/>
              <a:t> </a:t>
            </a:r>
            <a:r>
              <a:rPr lang="es-MX" sz="1800" dirty="0" smtClean="0"/>
              <a:t>                                                                                      </a:t>
            </a:r>
            <a:endParaRPr lang="es-MX" sz="1800" dirty="0"/>
          </a:p>
        </p:txBody>
      </p:sp>
      <p:cxnSp>
        <p:nvCxnSpPr>
          <p:cNvPr id="5" name="4 Conector recto"/>
          <p:cNvCxnSpPr/>
          <p:nvPr/>
        </p:nvCxnSpPr>
        <p:spPr>
          <a:xfrm>
            <a:off x="4211960" y="2492896"/>
            <a:ext cx="36004" cy="38884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2195736" y="5877272"/>
            <a:ext cx="56166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10 Conector recto de flecha"/>
          <p:cNvCxnSpPr/>
          <p:nvPr/>
        </p:nvCxnSpPr>
        <p:spPr>
          <a:xfrm flipV="1">
            <a:off x="4247964" y="5013176"/>
            <a:ext cx="1404156" cy="86409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12 Conector recto de flecha"/>
          <p:cNvCxnSpPr/>
          <p:nvPr/>
        </p:nvCxnSpPr>
        <p:spPr>
          <a:xfrm flipH="1" flipV="1">
            <a:off x="3563888" y="2492896"/>
            <a:ext cx="2088232" cy="252028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14 Conector recto de flecha"/>
          <p:cNvCxnSpPr/>
          <p:nvPr/>
        </p:nvCxnSpPr>
        <p:spPr>
          <a:xfrm flipH="1" flipV="1">
            <a:off x="3563888" y="2492896"/>
            <a:ext cx="684076" cy="3384376"/>
          </a:xfrm>
          <a:prstGeom prst="straightConnector1">
            <a:avLst/>
          </a:prstGeom>
          <a:ln>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9" name="18 Arco"/>
          <p:cNvSpPr/>
          <p:nvPr/>
        </p:nvSpPr>
        <p:spPr>
          <a:xfrm>
            <a:off x="3347864" y="5013176"/>
            <a:ext cx="1440160" cy="1368152"/>
          </a:xfrm>
          <a:prstGeom prst="arc">
            <a:avLst>
              <a:gd name="adj1" fmla="val 16200000"/>
              <a:gd name="adj2" fmla="val 105198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MX"/>
          </a:p>
        </p:txBody>
      </p:sp>
      <p:cxnSp>
        <p:nvCxnSpPr>
          <p:cNvPr id="21" name="20 Conector recto de flecha"/>
          <p:cNvCxnSpPr/>
          <p:nvPr/>
        </p:nvCxnSpPr>
        <p:spPr>
          <a:xfrm>
            <a:off x="5436096" y="5013176"/>
            <a:ext cx="57606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22 Conector recto de flecha"/>
          <p:cNvCxnSpPr/>
          <p:nvPr/>
        </p:nvCxnSpPr>
        <p:spPr>
          <a:xfrm flipV="1">
            <a:off x="5652120" y="4653136"/>
            <a:ext cx="0"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72837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l">
  <a:themeElements>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l">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128</TotalTime>
  <Words>688</Words>
  <Application>Microsoft Office PowerPoint</Application>
  <PresentationFormat>Presentación en pantalla (4:3)</PresentationFormat>
  <Paragraphs>104</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Civil</vt:lpstr>
      <vt:lpstr>Presentación de PowerPoint</vt:lpstr>
      <vt:lpstr>Respuesta 1.</vt:lpstr>
      <vt:lpstr>Presentación de PowerPoint</vt:lpstr>
      <vt:lpstr>Respuesta 2.</vt:lpstr>
      <vt:lpstr>Presentación de PowerPoint</vt:lpstr>
      <vt:lpstr>Respuesta 3.</vt:lpstr>
      <vt:lpstr>Presentación de PowerPoint</vt:lpstr>
      <vt:lpstr>Respuesta 4.</vt:lpstr>
      <vt:lpstr>Presentación de PowerPoint</vt:lpstr>
      <vt:lpstr>Respuesta 5.</vt:lpstr>
      <vt:lpstr>Presentación de PowerPoint</vt:lpstr>
      <vt:lpstr>Respuesta 6.</vt:lpstr>
      <vt:lpstr>Presentación de PowerPoint</vt:lpstr>
      <vt:lpstr>Respuesta 7.</vt:lpstr>
      <vt:lpstr>Presentación de PowerPoint</vt:lpstr>
      <vt:lpstr>Respuesta 8.</vt:lpstr>
      <vt:lpstr>Presentación de PowerPoint</vt:lpstr>
      <vt:lpstr>Respuesta 9.</vt:lpstr>
      <vt:lpstr>Presentación de PowerPoint</vt:lpstr>
      <vt:lpstr>Respuesta 10.</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Examen de diagnostico del bloque I.</dc:title>
  <dc:creator>Ismael Negrete</dc:creator>
  <cp:lastModifiedBy>Ordoñez</cp:lastModifiedBy>
  <cp:revision>14</cp:revision>
  <dcterms:created xsi:type="dcterms:W3CDTF">2014-07-29T21:52:26Z</dcterms:created>
  <dcterms:modified xsi:type="dcterms:W3CDTF">2016-02-05T18:16:01Z</dcterms:modified>
</cp:coreProperties>
</file>