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8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Lat%C3%ADn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5722" y="1184339"/>
            <a:ext cx="8667193" cy="812904"/>
          </a:xfrm>
        </p:spPr>
        <p:txBody>
          <a:bodyPr/>
          <a:lstStyle/>
          <a:p>
            <a:pPr algn="ctr"/>
            <a:r>
              <a:rPr lang="es-MX" sz="4400" b="1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SIGNOS DE INTERROGACIÓN </a:t>
            </a:r>
            <a:endParaRPr lang="es-MX" sz="4400" b="1" dirty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8" name="Picture 4" descr="http://imagenes.gifmania.com.pr/Gifs-Animados-Letras-Animadas/Animaciones-Letras-Rosas/Imagenes-Animadas-Letras-Rosas-3D/signo-interrogacion-3D-rosa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4979" y="2165063"/>
            <a:ext cx="998620" cy="1428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imagenes.gifmania.com.pr/Gifs-Animados-Letras-Animadas/Animaciones-Letras-Rosas/Imagenes-Animadas-Letras-Rosas-3D/signo-interrogacion-3D-rosa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97183" y="2165063"/>
            <a:ext cx="1086848" cy="1554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2"/>
          <p:cNvSpPr txBox="1"/>
          <p:nvPr/>
        </p:nvSpPr>
        <p:spPr>
          <a:xfrm>
            <a:off x="3497183" y="4839104"/>
            <a:ext cx="7391396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MX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s-MX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Multiversidad latinoamericana Campus: Torreón</a:t>
            </a:r>
          </a:p>
          <a:p>
            <a:pPr>
              <a:defRPr/>
            </a:pPr>
            <a:r>
              <a:rPr lang="es-MX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Asignatura</a:t>
            </a:r>
            <a:r>
              <a:rPr lang="es-MX" sz="1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: Taller de Lectura y Redacción II</a:t>
            </a:r>
          </a:p>
          <a:p>
            <a:pPr>
              <a:defRPr/>
            </a:pPr>
            <a:r>
              <a:rPr lang="es-MX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Semestre: </a:t>
            </a:r>
            <a:r>
              <a:rPr lang="es-MX" sz="1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II </a:t>
            </a:r>
          </a:p>
          <a:p>
            <a:pPr>
              <a:defRPr/>
            </a:pPr>
            <a:r>
              <a:rPr lang="es-MX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Bloque 3 </a:t>
            </a:r>
            <a:r>
              <a:rPr lang="es-MX" sz="1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Prácticas el uso del léxico y semántica</a:t>
            </a:r>
          </a:p>
          <a:p>
            <a:pPr>
              <a:defRPr/>
            </a:pPr>
            <a:r>
              <a:rPr lang="es-MX" sz="16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Profesor: </a:t>
            </a:r>
            <a:r>
              <a:rPr lang="es-MX" sz="1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José Agustín Ramírez Ramos </a:t>
            </a:r>
          </a:p>
          <a:p>
            <a:pPr>
              <a:defRPr/>
            </a:pPr>
            <a:r>
              <a:rPr lang="es-MX" sz="1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27 de Febrero de 2015 </a:t>
            </a:r>
            <a:endParaRPr lang="es-MX" sz="16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n 5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2995" y="4899264"/>
            <a:ext cx="2314188" cy="1409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Conector recto 3"/>
          <p:cNvCxnSpPr/>
          <p:nvPr/>
        </p:nvCxnSpPr>
        <p:spPr>
          <a:xfrm>
            <a:off x="3497183" y="4911296"/>
            <a:ext cx="0" cy="140904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9115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7334" y="1299410"/>
            <a:ext cx="8596668" cy="630989"/>
          </a:xfrm>
        </p:spPr>
        <p:txBody>
          <a:bodyPr>
            <a:noAutofit/>
          </a:bodyPr>
          <a:lstStyle/>
          <a:p>
            <a:pPr algn="ctr"/>
            <a:r>
              <a:rPr lang="es-MX" sz="4000" dirty="0" smtClean="0"/>
              <a:t>LOS SIGNOS DE INTERROGACIÓN </a:t>
            </a:r>
            <a:endParaRPr lang="es-MX" sz="4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0" y="2148558"/>
            <a:ext cx="10094495" cy="3880773"/>
          </a:xfrm>
        </p:spPr>
        <p:txBody>
          <a:bodyPr>
            <a:normAutofit/>
          </a:bodyPr>
          <a:lstStyle/>
          <a:p>
            <a:r>
              <a:rPr lang="es-MX" sz="2400" dirty="0" smtClean="0"/>
              <a:t>Los </a:t>
            </a:r>
            <a:r>
              <a:rPr lang="es-MX" sz="2400" dirty="0"/>
              <a:t>signos de interrogación (</a:t>
            </a:r>
            <a:r>
              <a:rPr lang="es-MX" sz="2400" b="1" dirty="0"/>
              <a:t>¿ ?</a:t>
            </a:r>
            <a:r>
              <a:rPr lang="es-MX" sz="2400" dirty="0"/>
              <a:t>) como su nombre lo Indica, se usan en expresiones interrogativas. Deben ponerse al </a:t>
            </a:r>
            <a:r>
              <a:rPr lang="es-MX" sz="2400" b="1" dirty="0"/>
              <a:t>principio</a:t>
            </a:r>
            <a:r>
              <a:rPr lang="es-MX" sz="2400" dirty="0"/>
              <a:t> y al </a:t>
            </a:r>
            <a:r>
              <a:rPr lang="es-MX" sz="2400" b="1" dirty="0"/>
              <a:t>final</a:t>
            </a:r>
            <a:r>
              <a:rPr lang="es-MX" sz="2400" dirty="0"/>
              <a:t> de ellas. Debes tener en cuenta que después de estos </a:t>
            </a:r>
            <a:r>
              <a:rPr lang="es-MX" sz="2400" dirty="0" smtClean="0"/>
              <a:t>signos </a:t>
            </a:r>
            <a:r>
              <a:rPr lang="es-MX" sz="2400" dirty="0"/>
              <a:t>no se pone </a:t>
            </a:r>
            <a:r>
              <a:rPr lang="es-MX" sz="2400" dirty="0" smtClean="0"/>
              <a:t>punto.</a:t>
            </a:r>
            <a:endParaRPr lang="es-MX" sz="2400" dirty="0"/>
          </a:p>
        </p:txBody>
      </p:sp>
      <p:sp>
        <p:nvSpPr>
          <p:cNvPr id="4" name="Rectángulo 3"/>
          <p:cNvSpPr/>
          <p:nvPr/>
        </p:nvSpPr>
        <p:spPr>
          <a:xfrm>
            <a:off x="1349493" y="3792450"/>
            <a:ext cx="623177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6000" dirty="0">
                <a:latin typeface="Arial" panose="020B0604020202020204" pitchFamily="34" charset="0"/>
              </a:rPr>
              <a:t>¿</a:t>
            </a:r>
            <a:r>
              <a:rPr lang="es-MX" sz="4000" dirty="0">
                <a:latin typeface="Arial" panose="020B0604020202020204" pitchFamily="34" charset="0"/>
              </a:rPr>
              <a:t>A qué hora </a:t>
            </a:r>
            <a:r>
              <a:rPr lang="es-MX" sz="4000" dirty="0" smtClean="0">
                <a:latin typeface="Arial" panose="020B0604020202020204" pitchFamily="34" charset="0"/>
              </a:rPr>
              <a:t>regresaste</a:t>
            </a:r>
            <a:r>
              <a:rPr lang="es-MX" sz="5400" dirty="0" smtClean="0">
                <a:latin typeface="Arial" panose="020B0604020202020204" pitchFamily="34" charset="0"/>
              </a:rPr>
              <a:t>?</a:t>
            </a:r>
            <a:endParaRPr lang="es-MX" sz="5400" dirty="0"/>
          </a:p>
        </p:txBody>
      </p:sp>
      <p:pic>
        <p:nvPicPr>
          <p:cNvPr id="2050" name="Picture 2" descr="http://www.pureleverage.com/avelina/wp-content/uploads/sites/52457/2014/05/Flech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78076" y="3999892"/>
            <a:ext cx="642450" cy="690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9898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7334" y="1184066"/>
            <a:ext cx="8596668" cy="677779"/>
          </a:xfrm>
        </p:spPr>
        <p:txBody>
          <a:bodyPr/>
          <a:lstStyle/>
          <a:p>
            <a:r>
              <a:rPr lang="es-MX" dirty="0" smtClean="0"/>
              <a:t>ORIGEN DEL SIGNO DE INTERROGACIÓN </a:t>
            </a:r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677334" y="2337773"/>
            <a:ext cx="8767455" cy="194911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074" name="Picture 2" descr="http://upload.wikimedia.org/wikipedia/commons/thumb/c/c0/Quaestio.svg/800px-Quaestio.svg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0657" y="2707105"/>
            <a:ext cx="8493345" cy="1103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529389" y="4489725"/>
            <a:ext cx="8915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400" dirty="0">
                <a:latin typeface="Arial" panose="020B0604020202020204" pitchFamily="34" charset="0"/>
              </a:rPr>
              <a:t>Su origen se remonta a la palabra del </a:t>
            </a:r>
            <a:r>
              <a:rPr lang="es-MX" sz="2400" dirty="0">
                <a:latin typeface="Arial" panose="020B0604020202020204" pitchFamily="34" charset="0"/>
                <a:hlinkClick r:id="rId3" tooltip="Latín"/>
              </a:rPr>
              <a:t>latín</a:t>
            </a:r>
            <a:r>
              <a:rPr lang="es-MX" sz="2400" dirty="0">
                <a:latin typeface="Arial" panose="020B0604020202020204" pitchFamily="34" charset="0"/>
              </a:rPr>
              <a:t> </a:t>
            </a:r>
            <a:r>
              <a:rPr lang="es-MX" sz="2400" i="1" dirty="0" err="1">
                <a:latin typeface="Arial" panose="020B0604020202020204" pitchFamily="34" charset="0"/>
              </a:rPr>
              <a:t>quaestiō</a:t>
            </a:r>
            <a:r>
              <a:rPr lang="es-MX" sz="2400" dirty="0">
                <a:latin typeface="Arial" panose="020B0604020202020204" pitchFamily="34" charset="0"/>
              </a:rPr>
              <a:t> (pregunta), la cual comenzó a ser abreviada como </a:t>
            </a:r>
            <a:r>
              <a:rPr lang="es-MX" sz="2400" i="1" dirty="0" err="1">
                <a:latin typeface="Arial" panose="020B0604020202020204" pitchFamily="34" charset="0"/>
              </a:rPr>
              <a:t>Qo</a:t>
            </a:r>
            <a:r>
              <a:rPr lang="es-MX" sz="2400" dirty="0">
                <a:latin typeface="Arial" panose="020B0604020202020204" pitchFamily="34" charset="0"/>
              </a:rPr>
              <a:t>, para indicar una pregunta. Con el paso del tiempo, esta abreviación dio origen al signo de cierre de interrogación (?).</a:t>
            </a:r>
            <a:endParaRPr lang="es-MX" sz="2400" dirty="0"/>
          </a:p>
        </p:txBody>
      </p:sp>
    </p:spTree>
    <p:extLst>
      <p:ext uri="{BB962C8B-B14F-4D97-AF65-F5344CB8AC3E}">
        <p14:creationId xmlns:p14="http://schemas.microsoft.com/office/powerpoint/2010/main" xmlns="" val="860542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04837" y="597568"/>
            <a:ext cx="9296845" cy="1320800"/>
          </a:xfrm>
        </p:spPr>
        <p:txBody>
          <a:bodyPr/>
          <a:lstStyle/>
          <a:p>
            <a:r>
              <a:rPr lang="es-MX" b="1" dirty="0" smtClean="0"/>
              <a:t>REGLAS</a:t>
            </a:r>
            <a:br>
              <a:rPr lang="es-MX" b="1" dirty="0" smtClean="0"/>
            </a:br>
            <a:r>
              <a:rPr lang="es-MX" b="1" dirty="0" smtClean="0"/>
              <a:t>PREGUNTAS DIRECTAS E INDIRECTAS 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2345" y="1810084"/>
            <a:ext cx="9841831" cy="3880773"/>
          </a:xfrm>
        </p:spPr>
        <p:txBody>
          <a:bodyPr/>
          <a:lstStyle/>
          <a:p>
            <a:r>
              <a:rPr lang="es-MX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 oraciones interrogativas directas</a:t>
            </a:r>
            <a:r>
              <a:rPr lang="es-MX" dirty="0"/>
              <a:t>, son aquellas que van directo al punto, es decir que preguntan únicamente la información </a:t>
            </a:r>
            <a:r>
              <a:rPr lang="es-MX" dirty="0" smtClean="0"/>
              <a:t>necesaria</a:t>
            </a:r>
            <a:r>
              <a:rPr lang="es-MX" dirty="0"/>
              <a:t>.</a:t>
            </a:r>
            <a:endParaRPr lang="es-MX" dirty="0" smtClean="0"/>
          </a:p>
          <a:p>
            <a:endParaRPr lang="es-MX" dirty="0" smtClean="0"/>
          </a:p>
          <a:p>
            <a:r>
              <a:rPr lang="es-MX" sz="28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oraciones </a:t>
            </a:r>
            <a:r>
              <a:rPr lang="es-MX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interrogativas indirectas</a:t>
            </a:r>
            <a:r>
              <a:rPr lang="es-MX" dirty="0"/>
              <a:t> son un tipo de oraciones compuestas en la que la oración principal no es </a:t>
            </a:r>
            <a:r>
              <a:rPr lang="es-MX" dirty="0" smtClean="0"/>
              <a:t>interrogativa, </a:t>
            </a:r>
          </a:p>
          <a:p>
            <a:r>
              <a:rPr lang="es-MX" dirty="0" smtClean="0"/>
              <a:t>Las preguntas indirectas nunca llevan signo de interrogación. Se presentan en forma de afirmación pero contienen una interrogante.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2240437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44379" y="716066"/>
            <a:ext cx="931244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4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10 EJEMPLOS DE ORACIONES INTERROGATIVAS DIRECTAS E INDIRECTA:</a:t>
            </a:r>
          </a:p>
          <a:p>
            <a:endParaRPr lang="es-MX" sz="2400" b="1" dirty="0">
              <a:latin typeface="Open Sans"/>
            </a:endParaRPr>
          </a:p>
          <a:p>
            <a:r>
              <a:rPr lang="es-MX" sz="2400" dirty="0">
                <a:latin typeface="Open Sans"/>
              </a:rPr>
              <a:t>1. ¿Cuántos años tienes? </a:t>
            </a:r>
            <a:r>
              <a:rPr lang="es-MX" sz="2400" dirty="0">
                <a:solidFill>
                  <a:srgbClr val="FFFF00"/>
                </a:solidFill>
                <a:latin typeface="Open Sans"/>
              </a:rPr>
              <a:t>(Directa).</a:t>
            </a:r>
            <a:r>
              <a:rPr lang="es-MX" sz="2400" dirty="0">
                <a:latin typeface="Open Sans"/>
              </a:rPr>
              <a:t/>
            </a:r>
            <a:br>
              <a:rPr lang="es-MX" sz="2400" dirty="0">
                <a:latin typeface="Open Sans"/>
              </a:rPr>
            </a:br>
            <a:r>
              <a:rPr lang="es-MX" sz="2400" dirty="0">
                <a:latin typeface="Open Sans"/>
              </a:rPr>
              <a:t>2. Me gustaría saber cuántos años tienes </a:t>
            </a:r>
            <a:r>
              <a:rPr lang="es-MX" sz="2400" dirty="0">
                <a:solidFill>
                  <a:srgbClr val="00B0F0"/>
                </a:solidFill>
                <a:latin typeface="Open Sans"/>
              </a:rPr>
              <a:t>(Indirecta).</a:t>
            </a:r>
            <a:r>
              <a:rPr lang="es-MX" sz="2400" dirty="0">
                <a:latin typeface="Open Sans"/>
              </a:rPr>
              <a:t/>
            </a:r>
            <a:br>
              <a:rPr lang="es-MX" sz="2400" dirty="0">
                <a:latin typeface="Open Sans"/>
              </a:rPr>
            </a:br>
            <a:r>
              <a:rPr lang="es-MX" sz="2400" dirty="0">
                <a:latin typeface="Open Sans"/>
              </a:rPr>
              <a:t>3. ¿A dónde vas? </a:t>
            </a:r>
            <a:r>
              <a:rPr lang="es-MX" sz="2400" dirty="0">
                <a:solidFill>
                  <a:srgbClr val="FFFF00"/>
                </a:solidFill>
                <a:latin typeface="Open Sans"/>
              </a:rPr>
              <a:t>(Directa).</a:t>
            </a:r>
            <a:r>
              <a:rPr lang="es-MX" sz="2400" dirty="0">
                <a:latin typeface="Open Sans"/>
              </a:rPr>
              <a:t/>
            </a:r>
            <a:br>
              <a:rPr lang="es-MX" sz="2400" dirty="0">
                <a:latin typeface="Open Sans"/>
              </a:rPr>
            </a:br>
            <a:r>
              <a:rPr lang="es-MX" sz="2400" dirty="0">
                <a:latin typeface="Open Sans"/>
              </a:rPr>
              <a:t>4. Quisiera </a:t>
            </a:r>
            <a:r>
              <a:rPr lang="es-MX" sz="2400" dirty="0" smtClean="0">
                <a:latin typeface="Open Sans"/>
              </a:rPr>
              <a:t>preguntarle </a:t>
            </a:r>
            <a:r>
              <a:rPr lang="es-MX" sz="2400" dirty="0">
                <a:latin typeface="Open Sans"/>
              </a:rPr>
              <a:t>si </a:t>
            </a:r>
            <a:r>
              <a:rPr lang="es-MX" sz="2400" dirty="0" smtClean="0">
                <a:latin typeface="Open Sans"/>
              </a:rPr>
              <a:t>quiere </a:t>
            </a:r>
            <a:r>
              <a:rPr lang="es-MX" sz="2400" dirty="0">
                <a:latin typeface="Open Sans"/>
              </a:rPr>
              <a:t>ser mi novia </a:t>
            </a:r>
            <a:r>
              <a:rPr lang="es-MX" sz="2400" dirty="0">
                <a:solidFill>
                  <a:srgbClr val="00B0F0"/>
                </a:solidFill>
                <a:latin typeface="Open Sans"/>
              </a:rPr>
              <a:t>(Indirecta).</a:t>
            </a:r>
            <a:r>
              <a:rPr lang="es-MX" sz="2400" dirty="0">
                <a:latin typeface="Open Sans"/>
              </a:rPr>
              <a:t/>
            </a:r>
            <a:br>
              <a:rPr lang="es-MX" sz="2400" dirty="0">
                <a:latin typeface="Open Sans"/>
              </a:rPr>
            </a:br>
            <a:r>
              <a:rPr lang="es-MX" sz="2400" dirty="0">
                <a:latin typeface="Open Sans"/>
              </a:rPr>
              <a:t>5. ¿Cómo te llamas? </a:t>
            </a:r>
            <a:r>
              <a:rPr lang="es-MX" sz="2400" dirty="0">
                <a:solidFill>
                  <a:srgbClr val="FFFF00"/>
                </a:solidFill>
                <a:latin typeface="Open Sans"/>
              </a:rPr>
              <a:t>(Directa).</a:t>
            </a:r>
            <a:r>
              <a:rPr lang="es-MX" sz="2400" dirty="0">
                <a:latin typeface="Open Sans"/>
              </a:rPr>
              <a:t/>
            </a:r>
            <a:br>
              <a:rPr lang="es-MX" sz="2400" dirty="0">
                <a:latin typeface="Open Sans"/>
              </a:rPr>
            </a:br>
            <a:r>
              <a:rPr lang="es-MX" sz="2400" dirty="0">
                <a:latin typeface="Open Sans"/>
              </a:rPr>
              <a:t>6. Me podrías decir, cómo te llamas </a:t>
            </a:r>
            <a:r>
              <a:rPr lang="es-MX" sz="2400" dirty="0">
                <a:solidFill>
                  <a:srgbClr val="00B0F0"/>
                </a:solidFill>
                <a:latin typeface="Open Sans"/>
              </a:rPr>
              <a:t>(Indirecta).</a:t>
            </a:r>
            <a:r>
              <a:rPr lang="es-MX" sz="2400" dirty="0">
                <a:latin typeface="Open Sans"/>
              </a:rPr>
              <a:t/>
            </a:r>
            <a:br>
              <a:rPr lang="es-MX" sz="2400" dirty="0">
                <a:latin typeface="Open Sans"/>
              </a:rPr>
            </a:br>
            <a:r>
              <a:rPr lang="es-MX" sz="2400" dirty="0">
                <a:latin typeface="Open Sans"/>
              </a:rPr>
              <a:t>7. ¿Me puedes llevar? </a:t>
            </a:r>
            <a:r>
              <a:rPr lang="es-MX" sz="2400" dirty="0">
                <a:solidFill>
                  <a:srgbClr val="FFFF00"/>
                </a:solidFill>
                <a:latin typeface="Open Sans"/>
              </a:rPr>
              <a:t>(Directa).</a:t>
            </a:r>
            <a:r>
              <a:rPr lang="es-MX" sz="2400" dirty="0">
                <a:latin typeface="Open Sans"/>
              </a:rPr>
              <a:t/>
            </a:r>
            <a:br>
              <a:rPr lang="es-MX" sz="2400" dirty="0">
                <a:latin typeface="Open Sans"/>
              </a:rPr>
            </a:br>
            <a:r>
              <a:rPr lang="es-MX" sz="2400" dirty="0">
                <a:latin typeface="Open Sans"/>
              </a:rPr>
              <a:t>8. Me gustaría saber si me llevarías a mi casa</a:t>
            </a:r>
            <a:r>
              <a:rPr lang="es-MX" sz="2400" dirty="0">
                <a:solidFill>
                  <a:srgbClr val="00B0F0"/>
                </a:solidFill>
                <a:latin typeface="Open Sans"/>
              </a:rPr>
              <a:t> (Indirecta).</a:t>
            </a:r>
            <a:r>
              <a:rPr lang="es-MX" sz="2400" dirty="0">
                <a:latin typeface="Open Sans"/>
              </a:rPr>
              <a:t/>
            </a:r>
            <a:br>
              <a:rPr lang="es-MX" sz="2400" dirty="0">
                <a:latin typeface="Open Sans"/>
              </a:rPr>
            </a:br>
            <a:r>
              <a:rPr lang="es-MX" sz="2400" dirty="0">
                <a:latin typeface="Open Sans"/>
              </a:rPr>
              <a:t>9. ¿Quieres comer en este momento? </a:t>
            </a:r>
            <a:r>
              <a:rPr lang="es-MX" sz="2400" dirty="0">
                <a:solidFill>
                  <a:srgbClr val="FFFF00"/>
                </a:solidFill>
                <a:latin typeface="Open Sans"/>
              </a:rPr>
              <a:t>(Directa).</a:t>
            </a:r>
            <a:r>
              <a:rPr lang="es-MX" sz="2400" dirty="0">
                <a:latin typeface="Open Sans"/>
              </a:rPr>
              <a:t/>
            </a:r>
            <a:br>
              <a:rPr lang="es-MX" sz="2400" dirty="0">
                <a:latin typeface="Open Sans"/>
              </a:rPr>
            </a:br>
            <a:r>
              <a:rPr lang="es-MX" sz="2400" dirty="0">
                <a:latin typeface="Open Sans"/>
              </a:rPr>
              <a:t>10. Podrías decirme si quieres comer en este momento </a:t>
            </a:r>
            <a:r>
              <a:rPr lang="es-MX" sz="2400" dirty="0">
                <a:solidFill>
                  <a:srgbClr val="00B0F0"/>
                </a:solidFill>
                <a:latin typeface="Open Sans"/>
              </a:rPr>
              <a:t>(Indirecta)</a:t>
            </a:r>
            <a:endParaRPr lang="es-MX" sz="2400" b="0" i="0" dirty="0">
              <a:solidFill>
                <a:srgbClr val="00B0F0"/>
              </a:solidFill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4840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031090" y="1680410"/>
            <a:ext cx="12524873" cy="3066953"/>
          </a:xfrm>
        </p:spPr>
        <p:txBody>
          <a:bodyPr>
            <a:noAutofit/>
          </a:bodyPr>
          <a:lstStyle/>
          <a:p>
            <a:pPr algn="ctr"/>
            <a:r>
              <a:rPr lang="es-MX" sz="4400" dirty="0" smtClean="0">
                <a:solidFill>
                  <a:srgbClr val="FFFF00"/>
                </a:solidFill>
              </a:rPr>
              <a:t>Actividad:</a:t>
            </a:r>
            <a:br>
              <a:rPr lang="es-MX" sz="4400" dirty="0" smtClean="0">
                <a:solidFill>
                  <a:srgbClr val="FFFF00"/>
                </a:solidFill>
              </a:rPr>
            </a:br>
            <a:r>
              <a:rPr lang="es-MX" sz="4400" dirty="0" smtClean="0">
                <a:solidFill>
                  <a:srgbClr val="FFFF00"/>
                </a:solidFill>
              </a:rPr>
              <a:t>inventa 15 preguntas directas</a:t>
            </a:r>
            <a:br>
              <a:rPr lang="es-MX" sz="4400" dirty="0" smtClean="0">
                <a:solidFill>
                  <a:srgbClr val="FFFF00"/>
                </a:solidFill>
              </a:rPr>
            </a:br>
            <a:r>
              <a:rPr lang="es-MX" sz="4400" dirty="0" smtClean="0">
                <a:solidFill>
                  <a:srgbClr val="FFFF00"/>
                </a:solidFill>
              </a:rPr>
              <a:t> y  15 indirectas. </a:t>
            </a:r>
            <a:endParaRPr lang="es-MX" sz="4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385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</TotalTime>
  <Words>106</Words>
  <Application>Microsoft Office PowerPoint</Application>
  <PresentationFormat>Personalizado</PresentationFormat>
  <Paragraphs>21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Faceta</vt:lpstr>
      <vt:lpstr>SIGNOS DE INTERROGACIÓN </vt:lpstr>
      <vt:lpstr>LOS SIGNOS DE INTERROGACIÓN </vt:lpstr>
      <vt:lpstr>ORIGEN DEL SIGNO DE INTERROGACIÓN </vt:lpstr>
      <vt:lpstr>REGLAS PREGUNTAS DIRECTAS E INDIRECTAS </vt:lpstr>
      <vt:lpstr>Diapositiva 5</vt:lpstr>
      <vt:lpstr>Actividad: inventa 15 preguntas directas  y  15 indirectas.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SIGNOS DE INTERROGACIÓN</dc:title>
  <dc:creator>Propietario</dc:creator>
  <cp:lastModifiedBy>Gina</cp:lastModifiedBy>
  <cp:revision>8</cp:revision>
  <dcterms:created xsi:type="dcterms:W3CDTF">2015-02-26T07:41:37Z</dcterms:created>
  <dcterms:modified xsi:type="dcterms:W3CDTF">2016-03-01T16:35:29Z</dcterms:modified>
</cp:coreProperties>
</file>