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402" y="-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67D7B-F1D4-4CCE-B43F-96BD1A770EFF}" type="datetimeFigureOut">
              <a:rPr lang="es-MX" smtClean="0"/>
              <a:t>01/12/2015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7F8BF-B5D2-4B40-BD7F-E05F31D6BF2C}" type="slidenum">
              <a:rPr lang="es-MX" smtClean="0"/>
              <a:t>‹Nº›</a:t>
            </a:fld>
            <a:endParaRPr lang="es-MX"/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67D7B-F1D4-4CCE-B43F-96BD1A770EFF}" type="datetimeFigureOut">
              <a:rPr lang="es-MX" smtClean="0"/>
              <a:t>01/12/2015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7F8BF-B5D2-4B40-BD7F-E05F31D6BF2C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67D7B-F1D4-4CCE-B43F-96BD1A770EFF}" type="datetimeFigureOut">
              <a:rPr lang="es-MX" smtClean="0"/>
              <a:t>01/12/2015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7F8BF-B5D2-4B40-BD7F-E05F31D6BF2C}" type="slidenum">
              <a:rPr lang="es-MX" smtClean="0"/>
              <a:t>‹Nº›</a:t>
            </a:fld>
            <a:endParaRPr lang="es-MX"/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67D7B-F1D4-4CCE-B43F-96BD1A770EFF}" type="datetimeFigureOut">
              <a:rPr lang="es-MX" smtClean="0"/>
              <a:t>01/12/2015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7F8BF-B5D2-4B40-BD7F-E05F31D6BF2C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67D7B-F1D4-4CCE-B43F-96BD1A770EFF}" type="datetimeFigureOut">
              <a:rPr lang="es-MX" smtClean="0"/>
              <a:t>01/12/2015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7F8BF-B5D2-4B40-BD7F-E05F31D6BF2C}" type="slidenum">
              <a:rPr lang="es-MX" smtClean="0"/>
              <a:t>‹Nº›</a:t>
            </a:fld>
            <a:endParaRPr lang="es-MX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67D7B-F1D4-4CCE-B43F-96BD1A770EFF}" type="datetimeFigureOut">
              <a:rPr lang="es-MX" smtClean="0"/>
              <a:t>01/12/2015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7F8BF-B5D2-4B40-BD7F-E05F31D6BF2C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67D7B-F1D4-4CCE-B43F-96BD1A770EFF}" type="datetimeFigureOut">
              <a:rPr lang="es-MX" smtClean="0"/>
              <a:t>01/12/2015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7F8BF-B5D2-4B40-BD7F-E05F31D6BF2C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67D7B-F1D4-4CCE-B43F-96BD1A770EFF}" type="datetimeFigureOut">
              <a:rPr lang="es-MX" smtClean="0"/>
              <a:t>01/12/2015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7F8BF-B5D2-4B40-BD7F-E05F31D6BF2C}" type="slidenum">
              <a:rPr lang="es-MX" smtClean="0"/>
              <a:t>‹Nº›</a:t>
            </a:fld>
            <a:endParaRPr lang="es-MX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67D7B-F1D4-4CCE-B43F-96BD1A770EFF}" type="datetimeFigureOut">
              <a:rPr lang="es-MX" smtClean="0"/>
              <a:t>01/12/2015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7F8BF-B5D2-4B40-BD7F-E05F31D6BF2C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67D7B-F1D4-4CCE-B43F-96BD1A770EFF}" type="datetimeFigureOut">
              <a:rPr lang="es-MX" smtClean="0"/>
              <a:t>01/12/2015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7F8BF-B5D2-4B40-BD7F-E05F31D6BF2C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67D7B-F1D4-4CCE-B43F-96BD1A770EFF}" type="datetimeFigureOut">
              <a:rPr lang="es-MX" smtClean="0"/>
              <a:t>01/12/2015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7F8BF-B5D2-4B40-BD7F-E05F31D6BF2C}" type="slidenum">
              <a:rPr lang="es-MX" smtClean="0"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A3C67D7B-F1D4-4CCE-B43F-96BD1A770EFF}" type="datetimeFigureOut">
              <a:rPr lang="es-MX" smtClean="0"/>
              <a:t>01/12/2015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8457F8BF-B5D2-4B40-BD7F-E05F31D6BF2C}" type="slidenum">
              <a:rPr lang="es-MX" smtClean="0"/>
              <a:t>‹Nº›</a:t>
            </a:fld>
            <a:endParaRPr lang="es-MX"/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187446" y="0"/>
            <a:ext cx="7482408" cy="1347031"/>
          </a:xfrm>
        </p:spPr>
        <p:txBody>
          <a:bodyPr/>
          <a:lstStyle/>
          <a:p>
            <a:pPr algn="ctr"/>
            <a:r>
              <a:rPr lang="es-MX" sz="4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Multiversidad</a:t>
            </a:r>
            <a:br>
              <a:rPr lang="es-MX" sz="4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es-MX" sz="4000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Latinoamericana</a:t>
            </a:r>
            <a:r>
              <a:rPr lang="es-MX" sz="4000" dirty="0" smtClean="0"/>
              <a:t>.</a:t>
            </a:r>
            <a:endParaRPr lang="es-MX" sz="4000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762000" y="1340768"/>
            <a:ext cx="7986464" cy="4824536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es-MX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English IV</a:t>
            </a:r>
          </a:p>
          <a:p>
            <a:pPr algn="ctr"/>
            <a:r>
              <a:rPr lang="es-MX" sz="3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“Relative pronouns”</a:t>
            </a:r>
          </a:p>
          <a:p>
            <a:pPr algn="ctr"/>
            <a:endParaRPr lang="es-MX" sz="3600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es-MX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Campus:</a:t>
            </a:r>
            <a:r>
              <a:rPr lang="es-MX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Durango. </a:t>
            </a:r>
          </a:p>
          <a:p>
            <a:r>
              <a:rPr lang="es-MX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Semester:</a:t>
            </a:r>
            <a:r>
              <a:rPr lang="es-MX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4</a:t>
            </a:r>
          </a:p>
          <a:p>
            <a:r>
              <a:rPr lang="es-MX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Profesor: </a:t>
            </a:r>
            <a:r>
              <a:rPr lang="es-MX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Silvestre Jonattan Rivas Terrones</a:t>
            </a:r>
          </a:p>
          <a:p>
            <a:r>
              <a:rPr lang="es-MX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Objective:</a:t>
            </a:r>
            <a:r>
              <a:rPr lang="es-MX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MX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S</a:t>
            </a:r>
            <a:r>
              <a:rPr lang="es-MX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tudents will learn what are the relative pronouns and in which cases they’ll use certain relative pronoun.</a:t>
            </a:r>
            <a:br>
              <a:rPr lang="es-MX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</a:br>
            <a:endParaRPr lang="es-MX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r"/>
            <a:r>
              <a:rPr lang="es-MX" sz="2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june the 01st, 2015</a:t>
            </a:r>
          </a:p>
          <a:p>
            <a:pPr algn="just"/>
            <a:endParaRPr lang="es-MX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02" y="0"/>
            <a:ext cx="1842298" cy="16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66910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55576" y="404664"/>
            <a:ext cx="6781800" cy="864096"/>
          </a:xfrm>
        </p:spPr>
        <p:txBody>
          <a:bodyPr>
            <a:normAutofit/>
          </a:bodyPr>
          <a:lstStyle/>
          <a:p>
            <a:pPr marL="685800" indent="-685800">
              <a:buFont typeface="Wingdings" pitchFamily="2" charset="2"/>
              <a:buChar char="Ø"/>
            </a:pPr>
            <a:r>
              <a:rPr lang="es-MX" sz="4400" b="1" dirty="0" smtClean="0">
                <a:latin typeface="Arial" pitchFamily="34" charset="0"/>
                <a:cs typeface="Arial" pitchFamily="34" charset="0"/>
              </a:rPr>
              <a:t>Concept.</a:t>
            </a:r>
            <a:endParaRPr lang="es-MX" sz="4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755576" y="1484784"/>
            <a:ext cx="7543800" cy="3886200"/>
          </a:xfrm>
        </p:spPr>
        <p:txBody>
          <a:bodyPr/>
          <a:lstStyle/>
          <a:p>
            <a:pPr marL="0" indent="0" algn="just">
              <a:buNone/>
            </a:pPr>
            <a:r>
              <a:rPr lang="es-ES_tradnl" dirty="0" err="1" smtClean="0"/>
              <a:t>We</a:t>
            </a:r>
            <a:r>
              <a:rPr lang="es-ES_tradnl" dirty="0" smtClean="0"/>
              <a:t> use </a:t>
            </a:r>
            <a:r>
              <a:rPr lang="es-ES_tradnl" dirty="0" err="1" smtClean="0"/>
              <a:t>relative</a:t>
            </a:r>
            <a:r>
              <a:rPr lang="es-ES_tradnl" dirty="0" smtClean="0"/>
              <a:t> </a:t>
            </a:r>
            <a:r>
              <a:rPr lang="es-ES_tradnl" dirty="0" err="1" smtClean="0"/>
              <a:t>pronouns</a:t>
            </a:r>
            <a:r>
              <a:rPr lang="es-ES_tradnl" dirty="0" smtClean="0"/>
              <a:t> to </a:t>
            </a:r>
            <a:r>
              <a:rPr lang="es-ES_tradnl" dirty="0" err="1" smtClean="0"/>
              <a:t>refer</a:t>
            </a:r>
            <a:r>
              <a:rPr lang="es-ES_tradnl" dirty="0" smtClean="0"/>
              <a:t> to a </a:t>
            </a:r>
            <a:r>
              <a:rPr lang="es-ES_tradnl" dirty="0" err="1" smtClean="0"/>
              <a:t>noun</a:t>
            </a:r>
            <a:r>
              <a:rPr lang="es-ES_tradnl" dirty="0" smtClean="0"/>
              <a:t> (</a:t>
            </a:r>
            <a:r>
              <a:rPr lang="es-ES_tradnl" dirty="0" err="1" smtClean="0"/>
              <a:t>person</a:t>
            </a:r>
            <a:r>
              <a:rPr lang="es-ES_tradnl" dirty="0" smtClean="0"/>
              <a:t> </a:t>
            </a:r>
            <a:r>
              <a:rPr lang="es-ES_tradnl" dirty="0" err="1" smtClean="0"/>
              <a:t>or</a:t>
            </a:r>
            <a:r>
              <a:rPr lang="es-ES_tradnl" dirty="0" smtClean="0"/>
              <a:t> </a:t>
            </a:r>
            <a:r>
              <a:rPr lang="es-ES_tradnl" dirty="0" err="1" smtClean="0"/>
              <a:t>thing</a:t>
            </a:r>
            <a:r>
              <a:rPr lang="es-ES_tradnl" dirty="0" smtClean="0"/>
              <a:t>) </a:t>
            </a:r>
            <a:r>
              <a:rPr lang="es-ES_tradnl" dirty="0" err="1" smtClean="0"/>
              <a:t>mentioned</a:t>
            </a:r>
            <a:r>
              <a:rPr lang="es-ES_tradnl" dirty="0" smtClean="0"/>
              <a:t> </a:t>
            </a:r>
            <a:r>
              <a:rPr lang="es-ES_tradnl" dirty="0" err="1" smtClean="0"/>
              <a:t>before</a:t>
            </a:r>
            <a:r>
              <a:rPr lang="es-ES_tradnl" dirty="0" smtClean="0"/>
              <a:t> and </a:t>
            </a:r>
            <a:r>
              <a:rPr lang="es-ES_tradnl" dirty="0" err="1" smtClean="0"/>
              <a:t>which</a:t>
            </a:r>
            <a:r>
              <a:rPr lang="es-ES_tradnl" dirty="0" smtClean="0"/>
              <a:t> </a:t>
            </a:r>
            <a:r>
              <a:rPr lang="es-ES_tradnl" dirty="0" err="1" smtClean="0"/>
              <a:t>we</a:t>
            </a:r>
            <a:r>
              <a:rPr lang="es-ES_tradnl" dirty="0" smtClean="0"/>
              <a:t> </a:t>
            </a:r>
            <a:r>
              <a:rPr lang="es-ES_tradnl" dirty="0" err="1" smtClean="0"/>
              <a:t>want</a:t>
            </a:r>
            <a:r>
              <a:rPr lang="es-ES_tradnl" dirty="0" smtClean="0"/>
              <a:t> to </a:t>
            </a:r>
            <a:r>
              <a:rPr lang="es-ES_tradnl" dirty="0" err="1" smtClean="0"/>
              <a:t>add</a:t>
            </a:r>
            <a:r>
              <a:rPr lang="es-ES_tradnl" dirty="0" smtClean="0"/>
              <a:t> </a:t>
            </a:r>
            <a:r>
              <a:rPr lang="es-ES_tradnl" dirty="0" err="1" smtClean="0"/>
              <a:t>some</a:t>
            </a:r>
            <a:r>
              <a:rPr lang="es-ES_tradnl" dirty="0" smtClean="0"/>
              <a:t> </a:t>
            </a:r>
            <a:r>
              <a:rPr lang="es-ES_tradnl" dirty="0" err="1" smtClean="0"/>
              <a:t>information</a:t>
            </a:r>
            <a:r>
              <a:rPr lang="es-ES_tradnl" dirty="0" smtClean="0"/>
              <a:t> </a:t>
            </a:r>
            <a:r>
              <a:rPr lang="es-ES_tradnl" dirty="0" err="1" smtClean="0"/>
              <a:t>about</a:t>
            </a:r>
            <a:r>
              <a:rPr lang="es-ES_tradnl" dirty="0" smtClean="0"/>
              <a:t> </a:t>
            </a:r>
            <a:r>
              <a:rPr lang="es-ES_tradnl" dirty="0" err="1" smtClean="0"/>
              <a:t>or</a:t>
            </a:r>
            <a:r>
              <a:rPr lang="es-ES_tradnl" dirty="0" smtClean="0"/>
              <a:t> to </a:t>
            </a:r>
            <a:r>
              <a:rPr lang="es-ES_tradnl" dirty="0" err="1" smtClean="0"/>
              <a:t>modify</a:t>
            </a:r>
            <a:r>
              <a:rPr lang="es-ES_tradnl" dirty="0" smtClean="0"/>
              <a:t>. </a:t>
            </a:r>
            <a:r>
              <a:rPr lang="es-ES_tradnl" dirty="0" err="1" smtClean="0"/>
              <a:t>Relative</a:t>
            </a:r>
            <a:r>
              <a:rPr lang="es-ES_tradnl" dirty="0" smtClean="0"/>
              <a:t> </a:t>
            </a:r>
            <a:r>
              <a:rPr lang="es-ES_tradnl" dirty="0" err="1" smtClean="0"/>
              <a:t>pronouns</a:t>
            </a:r>
            <a:r>
              <a:rPr lang="es-ES_tradnl" dirty="0" smtClean="0"/>
              <a:t> can </a:t>
            </a:r>
            <a:r>
              <a:rPr lang="es-ES_tradnl" dirty="0" err="1" smtClean="0"/>
              <a:t>refer</a:t>
            </a:r>
            <a:r>
              <a:rPr lang="es-ES_tradnl" dirty="0" smtClean="0"/>
              <a:t> to a </a:t>
            </a:r>
            <a:r>
              <a:rPr lang="es-ES_tradnl" dirty="0" err="1" smtClean="0"/>
              <a:t>noun</a:t>
            </a:r>
            <a:r>
              <a:rPr lang="es-ES_tradnl" dirty="0" smtClean="0"/>
              <a:t> in a singular </a:t>
            </a:r>
            <a:r>
              <a:rPr lang="es-ES_tradnl" dirty="0" err="1" smtClean="0"/>
              <a:t>or</a:t>
            </a:r>
            <a:r>
              <a:rPr lang="es-ES_tradnl" dirty="0" smtClean="0"/>
              <a:t> plural </a:t>
            </a:r>
            <a:r>
              <a:rPr lang="es-ES_tradnl" dirty="0" err="1" smtClean="0"/>
              <a:t>way</a:t>
            </a:r>
            <a:r>
              <a:rPr lang="es-ES_tradnl" dirty="0" smtClean="0"/>
              <a:t>. </a:t>
            </a:r>
            <a:r>
              <a:rPr lang="es-ES_tradnl" dirty="0" err="1" smtClean="0"/>
              <a:t>Some</a:t>
            </a:r>
            <a:r>
              <a:rPr lang="es-ES_tradnl" dirty="0" smtClean="0"/>
              <a:t> of </a:t>
            </a:r>
            <a:r>
              <a:rPr lang="es-ES_tradnl" dirty="0" err="1" smtClean="0"/>
              <a:t>them</a:t>
            </a:r>
            <a:r>
              <a:rPr lang="es-ES_tradnl" dirty="0" smtClean="0"/>
              <a:t> can be </a:t>
            </a:r>
            <a:r>
              <a:rPr lang="es-ES_tradnl" dirty="0" err="1" smtClean="0"/>
              <a:t>used</a:t>
            </a:r>
            <a:r>
              <a:rPr lang="es-ES_tradnl" dirty="0" smtClean="0"/>
              <a:t> </a:t>
            </a:r>
            <a:r>
              <a:rPr lang="es-ES_tradnl" dirty="0" err="1" smtClean="0"/>
              <a:t>only</a:t>
            </a:r>
            <a:r>
              <a:rPr lang="es-ES_tradnl" dirty="0" smtClean="0"/>
              <a:t> to </a:t>
            </a:r>
            <a:r>
              <a:rPr lang="es-ES_tradnl" dirty="0" err="1" smtClean="0"/>
              <a:t>refer</a:t>
            </a:r>
            <a:r>
              <a:rPr lang="es-ES_tradnl" dirty="0" smtClean="0"/>
              <a:t> </a:t>
            </a:r>
            <a:r>
              <a:rPr lang="es-ES_tradnl" dirty="0" err="1" smtClean="0"/>
              <a:t>people</a:t>
            </a:r>
            <a:r>
              <a:rPr lang="es-ES_tradnl" dirty="0" smtClean="0"/>
              <a:t>, </a:t>
            </a:r>
            <a:r>
              <a:rPr lang="es-ES_tradnl" dirty="0" err="1" smtClean="0"/>
              <a:t>others</a:t>
            </a:r>
            <a:r>
              <a:rPr lang="es-ES_tradnl" dirty="0" smtClean="0"/>
              <a:t> </a:t>
            </a:r>
            <a:r>
              <a:rPr lang="es-ES_tradnl" dirty="0" err="1" smtClean="0"/>
              <a:t>with</a:t>
            </a:r>
            <a:r>
              <a:rPr lang="es-ES_tradnl" dirty="0" smtClean="0"/>
              <a:t> </a:t>
            </a:r>
            <a:r>
              <a:rPr lang="es-ES_tradnl" dirty="0" err="1" smtClean="0"/>
              <a:t>things</a:t>
            </a:r>
            <a:r>
              <a:rPr lang="es-ES_tradnl" dirty="0" smtClean="0"/>
              <a:t> and </a:t>
            </a:r>
            <a:r>
              <a:rPr lang="es-ES_tradnl" dirty="0" err="1" smtClean="0"/>
              <a:t>some</a:t>
            </a:r>
            <a:r>
              <a:rPr lang="es-ES_tradnl" dirty="0" smtClean="0"/>
              <a:t> of </a:t>
            </a:r>
            <a:r>
              <a:rPr lang="es-ES_tradnl" dirty="0" err="1" smtClean="0"/>
              <a:t>them</a:t>
            </a:r>
            <a:r>
              <a:rPr lang="es-ES_tradnl" dirty="0" smtClean="0"/>
              <a:t> </a:t>
            </a:r>
            <a:r>
              <a:rPr lang="es-ES_tradnl" dirty="0" err="1" smtClean="0"/>
              <a:t>with</a:t>
            </a:r>
            <a:r>
              <a:rPr lang="es-ES_tradnl" dirty="0" smtClean="0"/>
              <a:t> </a:t>
            </a:r>
            <a:r>
              <a:rPr lang="es-ES_tradnl" dirty="0" err="1" smtClean="0"/>
              <a:t>both</a:t>
            </a:r>
            <a:r>
              <a:rPr lang="es-ES_tradnl" dirty="0" smtClean="0"/>
              <a:t>.</a:t>
            </a: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146302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332656"/>
            <a:ext cx="6781800" cy="864096"/>
          </a:xfrm>
        </p:spPr>
        <p:txBody>
          <a:bodyPr>
            <a:normAutofit fontScale="90000"/>
          </a:bodyPr>
          <a:lstStyle/>
          <a:p>
            <a:pPr marL="685800" indent="-685800">
              <a:buFont typeface="Wingdings" pitchFamily="2" charset="2"/>
              <a:buChar char="Ø"/>
            </a:pPr>
            <a:r>
              <a:rPr lang="es-MX" sz="4400" b="1" dirty="0" smtClean="0">
                <a:latin typeface="Arial" pitchFamily="34" charset="0"/>
                <a:cs typeface="Arial" pitchFamily="34" charset="0"/>
              </a:rPr>
              <a:t>Relative pronouns chart</a:t>
            </a:r>
            <a:endParaRPr lang="es-MX" sz="4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s-MX" dirty="0" smtClean="0"/>
          </a:p>
          <a:p>
            <a:pPr marL="0" indent="0">
              <a:buNone/>
            </a:pPr>
            <a:endParaRPr lang="es-MX" dirty="0"/>
          </a:p>
          <a:p>
            <a:pPr marL="0" indent="0">
              <a:buNone/>
            </a:pPr>
            <a:endParaRPr lang="es-MX" dirty="0" smtClean="0"/>
          </a:p>
          <a:p>
            <a:pPr marL="0" indent="0">
              <a:buNone/>
            </a:pPr>
            <a:endParaRPr lang="es-MX" dirty="0"/>
          </a:p>
          <a:p>
            <a:pPr marL="0" indent="0">
              <a:buNone/>
            </a:pPr>
            <a:endParaRPr lang="es-MX" dirty="0" smtClean="0"/>
          </a:p>
          <a:p>
            <a:pPr marL="0" indent="0">
              <a:buNone/>
            </a:pPr>
            <a:endParaRPr lang="es-MX" dirty="0"/>
          </a:p>
          <a:p>
            <a:pPr marL="0" indent="0">
              <a:buNone/>
            </a:pPr>
            <a:endParaRPr lang="es-MX" dirty="0" smtClean="0"/>
          </a:p>
          <a:p>
            <a:pPr marL="0" indent="0">
              <a:buNone/>
            </a:pPr>
            <a:endParaRPr lang="es-MX" dirty="0"/>
          </a:p>
          <a:p>
            <a:pPr marL="0" indent="0">
              <a:buNone/>
            </a:pPr>
            <a:endParaRPr lang="es-MX" dirty="0" smtClean="0"/>
          </a:p>
        </p:txBody>
      </p:sp>
      <p:graphicFrame>
        <p:nvGraphicFramePr>
          <p:cNvPr id="6" name="5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2072857"/>
              </p:ext>
            </p:extLst>
          </p:nvPr>
        </p:nvGraphicFramePr>
        <p:xfrm>
          <a:off x="1907704" y="1268760"/>
          <a:ext cx="5544615" cy="4617720"/>
        </p:xfrm>
        <a:graphic>
          <a:graphicData uri="http://schemas.openxmlformats.org/drawingml/2006/table">
            <a:tbl>
              <a:tblPr/>
              <a:tblGrid>
                <a:gridCol w="1528564"/>
                <a:gridCol w="952500"/>
                <a:gridCol w="952500"/>
                <a:gridCol w="2111051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s-ES_tradnl" b="1" dirty="0"/>
                        <a:t>Pronombre</a:t>
                      </a:r>
                      <a:endParaRPr lang="es-ES_tradnl" dirty="0"/>
                    </a:p>
                  </a:txBody>
                  <a:tcPr marL="19050" marR="19050" marT="19050" marB="19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b="1"/>
                        <a:t>Español</a:t>
                      </a:r>
                      <a:endParaRPr lang="es-ES_tradnl"/>
                    </a:p>
                  </a:txBody>
                  <a:tcPr marL="19050" marR="19050" marT="19050" marB="19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b="1"/>
                        <a:t>Persona</a:t>
                      </a:r>
                      <a:endParaRPr lang="es-ES_tradnl"/>
                    </a:p>
                  </a:txBody>
                  <a:tcPr marL="19050" marR="19050" marT="19050" marB="19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b="1"/>
                        <a:t>Cosa</a:t>
                      </a:r>
                      <a:endParaRPr lang="es-ES_tradnl"/>
                    </a:p>
                  </a:txBody>
                  <a:tcPr marL="19050" marR="19050" marT="19050" marB="19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endParaRPr lang="es-ES_tradnl" b="1" dirty="0" smtClean="0"/>
                    </a:p>
                    <a:p>
                      <a:pPr algn="ctr"/>
                      <a:r>
                        <a:rPr lang="es-ES_tradnl" b="1" dirty="0" err="1" smtClean="0"/>
                        <a:t>That</a:t>
                      </a:r>
                      <a:endParaRPr lang="es-ES_tradnl" b="1" dirty="0" smtClean="0"/>
                    </a:p>
                    <a:p>
                      <a:pPr algn="ctr"/>
                      <a:endParaRPr lang="es-ES_tradnl" dirty="0"/>
                    </a:p>
                  </a:txBody>
                  <a:tcPr marL="19050" marR="19050" marT="19050" marB="19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/>
                        <a:t>que</a:t>
                      </a:r>
                    </a:p>
                  </a:txBody>
                  <a:tcPr marL="19050" marR="19050" marT="19050" marB="19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b="1"/>
                        <a:t>X</a:t>
                      </a:r>
                      <a:endParaRPr lang="es-ES_tradnl"/>
                    </a:p>
                  </a:txBody>
                  <a:tcPr marL="19050" marR="19050" marT="19050" marB="19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b="1"/>
                        <a:t>X</a:t>
                      </a:r>
                      <a:endParaRPr lang="es-ES_tradnl"/>
                    </a:p>
                  </a:txBody>
                  <a:tcPr marL="19050" marR="19050" marT="19050" marB="19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endParaRPr lang="es-ES_tradnl" dirty="0"/>
                    </a:p>
                    <a:p>
                      <a:pPr algn="ctr"/>
                      <a:r>
                        <a:rPr lang="es-ES_tradnl" b="1" dirty="0" err="1" smtClean="0"/>
                        <a:t>Which</a:t>
                      </a:r>
                      <a:endParaRPr lang="es-ES_tradnl" b="1" dirty="0" smtClean="0"/>
                    </a:p>
                    <a:p>
                      <a:pPr algn="ctr"/>
                      <a:endParaRPr lang="es-ES_tradnl" dirty="0"/>
                    </a:p>
                  </a:txBody>
                  <a:tcPr marL="19050" marR="19050" marT="19050" marB="19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/>
                        <a:t>que/cual</a:t>
                      </a:r>
                    </a:p>
                  </a:txBody>
                  <a:tcPr marL="19050" marR="19050" marT="19050" marB="19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/>
                        <a:t> </a:t>
                      </a:r>
                    </a:p>
                  </a:txBody>
                  <a:tcPr marL="19050" marR="19050" marT="19050" marB="19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b="1" dirty="0"/>
                        <a:t>X</a:t>
                      </a:r>
                      <a:endParaRPr lang="es-ES_tradnl" dirty="0"/>
                    </a:p>
                  </a:txBody>
                  <a:tcPr marL="19050" marR="19050" marT="19050" marB="19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endParaRPr lang="es-ES_tradnl" dirty="0"/>
                    </a:p>
                    <a:p>
                      <a:pPr algn="ctr"/>
                      <a:r>
                        <a:rPr lang="es-ES_tradnl" b="1" dirty="0" err="1" smtClean="0"/>
                        <a:t>Who</a:t>
                      </a:r>
                      <a:endParaRPr lang="es-ES_tradnl" b="1" dirty="0" smtClean="0"/>
                    </a:p>
                    <a:p>
                      <a:pPr algn="ctr"/>
                      <a:endParaRPr lang="es-ES_tradnl" dirty="0"/>
                    </a:p>
                  </a:txBody>
                  <a:tcPr marL="19050" marR="19050" marT="19050" marB="19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/>
                        <a:t>que/quién</a:t>
                      </a:r>
                    </a:p>
                  </a:txBody>
                  <a:tcPr marL="19050" marR="19050" marT="19050" marB="19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b="1"/>
                        <a:t>X</a:t>
                      </a:r>
                      <a:endParaRPr lang="es-ES_tradnl"/>
                    </a:p>
                  </a:txBody>
                  <a:tcPr marL="19050" marR="19050" marT="19050" marB="19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/>
                        <a:t> </a:t>
                      </a:r>
                    </a:p>
                  </a:txBody>
                  <a:tcPr marL="19050" marR="19050" marT="19050" marB="19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endParaRPr lang="es-ES_tradnl" dirty="0"/>
                    </a:p>
                    <a:p>
                      <a:pPr algn="ctr"/>
                      <a:r>
                        <a:rPr lang="es-ES_tradnl" b="1" dirty="0" err="1" smtClean="0"/>
                        <a:t>Whom</a:t>
                      </a:r>
                      <a:endParaRPr lang="es-ES_tradnl" b="1" dirty="0" smtClean="0"/>
                    </a:p>
                    <a:p>
                      <a:pPr algn="ctr"/>
                      <a:endParaRPr lang="es-ES_tradnl" dirty="0"/>
                    </a:p>
                  </a:txBody>
                  <a:tcPr marL="19050" marR="19050" marT="19050" marB="19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/>
                        <a:t>que, a quien</a:t>
                      </a:r>
                    </a:p>
                  </a:txBody>
                  <a:tcPr marL="19050" marR="19050" marT="19050" marB="19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b="1"/>
                        <a:t>X</a:t>
                      </a:r>
                      <a:endParaRPr lang="es-ES_tradnl"/>
                    </a:p>
                  </a:txBody>
                  <a:tcPr marL="19050" marR="19050" marT="19050" marB="19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/>
                        <a:t> </a:t>
                      </a:r>
                    </a:p>
                  </a:txBody>
                  <a:tcPr marL="19050" marR="19050" marT="19050" marB="19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/>
                      <a:endParaRPr lang="es-ES_tradnl" dirty="0"/>
                    </a:p>
                    <a:p>
                      <a:pPr algn="ctr"/>
                      <a:r>
                        <a:rPr lang="es-ES_tradnl" b="1" dirty="0" err="1" smtClean="0"/>
                        <a:t>Whose</a:t>
                      </a:r>
                      <a:endParaRPr lang="es-ES_tradnl" b="1" dirty="0" smtClean="0"/>
                    </a:p>
                    <a:p>
                      <a:pPr algn="ctr"/>
                      <a:endParaRPr lang="es-ES_tradnl" dirty="0"/>
                    </a:p>
                  </a:txBody>
                  <a:tcPr marL="19050" marR="19050" marT="19050" marB="19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/>
                        <a:t>cuyo</a:t>
                      </a:r>
                    </a:p>
                  </a:txBody>
                  <a:tcPr marL="19050" marR="19050" marT="19050" marB="19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b="1"/>
                        <a:t>X</a:t>
                      </a:r>
                      <a:endParaRPr lang="es-ES_tradnl"/>
                    </a:p>
                  </a:txBody>
                  <a:tcPr marL="19050" marR="19050" marT="19050" marB="19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b="1" dirty="0"/>
                        <a:t>X</a:t>
                      </a:r>
                      <a:endParaRPr lang="es-ES_tradnl" dirty="0"/>
                    </a:p>
                  </a:txBody>
                  <a:tcPr marL="19050" marR="19050" marT="19050" marB="19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8592350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55576" y="188640"/>
            <a:ext cx="6781800" cy="864096"/>
          </a:xfrm>
        </p:spPr>
        <p:txBody>
          <a:bodyPr>
            <a:normAutofit/>
          </a:bodyPr>
          <a:lstStyle/>
          <a:p>
            <a:pPr marL="685800" indent="-685800">
              <a:buFont typeface="Wingdings" pitchFamily="2" charset="2"/>
              <a:buChar char="Ø"/>
            </a:pPr>
            <a:r>
              <a:rPr lang="es-MX" sz="4400" b="1" dirty="0" err="1" smtClean="0">
                <a:latin typeface="Arial" pitchFamily="34" charset="0"/>
                <a:cs typeface="Arial" pitchFamily="34" charset="0"/>
              </a:rPr>
              <a:t>Grammar</a:t>
            </a:r>
            <a:r>
              <a:rPr lang="es-MX" sz="4400" b="1" dirty="0" smtClean="0">
                <a:latin typeface="Arial" pitchFamily="34" charset="0"/>
                <a:cs typeface="Arial" pitchFamily="34" charset="0"/>
              </a:rPr>
              <a:t> rules.</a:t>
            </a:r>
            <a:endParaRPr lang="es-MX" sz="4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737844" y="1124744"/>
            <a:ext cx="7543800" cy="49685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ES_tradnl" sz="2000" dirty="0">
                <a:latin typeface="Arial" panose="020B0604020202020204" pitchFamily="34" charset="0"/>
                <a:cs typeface="Arial" panose="020B0604020202020204" pitchFamily="34" charset="0"/>
              </a:rPr>
              <a:t>"</a:t>
            </a:r>
            <a:r>
              <a:rPr lang="es-ES_tradnl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That</a:t>
            </a:r>
            <a:r>
              <a:rPr lang="es-ES_tradnl" sz="2000" dirty="0">
                <a:latin typeface="Arial" panose="020B0604020202020204" pitchFamily="34" charset="0"/>
                <a:cs typeface="Arial" panose="020B0604020202020204" pitchFamily="34" charset="0"/>
              </a:rPr>
              <a:t>" </a:t>
            </a:r>
            <a:endParaRPr lang="es-ES_tradnl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s-ES_tradnl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</a:t>
            </a:r>
            <a:r>
              <a:rPr lang="es-ES_tradn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_tradnl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s-ES_tradn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_tradnl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most</a:t>
            </a:r>
            <a:r>
              <a:rPr lang="es-ES_tradn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_tradnl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used</a:t>
            </a:r>
            <a:r>
              <a:rPr lang="es-ES_tradn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in </a:t>
            </a:r>
            <a:r>
              <a:rPr lang="es-ES_tradnl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s-ES_tradn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_tradnl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spoken</a:t>
            </a:r>
            <a:r>
              <a:rPr lang="es-ES_tradn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_tradnl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english</a:t>
            </a:r>
            <a:r>
              <a:rPr lang="es-ES_tradn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_tradnl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because</a:t>
            </a:r>
            <a:r>
              <a:rPr lang="es-ES_tradn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_tradnl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it</a:t>
            </a:r>
            <a:r>
              <a:rPr lang="es-ES_tradn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can be </a:t>
            </a:r>
            <a:r>
              <a:rPr lang="es-ES_tradnl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used</a:t>
            </a:r>
            <a:r>
              <a:rPr lang="es-ES_tradn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to </a:t>
            </a:r>
            <a:r>
              <a:rPr lang="es-ES_tradnl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refer</a:t>
            </a:r>
            <a:r>
              <a:rPr lang="es-ES_tradn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_tradnl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either</a:t>
            </a:r>
            <a:r>
              <a:rPr lang="es-ES_tradn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_tradnl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people</a:t>
            </a:r>
            <a:r>
              <a:rPr lang="es-ES_tradn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_tradnl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or</a:t>
            </a:r>
            <a:r>
              <a:rPr lang="es-ES_tradn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_tradnl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things</a:t>
            </a:r>
            <a:r>
              <a:rPr lang="es-ES_tradn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s-ES_tradnl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It</a:t>
            </a:r>
            <a:r>
              <a:rPr lang="es-ES_tradn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_tradnl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substitutes</a:t>
            </a:r>
            <a:r>
              <a:rPr lang="es-ES_tradn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_tradnl" sz="2000" dirty="0">
                <a:latin typeface="Arial" panose="020B0604020202020204" pitchFamily="34" charset="0"/>
                <a:cs typeface="Arial" panose="020B0604020202020204" pitchFamily="34" charset="0"/>
              </a:rPr>
              <a:t>"</a:t>
            </a:r>
            <a:r>
              <a:rPr lang="es-ES_tradnl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which</a:t>
            </a:r>
            <a:r>
              <a:rPr lang="es-ES_tradnl" sz="2000" dirty="0">
                <a:latin typeface="Arial" panose="020B0604020202020204" pitchFamily="34" charset="0"/>
                <a:cs typeface="Arial" panose="020B0604020202020204" pitchFamily="34" charset="0"/>
              </a:rPr>
              <a:t>", "</a:t>
            </a:r>
            <a:r>
              <a:rPr lang="es-ES_tradnl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who</a:t>
            </a:r>
            <a:r>
              <a:rPr lang="es-ES_tradnl" sz="2000" dirty="0">
                <a:latin typeface="Arial" panose="020B0604020202020204" pitchFamily="34" charset="0"/>
                <a:cs typeface="Arial" panose="020B0604020202020204" pitchFamily="34" charset="0"/>
              </a:rPr>
              <a:t>" </a:t>
            </a:r>
            <a:r>
              <a:rPr lang="es-ES_tradnl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or</a:t>
            </a:r>
            <a:r>
              <a:rPr lang="es-ES_tradn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_tradnl" sz="2000" dirty="0">
                <a:latin typeface="Arial" panose="020B0604020202020204" pitchFamily="34" charset="0"/>
                <a:cs typeface="Arial" panose="020B0604020202020204" pitchFamily="34" charset="0"/>
              </a:rPr>
              <a:t>"</a:t>
            </a:r>
            <a:r>
              <a:rPr lang="es-ES_tradnl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whom</a:t>
            </a:r>
            <a:r>
              <a:rPr lang="es-ES_tradnl" sz="2000" dirty="0">
                <a:latin typeface="Arial" panose="020B0604020202020204" pitchFamily="34" charset="0"/>
                <a:cs typeface="Arial" panose="020B0604020202020204" pitchFamily="34" charset="0"/>
              </a:rPr>
              <a:t>" </a:t>
            </a:r>
            <a:r>
              <a:rPr lang="es-ES_tradn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in </a:t>
            </a:r>
            <a:r>
              <a:rPr lang="es-ES_tradnl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s-ES_tradn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_tradnl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clauses</a:t>
            </a:r>
            <a:r>
              <a:rPr lang="es-ES_tradn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_tradnl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that</a:t>
            </a:r>
            <a:r>
              <a:rPr lang="es-ES_tradn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define </a:t>
            </a:r>
            <a:r>
              <a:rPr lang="es-ES_tradnl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s-ES_tradn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_tradnl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noun</a:t>
            </a:r>
            <a:r>
              <a:rPr lang="es-ES_tradn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buNone/>
            </a:pPr>
            <a:endParaRPr lang="es-ES_tradnl" sz="20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s-ES_tradnl" sz="2000" b="1" dirty="0" err="1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</a:t>
            </a:r>
            <a:r>
              <a:rPr lang="es-ES_tradnl" sz="2000" b="1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is the book that won the Pulitzer prize last year</a:t>
            </a:r>
            <a:r>
              <a:rPr lang="en-US" sz="2000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buNone/>
            </a:pPr>
            <a:endParaRPr lang="en-US" sz="2000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s-ES_tradnl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"</a:t>
            </a:r>
            <a:r>
              <a:rPr lang="es-ES_tradnl" sz="2000" b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Which</a:t>
            </a:r>
            <a:r>
              <a:rPr lang="es-ES_tradnl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" </a:t>
            </a:r>
            <a:endParaRPr lang="es-ES_tradnl" sz="2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s-ES_tradnl" sz="20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</a:t>
            </a:r>
            <a:r>
              <a:rPr lang="es-ES_tradnl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_tradnl" sz="20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relative</a:t>
            </a:r>
            <a:r>
              <a:rPr lang="es-ES_tradnl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_tradnl" sz="20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pronoun</a:t>
            </a:r>
            <a:r>
              <a:rPr lang="es-ES_tradnl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can be </a:t>
            </a:r>
            <a:r>
              <a:rPr lang="es-ES_tradnl" sz="20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used</a:t>
            </a:r>
            <a:r>
              <a:rPr lang="es-ES_tradnl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_tradnl" sz="20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only</a:t>
            </a:r>
            <a:r>
              <a:rPr lang="es-ES_tradnl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_tradnl" sz="20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iwth</a:t>
            </a:r>
            <a:r>
              <a:rPr lang="es-ES_tradnl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_tradnl" sz="20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things</a:t>
            </a:r>
            <a:r>
              <a:rPr lang="es-ES_tradnl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buNone/>
            </a:pPr>
            <a:endParaRPr lang="es-ES_tradnl" sz="2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s-ES_tradnl" sz="2000" b="1" dirty="0" err="1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</a:t>
            </a:r>
            <a:r>
              <a:rPr lang="es-ES_tradnl" sz="2000" b="1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0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house in which we lived in when we were children burnt down last week.</a:t>
            </a:r>
            <a:endParaRPr lang="es-ES_tradnl" sz="2000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1043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755576" y="260648"/>
            <a:ext cx="7698432" cy="6048672"/>
          </a:xfrm>
        </p:spPr>
        <p:txBody>
          <a:bodyPr>
            <a:normAutofit/>
          </a:bodyPr>
          <a:lstStyle/>
          <a:p>
            <a:pPr marL="320040" lvl="1" indent="0">
              <a:buNone/>
            </a:pPr>
            <a:r>
              <a:rPr lang="es-ES_tradn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es-ES_tradnl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Who</a:t>
            </a:r>
            <a:r>
              <a:rPr lang="es-ES_tradn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“ </a:t>
            </a:r>
          </a:p>
          <a:p>
            <a:pPr marL="320040" lvl="1" indent="0">
              <a:buNone/>
            </a:pPr>
            <a:r>
              <a:rPr lang="es-ES_tradnl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This</a:t>
            </a:r>
            <a:r>
              <a:rPr lang="es-ES_tradn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_tradnl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relative</a:t>
            </a:r>
            <a:r>
              <a:rPr lang="es-ES_tradn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_tradnl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rponoun</a:t>
            </a:r>
            <a:r>
              <a:rPr lang="es-ES_tradn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can be </a:t>
            </a:r>
            <a:r>
              <a:rPr lang="es-ES_tradnl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used</a:t>
            </a:r>
            <a:r>
              <a:rPr lang="es-ES_tradn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_tradnl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only</a:t>
            </a:r>
            <a:r>
              <a:rPr lang="es-ES_tradn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_tradnl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with</a:t>
            </a:r>
            <a:r>
              <a:rPr lang="es-ES_tradn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_tradnl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people</a:t>
            </a:r>
            <a:r>
              <a:rPr lang="es-ES_tradn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20040" lvl="1" indent="0">
              <a:buNone/>
            </a:pPr>
            <a:endParaRPr lang="es-ES_tradnl" sz="2000" dirty="0">
              <a:latin typeface="Arial" pitchFamily="34" charset="0"/>
              <a:cs typeface="Arial" pitchFamily="34" charset="0"/>
            </a:endParaRPr>
          </a:p>
          <a:p>
            <a:pPr marL="320040" lvl="1" indent="0">
              <a:buNone/>
            </a:pPr>
            <a:r>
              <a:rPr lang="es-MX" sz="2000" b="1" dirty="0" err="1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Example</a:t>
            </a:r>
            <a:r>
              <a:rPr lang="es-MX" sz="20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20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 never met someone who didn't like music</a:t>
            </a:r>
            <a:r>
              <a:rPr lang="en-US" sz="2000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20040" lvl="1" indent="0">
              <a:buNone/>
            </a:pPr>
            <a:endParaRPr lang="en-US" sz="2000" b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20040" lvl="1" indent="0">
              <a:buNone/>
            </a:pPr>
            <a:r>
              <a:rPr lang="es-ES_tradnl" sz="2000" dirty="0">
                <a:latin typeface="Arial" panose="020B0604020202020204" pitchFamily="34" charset="0"/>
                <a:cs typeface="Arial" panose="020B0604020202020204" pitchFamily="34" charset="0"/>
              </a:rPr>
              <a:t>"</a:t>
            </a:r>
            <a:r>
              <a:rPr lang="es-ES_tradnl" sz="2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Whom</a:t>
            </a:r>
            <a:r>
              <a:rPr lang="es-ES_tradn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</a:p>
          <a:p>
            <a:pPr marL="320040" lvl="1" indent="0">
              <a:buNone/>
            </a:pPr>
            <a:r>
              <a:rPr lang="es-ES_tradnl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It</a:t>
            </a:r>
            <a:r>
              <a:rPr lang="es-ES_tradn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_tradnl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</a:t>
            </a:r>
            <a:r>
              <a:rPr lang="es-ES_tradn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_tradnl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used</a:t>
            </a:r>
            <a:r>
              <a:rPr lang="es-ES_tradn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to </a:t>
            </a:r>
            <a:r>
              <a:rPr lang="es-ES_tradnl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refer</a:t>
            </a:r>
            <a:r>
              <a:rPr lang="es-ES_tradn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_tradnl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s-ES_tradn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_tradnl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indirect</a:t>
            </a:r>
            <a:r>
              <a:rPr lang="es-ES_tradn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_tradnl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object</a:t>
            </a:r>
            <a:r>
              <a:rPr lang="es-ES_tradn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of </a:t>
            </a:r>
            <a:r>
              <a:rPr lang="es-ES_tradnl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s-ES_tradn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_tradnl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verb</a:t>
            </a:r>
            <a:r>
              <a:rPr lang="es-ES_tradn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s-ES_tradnl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but</a:t>
            </a:r>
            <a:r>
              <a:rPr lang="es-ES_tradn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_tradnl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it</a:t>
            </a:r>
            <a:r>
              <a:rPr lang="es-ES_tradn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_tradnl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</a:t>
            </a:r>
            <a:r>
              <a:rPr lang="es-ES_tradn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_tradnl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not</a:t>
            </a:r>
            <a:r>
              <a:rPr lang="es-ES_tradn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_tradnl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used</a:t>
            </a:r>
            <a:r>
              <a:rPr lang="es-ES_tradn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_tradnl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very</a:t>
            </a:r>
            <a:r>
              <a:rPr lang="es-ES_tradn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_tradnl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often</a:t>
            </a:r>
            <a:r>
              <a:rPr lang="es-ES_tradn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in </a:t>
            </a:r>
            <a:r>
              <a:rPr lang="es-ES_tradnl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the</a:t>
            </a:r>
            <a:r>
              <a:rPr lang="es-ES_tradn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coloquial </a:t>
            </a:r>
            <a:r>
              <a:rPr lang="es-ES_tradnl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english</a:t>
            </a:r>
            <a:r>
              <a:rPr lang="es-ES_tradn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s-ES_tradnl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It</a:t>
            </a:r>
            <a:r>
              <a:rPr lang="es-ES_tradn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_tradnl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is</a:t>
            </a:r>
            <a:r>
              <a:rPr lang="es-ES_tradn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more </a:t>
            </a:r>
            <a:r>
              <a:rPr lang="es-ES_tradnl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common</a:t>
            </a:r>
            <a:r>
              <a:rPr lang="es-ES_tradn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_tradnl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tyo</a:t>
            </a:r>
            <a:r>
              <a:rPr lang="es-ES_tradn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 use “</a:t>
            </a:r>
            <a:r>
              <a:rPr lang="es-ES_tradnl" sz="20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who</a:t>
            </a:r>
            <a:r>
              <a:rPr lang="es-ES_tradnl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”.</a:t>
            </a:r>
          </a:p>
          <a:p>
            <a:pPr marL="320040" lvl="1" indent="0">
              <a:buNone/>
            </a:pPr>
            <a:endParaRPr lang="es-ES_tradnl" sz="2000" b="1" dirty="0" smtClean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20040" lvl="1" indent="0">
              <a:buNone/>
            </a:pPr>
            <a:r>
              <a:rPr lang="es-ES_tradnl" sz="2000" b="1" dirty="0" err="1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Example</a:t>
            </a:r>
            <a:r>
              <a:rPr lang="es-ES_tradnl" sz="2000" b="1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0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woman with whom I was talking was my cousin</a:t>
            </a:r>
            <a:r>
              <a:rPr lang="en-US" sz="2000" dirty="0" smtClean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320040" lvl="1" indent="0">
              <a:buNone/>
            </a:pPr>
            <a:endParaRPr lang="en-US" sz="2000" b="1" dirty="0" smtClean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20040" lvl="1" indent="0">
              <a:buNone/>
            </a:pPr>
            <a:r>
              <a:rPr lang="en-US" sz="2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“Whose”</a:t>
            </a:r>
          </a:p>
          <a:p>
            <a:pPr marL="320040" lvl="1" indent="0">
              <a:buNone/>
            </a:pPr>
            <a:r>
              <a:rPr lang="en-US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 use this relative pronoun to indicate possession either for an object or people.</a:t>
            </a:r>
            <a:endParaRPr lang="es-MX" sz="2000" b="1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320040" lvl="1" indent="0">
              <a:buNone/>
            </a:pPr>
            <a:r>
              <a:rPr lang="es-MX" sz="2000" b="1" dirty="0" err="1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Example</a:t>
            </a:r>
            <a:r>
              <a:rPr lang="es-MX" sz="20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sz="20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That is the girl whose parents got divorced last year.</a:t>
            </a:r>
            <a:endParaRPr lang="es-ES_tradnl" sz="2000" dirty="0" smtClean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0903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27584" y="476672"/>
            <a:ext cx="6781800" cy="720080"/>
          </a:xfrm>
        </p:spPr>
        <p:txBody>
          <a:bodyPr>
            <a:normAutofit fontScale="90000"/>
          </a:bodyPr>
          <a:lstStyle/>
          <a:p>
            <a:r>
              <a:rPr lang="es-ES_tradnl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Excercise</a:t>
            </a:r>
            <a:r>
              <a:rPr lang="es-ES_tradnl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s-ES_tradnl" sz="4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755576" y="1196752"/>
            <a:ext cx="7543800" cy="4822304"/>
          </a:xfrm>
        </p:spPr>
        <p:txBody>
          <a:bodyPr>
            <a:noAutofit/>
          </a:bodyPr>
          <a:lstStyle/>
          <a:p>
            <a:r>
              <a:rPr lang="en-US" sz="1600" b="1" dirty="0"/>
              <a:t>1. This is the </a:t>
            </a:r>
            <a:r>
              <a:rPr lang="en-US" sz="1600" b="1" dirty="0" smtClean="0"/>
              <a:t>school _________</a:t>
            </a:r>
            <a:r>
              <a:rPr lang="en-US" sz="1600" b="1" dirty="0"/>
              <a:t> I used to study.</a:t>
            </a:r>
          </a:p>
          <a:p>
            <a:r>
              <a:rPr lang="en-US" sz="1600" b="1" dirty="0" smtClean="0"/>
              <a:t>2</a:t>
            </a:r>
            <a:r>
              <a:rPr lang="en-US" sz="1600" b="1" dirty="0"/>
              <a:t>. This test is for students </a:t>
            </a:r>
            <a:r>
              <a:rPr lang="en-US" sz="1600" b="1" dirty="0" smtClean="0"/>
              <a:t> ________</a:t>
            </a:r>
            <a:r>
              <a:rPr lang="en-US" sz="1600" b="1" dirty="0"/>
              <a:t> native language is not English</a:t>
            </a:r>
            <a:r>
              <a:rPr lang="en-US" sz="1600" b="1" dirty="0" smtClean="0"/>
              <a:t>.</a:t>
            </a:r>
            <a:endParaRPr lang="en-US" sz="1600" b="1" dirty="0"/>
          </a:p>
          <a:p>
            <a:r>
              <a:rPr lang="en-US" sz="1600" b="1" dirty="0"/>
              <a:t>3. The students </a:t>
            </a:r>
            <a:r>
              <a:rPr lang="en-US" sz="1600" b="1" dirty="0" smtClean="0"/>
              <a:t>_________</a:t>
            </a:r>
            <a:r>
              <a:rPr lang="en-US" sz="1600" b="1" dirty="0"/>
              <a:t> lost his bag is waiting in the office</a:t>
            </a:r>
            <a:r>
              <a:rPr lang="en-US" sz="1600" b="1" dirty="0" smtClean="0"/>
              <a:t>.</a:t>
            </a:r>
            <a:endParaRPr lang="en-US" sz="1600" b="1" dirty="0"/>
          </a:p>
          <a:p>
            <a:r>
              <a:rPr lang="en-US" sz="1600" b="1" dirty="0"/>
              <a:t>4. The house </a:t>
            </a:r>
            <a:r>
              <a:rPr lang="en-US" sz="1600" b="1" dirty="0" smtClean="0"/>
              <a:t> ___________</a:t>
            </a:r>
            <a:r>
              <a:rPr lang="en-US" sz="1600" b="1" dirty="0"/>
              <a:t> they live needs repairing</a:t>
            </a:r>
            <a:r>
              <a:rPr lang="en-US" sz="1600" b="1" dirty="0" smtClean="0"/>
              <a:t>.</a:t>
            </a:r>
            <a:endParaRPr lang="en-US" sz="1600" b="1" dirty="0"/>
          </a:p>
          <a:p>
            <a:r>
              <a:rPr lang="en-US" sz="1600" b="1" dirty="0"/>
              <a:t>5. Children </a:t>
            </a:r>
            <a:r>
              <a:rPr lang="en-US" sz="1600" b="1" dirty="0" smtClean="0"/>
              <a:t>___________</a:t>
            </a:r>
            <a:r>
              <a:rPr lang="en-US" sz="1600" b="1" dirty="0"/>
              <a:t> eat a lot of candy often get bad teeth</a:t>
            </a:r>
            <a:r>
              <a:rPr lang="en-US" sz="1600" b="1" dirty="0" smtClean="0"/>
              <a:t>.</a:t>
            </a:r>
            <a:endParaRPr lang="en-US" sz="1600" b="1" dirty="0"/>
          </a:p>
          <a:p>
            <a:r>
              <a:rPr lang="en-US" sz="1600" b="1" dirty="0"/>
              <a:t>6. The girl </a:t>
            </a:r>
            <a:r>
              <a:rPr lang="en-US" sz="1600" b="1" dirty="0" smtClean="0"/>
              <a:t> ___________</a:t>
            </a:r>
            <a:r>
              <a:rPr lang="en-US" sz="1600" b="1" dirty="0"/>
              <a:t> pen you borrowed </a:t>
            </a:r>
            <a:r>
              <a:rPr lang="en-US" sz="1600" b="1" dirty="0" err="1"/>
              <a:t>neds</a:t>
            </a:r>
            <a:r>
              <a:rPr lang="en-US" sz="1600" b="1" dirty="0"/>
              <a:t> it not</a:t>
            </a:r>
            <a:r>
              <a:rPr lang="en-US" sz="1600" b="1" dirty="0" smtClean="0"/>
              <a:t>.</a:t>
            </a:r>
            <a:endParaRPr lang="en-US" sz="1600" b="1" dirty="0"/>
          </a:p>
          <a:p>
            <a:r>
              <a:rPr lang="en-US" sz="1600" b="1" dirty="0"/>
              <a:t>7. Go and find the guests </a:t>
            </a:r>
            <a:r>
              <a:rPr lang="en-US" sz="1600" b="1" dirty="0" smtClean="0"/>
              <a:t>___________</a:t>
            </a:r>
            <a:r>
              <a:rPr lang="en-US" sz="1600" b="1" dirty="0"/>
              <a:t> arrived here yesterday</a:t>
            </a:r>
            <a:r>
              <a:rPr lang="en-US" sz="1600" b="1" dirty="0" smtClean="0"/>
              <a:t>.</a:t>
            </a:r>
            <a:endParaRPr lang="en-US" sz="1600" b="1" dirty="0"/>
          </a:p>
          <a:p>
            <a:r>
              <a:rPr lang="en-US" sz="1600" b="1" dirty="0"/>
              <a:t>8. Look at the horses </a:t>
            </a:r>
            <a:r>
              <a:rPr lang="en-US" sz="1600" b="1" dirty="0" smtClean="0"/>
              <a:t>_________ are </a:t>
            </a:r>
            <a:r>
              <a:rPr lang="en-US" sz="1600" b="1" dirty="0"/>
              <a:t>drinking in the river</a:t>
            </a:r>
            <a:r>
              <a:rPr lang="en-US" sz="1600" b="1" dirty="0" smtClean="0"/>
              <a:t>.</a:t>
            </a:r>
            <a:endParaRPr lang="en-US" sz="1600" b="1" dirty="0"/>
          </a:p>
          <a:p>
            <a:r>
              <a:rPr lang="en-US" sz="1600" b="1" dirty="0"/>
              <a:t>9. The student </a:t>
            </a:r>
            <a:r>
              <a:rPr lang="en-US" sz="1600" b="1" dirty="0" smtClean="0"/>
              <a:t>_________ father </a:t>
            </a:r>
            <a:r>
              <a:rPr lang="en-US" sz="1600" b="1" dirty="0"/>
              <a:t>is sick does not come to school today</a:t>
            </a:r>
            <a:r>
              <a:rPr lang="en-US" sz="1600" b="1" dirty="0" smtClean="0"/>
              <a:t>.</a:t>
            </a:r>
            <a:endParaRPr lang="en-US" sz="1600" b="1" dirty="0"/>
          </a:p>
          <a:p>
            <a:r>
              <a:rPr lang="en-US" sz="1600" b="1" dirty="0"/>
              <a:t>10. I ate all the cake </a:t>
            </a:r>
            <a:r>
              <a:rPr lang="en-US" sz="1600" b="1" dirty="0" smtClean="0"/>
              <a:t> __________</a:t>
            </a:r>
            <a:r>
              <a:rPr lang="en-US" sz="1600" b="1" dirty="0"/>
              <a:t> you gave me</a:t>
            </a:r>
            <a:r>
              <a:rPr lang="en-US" sz="1600" b="1" dirty="0" smtClean="0"/>
              <a:t>.</a:t>
            </a:r>
            <a:endParaRPr lang="en-US" sz="1600" b="1" dirty="0"/>
          </a:p>
          <a:p>
            <a:r>
              <a:rPr lang="en-US" sz="1600" b="1" dirty="0"/>
              <a:t>11. My brother Tom </a:t>
            </a:r>
            <a:r>
              <a:rPr lang="en-US" sz="1600" b="1" dirty="0" smtClean="0"/>
              <a:t>__________ hates </a:t>
            </a:r>
            <a:r>
              <a:rPr lang="en-US" sz="1600" b="1" dirty="0"/>
              <a:t>fishing, will stay at home</a:t>
            </a:r>
            <a:r>
              <a:rPr lang="en-US" sz="1600" b="1" dirty="0" smtClean="0"/>
              <a:t>.</a:t>
            </a:r>
            <a:endParaRPr lang="en-US" sz="1600" b="1" dirty="0"/>
          </a:p>
          <a:p>
            <a:r>
              <a:rPr lang="en-US" sz="1600" b="1" dirty="0"/>
              <a:t>12. A man </a:t>
            </a:r>
            <a:r>
              <a:rPr lang="en-US" sz="1600" b="1" dirty="0" smtClean="0"/>
              <a:t> ___________ name </a:t>
            </a:r>
            <a:r>
              <a:rPr lang="en-US" sz="1600" b="1" dirty="0"/>
              <a:t>I have forgotten, came to see you yesterday</a:t>
            </a:r>
            <a:r>
              <a:rPr lang="en-US" sz="1600" b="1" dirty="0" smtClean="0"/>
              <a:t>.</a:t>
            </a:r>
            <a:endParaRPr lang="en-US" sz="1600" b="1" dirty="0"/>
          </a:p>
          <a:p>
            <a:r>
              <a:rPr lang="en-US" sz="1600" b="1" dirty="0"/>
              <a:t>13. I put everything in my suitcase, </a:t>
            </a:r>
            <a:r>
              <a:rPr lang="en-US" sz="1600" b="1" dirty="0" smtClean="0"/>
              <a:t> ____________ </a:t>
            </a:r>
            <a:r>
              <a:rPr lang="en-US" sz="1600" b="1" dirty="0"/>
              <a:t> is under my bed</a:t>
            </a:r>
            <a:r>
              <a:rPr lang="en-US" sz="1600" b="1" dirty="0" smtClean="0"/>
              <a:t>.</a:t>
            </a:r>
            <a:endParaRPr lang="en-US" sz="1600" b="1" dirty="0"/>
          </a:p>
          <a:p>
            <a:r>
              <a:rPr lang="en-US" sz="1600" b="1" dirty="0"/>
              <a:t>14. The teacher, </a:t>
            </a:r>
            <a:r>
              <a:rPr lang="en-US" sz="1600" b="1" dirty="0" smtClean="0"/>
              <a:t>___________ </a:t>
            </a:r>
            <a:r>
              <a:rPr lang="en-US" sz="1600" b="1" dirty="0"/>
              <a:t> every student is afraid of, is really very nice</a:t>
            </a:r>
            <a:r>
              <a:rPr lang="en-US" sz="1600" b="1" dirty="0" smtClean="0"/>
              <a:t>.</a:t>
            </a:r>
            <a:endParaRPr lang="en-US" sz="1600" b="1" dirty="0"/>
          </a:p>
          <a:p>
            <a:r>
              <a:rPr lang="en-US" sz="1600" b="1" dirty="0"/>
              <a:t>15.This is the town </a:t>
            </a:r>
            <a:r>
              <a:rPr lang="en-US" sz="1600" b="1" dirty="0" smtClean="0"/>
              <a:t> ___________ I </a:t>
            </a:r>
            <a:r>
              <a:rPr lang="en-US" sz="1600" b="1" dirty="0"/>
              <a:t>was born.</a:t>
            </a:r>
            <a:endParaRPr lang="es-ES_tradnl" sz="1600" dirty="0"/>
          </a:p>
        </p:txBody>
      </p:sp>
    </p:spTree>
    <p:extLst>
      <p:ext uri="{BB962C8B-B14F-4D97-AF65-F5344CB8AC3E}">
        <p14:creationId xmlns:p14="http://schemas.microsoft.com/office/powerpoint/2010/main" val="357334613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82</TotalTime>
  <Words>337</Words>
  <Application>Microsoft Office PowerPoint</Application>
  <PresentationFormat>Presentación en pantalla (4:3)</PresentationFormat>
  <Paragraphs>87</Paragraphs>
  <Slides>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7" baseType="lpstr">
      <vt:lpstr>NewsPrint</vt:lpstr>
      <vt:lpstr>Multiversidad Latinoamericana.</vt:lpstr>
      <vt:lpstr>Concept.</vt:lpstr>
      <vt:lpstr>Relative pronouns chart</vt:lpstr>
      <vt:lpstr>Grammar rules.</vt:lpstr>
      <vt:lpstr>Presentación de PowerPoint</vt:lpstr>
      <vt:lpstr>Excercise.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Multiversidad Latinoamericana.</dc:title>
  <dc:creator>Anel Valdez Núñez</dc:creator>
  <cp:lastModifiedBy>PC</cp:lastModifiedBy>
  <cp:revision>11</cp:revision>
  <dcterms:created xsi:type="dcterms:W3CDTF">2015-05-20T00:28:25Z</dcterms:created>
  <dcterms:modified xsi:type="dcterms:W3CDTF">2015-12-01T16:20:52Z</dcterms:modified>
</cp:coreProperties>
</file>