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58" r:id="rId4"/>
    <p:sldId id="259" r:id="rId5"/>
    <p:sldId id="260" r:id="rId6"/>
    <p:sldId id="261" r:id="rId7"/>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7947" autoAdjust="0"/>
  </p:normalViewPr>
  <p:slideViewPr>
    <p:cSldViewPr>
      <p:cViewPr>
        <p:scale>
          <a:sx n="84" d="100"/>
          <a:sy n="84" d="100"/>
        </p:scale>
        <p:origin x="-1402" y="-125"/>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es-ES" smtClean="0"/>
              <a:t>Haga clic para modificar el estilo de título del patrón</a:t>
            </a:r>
            <a:endParaRPr lang="en-US"/>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Date Placeholder 6"/>
          <p:cNvSpPr>
            <a:spLocks noGrp="1"/>
          </p:cNvSpPr>
          <p:nvPr>
            <p:ph type="dt" sz="half" idx="10"/>
          </p:nvPr>
        </p:nvSpPr>
        <p:spPr/>
        <p:txBody>
          <a:bodyPr/>
          <a:lstStyle/>
          <a:p>
            <a:fld id="{81491012-55D6-4EB8-BDB4-B799E77502F8}" type="datetimeFigureOut">
              <a:rPr lang="es-MX" smtClean="0"/>
              <a:pPr/>
              <a:t>07/07/2015</a:t>
            </a:fld>
            <a:endParaRPr lang="es-MX"/>
          </a:p>
        </p:txBody>
      </p:sp>
      <p:sp>
        <p:nvSpPr>
          <p:cNvPr id="8" name="Slide Number Placeholder 7"/>
          <p:cNvSpPr>
            <a:spLocks noGrp="1"/>
          </p:cNvSpPr>
          <p:nvPr>
            <p:ph type="sldNum" sz="quarter" idx="11"/>
          </p:nvPr>
        </p:nvSpPr>
        <p:spPr/>
        <p:txBody>
          <a:bodyPr/>
          <a:lstStyle/>
          <a:p>
            <a:fld id="{AFA05162-19D9-48A5-8E89-E5FAA8598223}" type="slidenum">
              <a:rPr lang="es-MX" smtClean="0"/>
              <a:pPr/>
              <a:t>‹Nº›</a:t>
            </a:fld>
            <a:endParaRPr lang="es-MX"/>
          </a:p>
        </p:txBody>
      </p:sp>
      <p:sp>
        <p:nvSpPr>
          <p:cNvPr id="9" name="Footer Placeholder 8"/>
          <p:cNvSpPr>
            <a:spLocks noGrp="1"/>
          </p:cNvSpPr>
          <p:nvPr>
            <p:ph type="ftr" sz="quarter" idx="12"/>
          </p:nvPr>
        </p:nvSpPr>
        <p:spPr/>
        <p:txBody>
          <a:bodyPr/>
          <a:lstStyle/>
          <a:p>
            <a:endParaRPr lang="es-MX"/>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81491012-55D6-4EB8-BDB4-B799E77502F8}" type="datetimeFigureOut">
              <a:rPr lang="es-MX" smtClean="0"/>
              <a:pPr/>
              <a:t>07/07/2015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AFA05162-19D9-48A5-8E89-E5FAA8598223}"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81491012-55D6-4EB8-BDB4-B799E77502F8}" type="datetimeFigureOut">
              <a:rPr lang="es-MX" smtClean="0"/>
              <a:pPr/>
              <a:t>07/07/2015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AFA05162-19D9-48A5-8E89-E5FAA8598223}"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81491012-55D6-4EB8-BDB4-B799E77502F8}" type="datetimeFigureOut">
              <a:rPr lang="es-MX" smtClean="0"/>
              <a:pPr/>
              <a:t>07/07/2015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AFA05162-19D9-48A5-8E89-E5FAA8598223}" type="slidenum">
              <a:rPr lang="es-MX" smtClean="0"/>
              <a:pPr/>
              <a:t>‹Nº›</a:t>
            </a:fld>
            <a:endParaRPr lang="es-MX"/>
          </a:p>
        </p:txBody>
      </p:sp>
      <p:sp>
        <p:nvSpPr>
          <p:cNvPr id="9" name="Title 8"/>
          <p:cNvSpPr>
            <a:spLocks noGrp="1"/>
          </p:cNvSpPr>
          <p:nvPr>
            <p:ph type="title"/>
          </p:nvPr>
        </p:nvSpPr>
        <p:spPr>
          <a:xfrm>
            <a:off x="914400" y="1544715"/>
            <a:ext cx="7315200" cy="1154097"/>
          </a:xfrm>
        </p:spPr>
        <p:txBody>
          <a:bodyPr/>
          <a:lstStyle/>
          <a:p>
            <a:r>
              <a:rPr lang="es-ES" smtClean="0"/>
              <a:t>Haga clic para modificar el estilo de título del patrón</a:t>
            </a:r>
            <a:endParaRPr lang="en-US"/>
          </a:p>
        </p:txBody>
      </p:sp>
      <p:sp>
        <p:nvSpPr>
          <p:cNvPr id="8" name="Content Placeholder 7"/>
          <p:cNvSpPr>
            <a:spLocks noGrp="1"/>
          </p:cNvSpPr>
          <p:nvPr>
            <p:ph sz="quarter" idx="13"/>
          </p:nvPr>
        </p:nvSpPr>
        <p:spPr>
          <a:xfrm>
            <a:off x="914400" y="2743200"/>
            <a:ext cx="3566160" cy="359359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1" name="Content Placeholder 10"/>
          <p:cNvSpPr>
            <a:spLocks noGrp="1"/>
          </p:cNvSpPr>
          <p:nvPr>
            <p:ph sz="quarter" idx="14"/>
          </p:nvPr>
        </p:nvSpPr>
        <p:spPr>
          <a:xfrm>
            <a:off x="4681728" y="2743200"/>
            <a:ext cx="3566160" cy="3595687"/>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7" name="Date Placeholder 6"/>
          <p:cNvSpPr>
            <a:spLocks noGrp="1"/>
          </p:cNvSpPr>
          <p:nvPr>
            <p:ph type="dt" sz="half" idx="10"/>
          </p:nvPr>
        </p:nvSpPr>
        <p:spPr/>
        <p:txBody>
          <a:bodyPr/>
          <a:lstStyle/>
          <a:p>
            <a:fld id="{81491012-55D6-4EB8-BDB4-B799E77502F8}" type="datetimeFigureOut">
              <a:rPr lang="es-MX" smtClean="0"/>
              <a:pPr/>
              <a:t>07/07/2015</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AFA05162-19D9-48A5-8E89-E5FAA8598223}" type="slidenum">
              <a:rPr lang="es-MX" smtClean="0"/>
              <a:pPr/>
              <a:t>‹Nº›</a:t>
            </a:fld>
            <a:endParaRPr lang="es-MX"/>
          </a:p>
        </p:txBody>
      </p:sp>
      <p:sp>
        <p:nvSpPr>
          <p:cNvPr id="10" name="Title 9"/>
          <p:cNvSpPr>
            <a:spLocks noGrp="1"/>
          </p:cNvSpPr>
          <p:nvPr>
            <p:ph type="title"/>
          </p:nvPr>
        </p:nvSpPr>
        <p:spPr>
          <a:xfrm>
            <a:off x="914400" y="1544715"/>
            <a:ext cx="7315200" cy="1154097"/>
          </a:xfrm>
        </p:spPr>
        <p:txBody>
          <a:bodyPr/>
          <a:lstStyle/>
          <a:p>
            <a:r>
              <a:rPr lang="es-ES" smtClean="0"/>
              <a:t>Haga clic para modificar el estilo de título del patrón</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81491012-55D6-4EB8-BDB4-B799E77502F8}" type="datetimeFigureOut">
              <a:rPr lang="es-MX" smtClean="0"/>
              <a:pPr/>
              <a:t>07/07/2015</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AFA05162-19D9-48A5-8E89-E5FAA8598223}"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491012-55D6-4EB8-BDB4-B799E77502F8}" type="datetimeFigureOut">
              <a:rPr lang="es-MX" smtClean="0"/>
              <a:pPr/>
              <a:t>07/07/2015</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AFA05162-19D9-48A5-8E89-E5FAA8598223}"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81491012-55D6-4EB8-BDB4-B799E77502F8}" type="datetimeFigureOut">
              <a:rPr lang="es-MX" smtClean="0"/>
              <a:pPr/>
              <a:t>07/07/2015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AFA05162-19D9-48A5-8E89-E5FAA8598223}"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es-ES" smtClean="0"/>
              <a:t>Haga clic para modificar el estilo de título del patrón</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81491012-55D6-4EB8-BDB4-B799E77502F8}" type="datetimeFigureOut">
              <a:rPr lang="es-MX" smtClean="0"/>
              <a:pPr/>
              <a:t>07/07/2015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AFA05162-19D9-48A5-8E89-E5FAA8598223}"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81491012-55D6-4EB8-BDB4-B799E77502F8}" type="datetimeFigureOut">
              <a:rPr lang="es-MX" smtClean="0"/>
              <a:pPr/>
              <a:t>07/07/2015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AFA05162-19D9-48A5-8E89-E5FAA8598223}"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81491012-55D6-4EB8-BDB4-B799E77502F8}" type="datetimeFigureOut">
              <a:rPr lang="es-MX" smtClean="0"/>
              <a:pPr/>
              <a:t>07/07/2015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AFA05162-19D9-48A5-8E89-E5FAA8598223}"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smtClean="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81491012-55D6-4EB8-BDB4-B799E77502F8}" type="datetimeFigureOut">
              <a:rPr lang="es-MX" smtClean="0"/>
              <a:pPr/>
              <a:t>07/07/2015</a:t>
            </a:fld>
            <a:endParaRPr lang="es-MX"/>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AFA05162-19D9-48A5-8E89-E5FAA8598223}" type="slidenum">
              <a:rPr lang="es-MX" smtClean="0"/>
              <a:pPr/>
              <a:t>‹Nº›</a:t>
            </a:fld>
            <a:endParaRPr lang="es-MX"/>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es-MX"/>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58vunxHzlyY" TargetMode="External"/><Relationship Id="rId2" Type="http://schemas.openxmlformats.org/officeDocument/2006/relationships/hyperlink" Target="https://www.youtube.com/watch?v=yNnHI3Hcazo" TargetMode="External"/><Relationship Id="rId1" Type="http://schemas.openxmlformats.org/officeDocument/2006/relationships/slideLayout" Target="../slideLayouts/slideLayout2.xml"/><Relationship Id="rId4" Type="http://schemas.openxmlformats.org/officeDocument/2006/relationships/hyperlink" Target="https://www.youtube.com/watch?v=VU_wXCUb3n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Ericka\Desktop\logooo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145882" y="1052736"/>
            <a:ext cx="6677868" cy="5008401"/>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791081776"/>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txBox="1">
            <a:spLocks/>
          </p:cNvSpPr>
          <p:nvPr/>
        </p:nvSpPr>
        <p:spPr>
          <a:xfrm>
            <a:off x="0" y="3279484"/>
            <a:ext cx="9286908" cy="36383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4000" b="0" i="0" u="none" strike="noStrike" kern="1200" cap="none" spc="0" normalizeH="0" baseline="0" noProof="0" dirty="0" smtClean="0">
                <a:ln>
                  <a:noFill/>
                </a:ln>
                <a:solidFill>
                  <a:schemeClr val="tx2"/>
                </a:solidFill>
                <a:effectLst/>
                <a:uLnTx/>
                <a:uFillTx/>
                <a:latin typeface="+mj-lt"/>
                <a:ea typeface="+mj-ea"/>
                <a:cs typeface="+mj-cs"/>
              </a:rPr>
              <a:t>Teléfono móvil</a:t>
            </a:r>
            <a:endParaRPr kumimoji="0" lang="es-MX" sz="4000" b="0" i="0" u="none" strike="noStrike" kern="1200" cap="none" spc="0" normalizeH="0" baseline="0" noProof="0" dirty="0">
              <a:ln>
                <a:noFill/>
              </a:ln>
              <a:solidFill>
                <a:schemeClr val="tx2"/>
              </a:solidFill>
              <a:effectLst/>
              <a:uLnTx/>
              <a:uFillTx/>
              <a:latin typeface="+mj-lt"/>
              <a:ea typeface="+mj-ea"/>
              <a:cs typeface="+mj-cs"/>
            </a:endParaRPr>
          </a:p>
        </p:txBody>
      </p:sp>
      <p:sp>
        <p:nvSpPr>
          <p:cNvPr id="5" name="2 Subtítulo"/>
          <p:cNvSpPr txBox="1">
            <a:spLocks/>
          </p:cNvSpPr>
          <p:nvPr/>
        </p:nvSpPr>
        <p:spPr>
          <a:xfrm>
            <a:off x="0" y="4278276"/>
            <a:ext cx="9144000" cy="1008112"/>
          </a:xfrm>
          <a:prstGeom prst="rect">
            <a:avLst/>
          </a:prstGeom>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
                <a:schemeClr val="tx2"/>
              </a:buClr>
              <a:buSzTx/>
              <a:buFont typeface="Wingdings" charset="2"/>
              <a:buNone/>
              <a:tabLst/>
              <a:defRPr/>
            </a:pPr>
            <a:r>
              <a:rPr kumimoji="0" lang="es-MX" sz="2200" b="0" i="0" u="none" strike="noStrike" kern="1200" cap="none" spc="0" normalizeH="0" baseline="0" noProof="0" dirty="0" smtClean="0">
                <a:ln>
                  <a:noFill/>
                </a:ln>
                <a:solidFill>
                  <a:schemeClr val="tx1"/>
                </a:solidFill>
                <a:effectLst/>
                <a:uLnTx/>
                <a:uFillTx/>
                <a:latin typeface="+mn-lt"/>
                <a:ea typeface="+mn-ea"/>
                <a:cs typeface="+mn-cs"/>
              </a:rPr>
              <a:t>Competencia. Manejo de situaciones y aprendizaje permanente.</a:t>
            </a:r>
          </a:p>
          <a:p>
            <a:pPr marL="0" marR="0" lvl="0" indent="0" algn="ctr" defTabSz="914400" rtl="0" eaLnBrk="1" fontAlgn="auto" latinLnBrk="0" hangingPunct="1">
              <a:lnSpc>
                <a:spcPct val="100000"/>
              </a:lnSpc>
              <a:spcBef>
                <a:spcPct val="20000"/>
              </a:spcBef>
              <a:spcAft>
                <a:spcPts val="0"/>
              </a:spcAft>
              <a:buClr>
                <a:schemeClr val="tx2"/>
              </a:buClr>
              <a:buSzTx/>
              <a:buFont typeface="Wingdings" charset="2"/>
              <a:buNone/>
              <a:tabLst/>
              <a:defRPr/>
            </a:pPr>
            <a:endParaRPr kumimoji="0" lang="es-MX" sz="22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ctr" defTabSz="914400" rtl="0" eaLnBrk="1" fontAlgn="auto" latinLnBrk="0" hangingPunct="1">
              <a:lnSpc>
                <a:spcPct val="100000"/>
              </a:lnSpc>
              <a:spcBef>
                <a:spcPct val="20000"/>
              </a:spcBef>
              <a:spcAft>
                <a:spcPts val="0"/>
              </a:spcAft>
              <a:buClr>
                <a:schemeClr val="tx2"/>
              </a:buClr>
              <a:buSzTx/>
              <a:buFont typeface="Wingdings" charset="2"/>
              <a:buNone/>
              <a:tabLst/>
              <a:defRPr/>
            </a:pPr>
            <a:endParaRPr kumimoji="0" lang="es-MX" sz="22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5 CuadroTexto"/>
          <p:cNvSpPr txBox="1"/>
          <p:nvPr/>
        </p:nvSpPr>
        <p:spPr>
          <a:xfrm>
            <a:off x="0" y="404664"/>
            <a:ext cx="9144000" cy="954107"/>
          </a:xfrm>
          <a:prstGeom prst="rect">
            <a:avLst/>
          </a:prstGeom>
          <a:noFill/>
        </p:spPr>
        <p:txBody>
          <a:bodyPr wrap="square" rtlCol="0">
            <a:spAutoFit/>
          </a:bodyPr>
          <a:lstStyle/>
          <a:p>
            <a:pPr algn="ctr"/>
            <a:r>
              <a:rPr lang="es-ES" sz="2800" b="1" dirty="0" smtClean="0"/>
              <a:t>MULTIVERSIDAD LATINOAMERICANA</a:t>
            </a:r>
            <a:endParaRPr lang="es-ES" sz="2800" b="1" dirty="0" smtClean="0"/>
          </a:p>
          <a:p>
            <a:pPr algn="ctr"/>
            <a:r>
              <a:rPr lang="es-ES" sz="2800" b="1" dirty="0" smtClean="0"/>
              <a:t>CAMPUS TONALÁ</a:t>
            </a:r>
            <a:endParaRPr lang="es-ES" sz="2800" b="1" dirty="0"/>
          </a:p>
        </p:txBody>
      </p:sp>
      <p:sp>
        <p:nvSpPr>
          <p:cNvPr id="7" name="6 CuadroTexto"/>
          <p:cNvSpPr txBox="1"/>
          <p:nvPr/>
        </p:nvSpPr>
        <p:spPr>
          <a:xfrm>
            <a:off x="0" y="1700808"/>
            <a:ext cx="9144000" cy="769441"/>
          </a:xfrm>
          <a:prstGeom prst="rect">
            <a:avLst/>
          </a:prstGeom>
          <a:noFill/>
        </p:spPr>
        <p:txBody>
          <a:bodyPr wrap="square" rtlCol="0">
            <a:spAutoFit/>
          </a:bodyPr>
          <a:lstStyle/>
          <a:p>
            <a:pPr algn="ctr"/>
            <a:r>
              <a:rPr lang="es-ES" sz="2200" b="1" dirty="0" smtClean="0"/>
              <a:t>ATENDER AL CLIENTE MEDIANTE TIC´S EN</a:t>
            </a:r>
          </a:p>
          <a:p>
            <a:pPr algn="ctr"/>
            <a:r>
              <a:rPr lang="es-ES" sz="2200" b="1" dirty="0" smtClean="0"/>
              <a:t> LAS VENTAS A DISTANCIA</a:t>
            </a:r>
            <a:endParaRPr lang="es-ES" sz="2200" b="1" dirty="0"/>
          </a:p>
        </p:txBody>
      </p:sp>
      <p:sp>
        <p:nvSpPr>
          <p:cNvPr id="8" name="7 Rectángulo"/>
          <p:cNvSpPr/>
          <p:nvPr/>
        </p:nvSpPr>
        <p:spPr>
          <a:xfrm>
            <a:off x="4067944" y="5957848"/>
            <a:ext cx="4915128" cy="400110"/>
          </a:xfrm>
          <a:prstGeom prst="rect">
            <a:avLst/>
          </a:prstGeom>
        </p:spPr>
        <p:txBody>
          <a:bodyPr wrap="none">
            <a:spAutoFit/>
          </a:bodyPr>
          <a:lstStyle/>
          <a:p>
            <a:r>
              <a:rPr lang="es-MX" sz="2000" b="1" dirty="0" smtClean="0"/>
              <a:t>Mtra. Ericka Yazmin Medina Rodríguez </a:t>
            </a:r>
            <a:endParaRPr lang="es-MX" sz="2000" b="1" dirty="0"/>
          </a:p>
        </p:txBody>
      </p:sp>
      <p:pic>
        <p:nvPicPr>
          <p:cNvPr id="9" name="6 Imagen" descr="http://www.multiversidad.com.mx/eLearning/theme/afterburner/images/multii_plataforma.png"/>
          <p:cNvPicPr/>
          <p:nvPr/>
        </p:nvPicPr>
        <p:blipFill>
          <a:blip r:embed="rId2" cstate="print"/>
          <a:srcRect/>
          <a:stretch>
            <a:fillRect/>
          </a:stretch>
        </p:blipFill>
        <p:spPr bwMode="auto">
          <a:xfrm>
            <a:off x="500034" y="5214950"/>
            <a:ext cx="2286016" cy="1269330"/>
          </a:xfrm>
          <a:prstGeom prst="rect">
            <a:avLst/>
          </a:prstGeom>
          <a:noFill/>
        </p:spPr>
      </p:pic>
    </p:spTree>
    <p:extLst>
      <p:ext uri="{BB962C8B-B14F-4D97-AF65-F5344CB8AC3E}">
        <p14:creationId xmlns:p14="http://schemas.microsoft.com/office/powerpoint/2010/main" xmlns="" val="360143363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115616" y="188640"/>
            <a:ext cx="3888432" cy="722049"/>
          </a:xfrm>
        </p:spPr>
        <p:txBody>
          <a:bodyPr/>
          <a:lstStyle/>
          <a:p>
            <a:pPr algn="ctr"/>
            <a:r>
              <a:rPr lang="es-MX" dirty="0" smtClean="0"/>
              <a:t>Teléfono móvil </a:t>
            </a:r>
            <a:endParaRPr lang="es-MX" dirty="0"/>
          </a:p>
        </p:txBody>
      </p:sp>
      <p:sp>
        <p:nvSpPr>
          <p:cNvPr id="3" name="2 Marcador de contenido"/>
          <p:cNvSpPr>
            <a:spLocks noGrp="1"/>
          </p:cNvSpPr>
          <p:nvPr>
            <p:ph idx="1"/>
          </p:nvPr>
        </p:nvSpPr>
        <p:spPr>
          <a:xfrm>
            <a:off x="251520" y="1052736"/>
            <a:ext cx="5184576" cy="5589240"/>
          </a:xfrm>
        </p:spPr>
        <p:txBody>
          <a:bodyPr>
            <a:normAutofit fontScale="92500" lnSpcReduction="10000"/>
          </a:bodyPr>
          <a:lstStyle/>
          <a:p>
            <a:pPr algn="just"/>
            <a:r>
              <a:rPr lang="es-MX" sz="2400" dirty="0"/>
              <a:t>El teléfono móvil o celular es un dispositivo inalámbrico electrónico que permite tener acceso a la red de telefonía celular o móvil. Se denomina celular debido a las antenas repetidoras que conforman la red, cada una de las cuales es una célula, si bien existen redes telefónicas móviles satelitales. Su principal característica es su portabilidad, que permite comunicarse desde casi cualquier lugar. Aunque su principal función es la comunicación de voz, como el teléfono convencional, su rápido desarrollo ha incorporado otras funciones como son cámara fotográfica, agenda, acceso a Internet, etc.</a:t>
            </a:r>
          </a:p>
          <a:p>
            <a:pPr algn="just"/>
            <a:endParaRPr lang="es-MX" dirty="0"/>
          </a:p>
        </p:txBody>
      </p:sp>
      <p:pic>
        <p:nvPicPr>
          <p:cNvPr id="4098" name="Picture 2" descr="https://fullcargarecargas.files.wordpress.com/2012/04/movil-en-verde.png"/>
          <p:cNvPicPr>
            <a:picLocks noChangeAspect="1" noChangeArrowheads="1"/>
          </p:cNvPicPr>
          <p:nvPr/>
        </p:nvPicPr>
        <p:blipFill>
          <a:blip r:embed="rId2" cstate="print"/>
          <a:srcRect/>
          <a:stretch>
            <a:fillRect/>
          </a:stretch>
        </p:blipFill>
        <p:spPr bwMode="auto">
          <a:xfrm>
            <a:off x="5868144" y="908720"/>
            <a:ext cx="2857500" cy="3267075"/>
          </a:xfrm>
          <a:prstGeom prst="rect">
            <a:avLst/>
          </a:prstGeom>
          <a:noFill/>
        </p:spPr>
      </p:pic>
      <p:pic>
        <p:nvPicPr>
          <p:cNvPr id="4100" name="Picture 4" descr="http://www.tiendas-jazztel.com/image/image-jazztel-movil.png"/>
          <p:cNvPicPr>
            <a:picLocks noChangeAspect="1" noChangeArrowheads="1"/>
          </p:cNvPicPr>
          <p:nvPr/>
        </p:nvPicPr>
        <p:blipFill>
          <a:blip r:embed="rId3" cstate="print"/>
          <a:srcRect/>
          <a:stretch>
            <a:fillRect/>
          </a:stretch>
        </p:blipFill>
        <p:spPr bwMode="auto">
          <a:xfrm>
            <a:off x="5796136" y="4725144"/>
            <a:ext cx="3183970" cy="1389907"/>
          </a:xfrm>
          <a:prstGeom prst="rect">
            <a:avLst/>
          </a:prstGeom>
          <a:noFill/>
        </p:spPr>
      </p:pic>
    </p:spTree>
    <p:extLst>
      <p:ext uri="{BB962C8B-B14F-4D97-AF65-F5344CB8AC3E}">
        <p14:creationId xmlns:p14="http://schemas.microsoft.com/office/powerpoint/2010/main" xmlns="" val="3440210974"/>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5508104" cy="3539527"/>
          </a:xfrm>
        </p:spPr>
        <p:txBody>
          <a:bodyPr>
            <a:noAutofit/>
          </a:bodyPr>
          <a:lstStyle/>
          <a:p>
            <a:pPr algn="just">
              <a:buNone/>
            </a:pPr>
            <a:r>
              <a:rPr lang="es-MX" sz="2800" dirty="0"/>
              <a:t>El primer antecedente respecto al teléfono móvil es de la compañía Motorola, con su modelo </a:t>
            </a:r>
            <a:r>
              <a:rPr lang="es-MX" sz="2800" dirty="0" err="1"/>
              <a:t>DynaTAC</a:t>
            </a:r>
            <a:r>
              <a:rPr lang="es-MX" sz="2800" dirty="0"/>
              <a:t> 8000X. El modelo fue diseñado por el ingeniero de Motorola Rudy </a:t>
            </a:r>
            <a:r>
              <a:rPr lang="es-MX" sz="2800" dirty="0" err="1"/>
              <a:t>Krolopp</a:t>
            </a:r>
            <a:r>
              <a:rPr lang="es-MX" sz="2800" dirty="0"/>
              <a:t> en 1983. El modelo pesaba poco menos que un kilo y un valor de casi 4.000 dólares. </a:t>
            </a:r>
            <a:r>
              <a:rPr lang="es-MX" sz="2800" dirty="0" err="1"/>
              <a:t>Krolopp</a:t>
            </a:r>
            <a:r>
              <a:rPr lang="es-MX" sz="2800" dirty="0"/>
              <a:t> se incorporaría posteriormente al equipo de investigación y desarrollo de Motorola liderado por Martin Cooper. </a:t>
            </a:r>
          </a:p>
        </p:txBody>
      </p:sp>
      <p:pic>
        <p:nvPicPr>
          <p:cNvPr id="3074" name="Picture 2" descr="http://f2.washington.edu/teams/hrp/sites/default/files/Images/first-mobile-phone-ever.gif"/>
          <p:cNvPicPr>
            <a:picLocks noChangeAspect="1" noChangeArrowheads="1"/>
          </p:cNvPicPr>
          <p:nvPr/>
        </p:nvPicPr>
        <p:blipFill>
          <a:blip r:embed="rId2" cstate="print"/>
          <a:srcRect/>
          <a:stretch>
            <a:fillRect/>
          </a:stretch>
        </p:blipFill>
        <p:spPr bwMode="auto">
          <a:xfrm>
            <a:off x="5364088" y="1052736"/>
            <a:ext cx="3536433" cy="4125838"/>
          </a:xfrm>
          <a:prstGeom prst="rect">
            <a:avLst/>
          </a:prstGeom>
          <a:noFill/>
        </p:spPr>
      </p:pic>
    </p:spTree>
    <p:extLst>
      <p:ext uri="{BB962C8B-B14F-4D97-AF65-F5344CB8AC3E}">
        <p14:creationId xmlns:p14="http://schemas.microsoft.com/office/powerpoint/2010/main" xmlns="" val="2633009183"/>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764704"/>
            <a:ext cx="7992888" cy="5472608"/>
          </a:xfrm>
        </p:spPr>
        <p:txBody>
          <a:bodyPr>
            <a:normAutofit/>
          </a:bodyPr>
          <a:lstStyle/>
          <a:p>
            <a:pPr algn="just"/>
            <a:r>
              <a:rPr lang="es-MX" sz="2400" dirty="0"/>
              <a:t>La comunicación telefónica es posible gracias a la interconexión entre centrales móviles y públicas.</a:t>
            </a:r>
          </a:p>
          <a:p>
            <a:pPr algn="just"/>
            <a:r>
              <a:rPr lang="es-MX" sz="2400" dirty="0"/>
              <a:t>Según las bandas o frecuencias en las que opera el móvil, podrá funcionar en una parte u otra del mundo.</a:t>
            </a:r>
            <a:br>
              <a:rPr lang="es-MX" sz="2400" dirty="0"/>
            </a:br>
            <a:r>
              <a:rPr lang="es-MX" sz="2400" dirty="0"/>
              <a:t>La telefonía móvil consiste en la combinación de una red de estaciones transmisoras-receptoras de radio (repetidores, estaciones base o BTS) y una serie de centrales.</a:t>
            </a:r>
          </a:p>
          <a:p>
            <a:pPr algn="just"/>
            <a:r>
              <a:rPr lang="es-MX" sz="2400" dirty="0"/>
              <a:t>Telefónicas de conmutación de 1er y 5º nivel (MSC y BSC respectivamente), que posibilita la comunicación entre terminales telefónicos portátiles (teléfonos móviles) o entre terminales portátiles y teléfonos de la red fija tradicional.</a:t>
            </a:r>
          </a:p>
          <a:p>
            <a:endParaRPr lang="es-MX" dirty="0"/>
          </a:p>
        </p:txBody>
      </p:sp>
    </p:spTree>
    <p:extLst>
      <p:ext uri="{BB962C8B-B14F-4D97-AF65-F5344CB8AC3E}">
        <p14:creationId xmlns:p14="http://schemas.microsoft.com/office/powerpoint/2010/main" xmlns="" val="110594247"/>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115616" y="1628800"/>
            <a:ext cx="7315200" cy="3539527"/>
          </a:xfrm>
        </p:spPr>
        <p:txBody>
          <a:bodyPr/>
          <a:lstStyle/>
          <a:p>
            <a:r>
              <a:rPr lang="es-MX" dirty="0">
                <a:hlinkClick r:id="rId2"/>
              </a:rPr>
              <a:t>https://</a:t>
            </a:r>
            <a:r>
              <a:rPr lang="es-MX" dirty="0" smtClean="0">
                <a:hlinkClick r:id="rId2"/>
              </a:rPr>
              <a:t>www.youtube.com/watch?v=yNnHI3Hcazo</a:t>
            </a:r>
            <a:endParaRPr lang="es-MX" dirty="0" smtClean="0"/>
          </a:p>
          <a:p>
            <a:endParaRPr lang="es-MX" dirty="0"/>
          </a:p>
          <a:p>
            <a:r>
              <a:rPr lang="es-MX" dirty="0">
                <a:hlinkClick r:id="rId3"/>
              </a:rPr>
              <a:t>https://</a:t>
            </a:r>
            <a:r>
              <a:rPr lang="es-MX" dirty="0" smtClean="0">
                <a:hlinkClick r:id="rId3"/>
              </a:rPr>
              <a:t>www.youtube.com/watch?v=58vunxHzlyY</a:t>
            </a:r>
            <a:endParaRPr lang="es-MX" dirty="0" smtClean="0"/>
          </a:p>
          <a:p>
            <a:endParaRPr lang="es-MX" dirty="0"/>
          </a:p>
          <a:p>
            <a:r>
              <a:rPr lang="es-MX" dirty="0">
                <a:hlinkClick r:id="rId4"/>
              </a:rPr>
              <a:t>https://</a:t>
            </a:r>
            <a:r>
              <a:rPr lang="es-MX" dirty="0" smtClean="0">
                <a:hlinkClick r:id="rId4"/>
              </a:rPr>
              <a:t>www.youtube.com/watch?v=VU_wXCUb3nk</a:t>
            </a:r>
            <a:endParaRPr lang="es-MX" dirty="0" smtClean="0"/>
          </a:p>
          <a:p>
            <a:endParaRPr lang="es-MX" dirty="0"/>
          </a:p>
          <a:p>
            <a:endParaRPr lang="es-MX" dirty="0" smtClean="0"/>
          </a:p>
          <a:p>
            <a:endParaRPr lang="es-MX" dirty="0"/>
          </a:p>
          <a:p>
            <a:endParaRPr lang="es-MX" dirty="0"/>
          </a:p>
        </p:txBody>
      </p:sp>
      <p:sp>
        <p:nvSpPr>
          <p:cNvPr id="4" name="3 CuadroTexto"/>
          <p:cNvSpPr txBox="1"/>
          <p:nvPr/>
        </p:nvSpPr>
        <p:spPr>
          <a:xfrm>
            <a:off x="1331640" y="548680"/>
            <a:ext cx="2856872" cy="523220"/>
          </a:xfrm>
          <a:prstGeom prst="rect">
            <a:avLst/>
          </a:prstGeom>
          <a:noFill/>
        </p:spPr>
        <p:txBody>
          <a:bodyPr wrap="none" rtlCol="0">
            <a:spAutoFit/>
          </a:bodyPr>
          <a:lstStyle/>
          <a:p>
            <a:r>
              <a:rPr lang="es-ES" sz="2800" b="1" dirty="0" smtClean="0">
                <a:solidFill>
                  <a:schemeClr val="tx2"/>
                </a:solidFill>
              </a:rPr>
              <a:t>REFERENCIAS </a:t>
            </a:r>
            <a:endParaRPr lang="es-ES" sz="2800" b="1" dirty="0">
              <a:solidFill>
                <a:schemeClr val="tx2"/>
              </a:solidFill>
            </a:endParaRPr>
          </a:p>
        </p:txBody>
      </p:sp>
    </p:spTree>
    <p:extLst>
      <p:ext uri="{BB962C8B-B14F-4D97-AF65-F5344CB8AC3E}">
        <p14:creationId xmlns:p14="http://schemas.microsoft.com/office/powerpoint/2010/main" xmlns="" val="119648186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erspectiva">
  <a:themeElements>
    <a:clrScheme name="Perspectiva">
      <a:dk1>
        <a:sysClr val="windowText" lastClr="000000"/>
      </a:dk1>
      <a:lt1>
        <a:sysClr val="window" lastClr="FFFFFF"/>
      </a:lt1>
      <a:dk2>
        <a:srgbClr val="283138"/>
      </a:dk2>
      <a:lt2>
        <a:srgbClr val="FF8600"/>
      </a:lt2>
      <a:accent1>
        <a:srgbClr val="838D9B"/>
      </a:accent1>
      <a:accent2>
        <a:srgbClr val="D2610C"/>
      </a:accent2>
      <a:accent3>
        <a:srgbClr val="80716A"/>
      </a:accent3>
      <a:accent4>
        <a:srgbClr val="94147C"/>
      </a:accent4>
      <a:accent5>
        <a:srgbClr val="5D5AD2"/>
      </a:accent5>
      <a:accent6>
        <a:srgbClr val="6F6C7D"/>
      </a:accent6>
      <a:hlink>
        <a:srgbClr val="6187E3"/>
      </a:hlink>
      <a:folHlink>
        <a:srgbClr val="7B8EB8"/>
      </a:folHlink>
    </a:clrScheme>
    <a:fontScheme name="Clásico de Office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erspectiva">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Perspective</Template>
  <TotalTime>101</TotalTime>
  <Words>250</Words>
  <Application>Microsoft Office PowerPoint</Application>
  <PresentationFormat>Presentación en pantalla (4:3)</PresentationFormat>
  <Paragraphs>21</Paragraphs>
  <Slides>6</Slides>
  <Notes>0</Notes>
  <HiddenSlides>0</HiddenSlides>
  <MMClips>0</MMClips>
  <ScaleCrop>false</ScaleCrop>
  <HeadingPairs>
    <vt:vector size="4" baseType="variant">
      <vt:variant>
        <vt:lpstr>Tema</vt:lpstr>
      </vt:variant>
      <vt:variant>
        <vt:i4>1</vt:i4>
      </vt:variant>
      <vt:variant>
        <vt:lpstr>Títulos de diapositiva</vt:lpstr>
      </vt:variant>
      <vt:variant>
        <vt:i4>6</vt:i4>
      </vt:variant>
    </vt:vector>
  </HeadingPairs>
  <TitlesOfParts>
    <vt:vector size="7" baseType="lpstr">
      <vt:lpstr>Perspectiva</vt:lpstr>
      <vt:lpstr>Diapositiva 1</vt:lpstr>
      <vt:lpstr>Diapositiva 2</vt:lpstr>
      <vt:lpstr>Teléfono móvil </vt:lpstr>
      <vt:lpstr>Diapositiva 4</vt:lpstr>
      <vt:lpstr>Diapositiva 5</vt:lpstr>
      <vt:lpstr>Diapositiva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Ericka</dc:creator>
  <cp:lastModifiedBy>PC</cp:lastModifiedBy>
  <cp:revision>12</cp:revision>
  <dcterms:created xsi:type="dcterms:W3CDTF">2015-05-16T14:45:24Z</dcterms:created>
  <dcterms:modified xsi:type="dcterms:W3CDTF">2015-07-07T16:20:12Z</dcterms:modified>
</cp:coreProperties>
</file>