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8" r:id="rId4"/>
    <p:sldId id="259" r:id="rId5"/>
    <p:sldId id="268" r:id="rId6"/>
    <p:sldId id="269" r:id="rId7"/>
    <p:sldId id="270" r:id="rId8"/>
    <p:sldId id="265" r:id="rId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6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24" name="2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29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Marcador de texto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es.wikipedia.org/wiki/Grupo_carbonilo" TargetMode="External"/><Relationship Id="rId13" Type="http://schemas.openxmlformats.org/officeDocument/2006/relationships/hyperlink" Target="http://es.wikipedia.org/wiki/Acetona" TargetMode="External"/><Relationship Id="rId18" Type="http://schemas.openxmlformats.org/officeDocument/2006/relationships/hyperlink" Target="http://es.wikipedia.org/wiki/Etanoato_de_etilo" TargetMode="External"/><Relationship Id="rId3" Type="http://schemas.openxmlformats.org/officeDocument/2006/relationships/hyperlink" Target="http://es.wikipedia.org/wiki/Alcohol" TargetMode="External"/><Relationship Id="rId7" Type="http://schemas.openxmlformats.org/officeDocument/2006/relationships/hyperlink" Target="http://es.wikipedia.org/wiki/%C3%89ter_et%C3%ADlico" TargetMode="External"/><Relationship Id="rId12" Type="http://schemas.openxmlformats.org/officeDocument/2006/relationships/hyperlink" Target="http://es.wikipedia.org/wiki/Cetona_(qu%C3%ADmica)" TargetMode="External"/><Relationship Id="rId17" Type="http://schemas.openxmlformats.org/officeDocument/2006/relationships/hyperlink" Target="http://es.wikipedia.org/wiki/%C3%89ster" TargetMode="External"/><Relationship Id="rId2" Type="http://schemas.openxmlformats.org/officeDocument/2006/relationships/hyperlink" Target="http://es.wikipedia.org/wiki/Grupo_hidroxilo" TargetMode="External"/><Relationship Id="rId16" Type="http://schemas.openxmlformats.org/officeDocument/2006/relationships/hyperlink" Target="http://es.wikipedia.org/wiki/Grupo_acil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s.wikipedia.org/wiki/%C3%89ter_(qu%C3%ADmica)" TargetMode="External"/><Relationship Id="rId11" Type="http://schemas.openxmlformats.org/officeDocument/2006/relationships/hyperlink" Target="http://es.wikipedia.org/wiki/Acetaldeh%C3%ADdo" TargetMode="External"/><Relationship Id="rId5" Type="http://schemas.openxmlformats.org/officeDocument/2006/relationships/hyperlink" Target="http://es.wikipedia.org/wiki/Grupo_alcoxi" TargetMode="External"/><Relationship Id="rId15" Type="http://schemas.openxmlformats.org/officeDocument/2006/relationships/hyperlink" Target="http://es.wikipedia.org/wiki/%C3%81cido_ac%C3%A9tico" TargetMode="External"/><Relationship Id="rId10" Type="http://schemas.openxmlformats.org/officeDocument/2006/relationships/hyperlink" Target="http://es.wikipedia.org/wiki/Grupo_funcional" TargetMode="External"/><Relationship Id="rId4" Type="http://schemas.openxmlformats.org/officeDocument/2006/relationships/hyperlink" Target="http://es.wikipedia.org/wiki/Etanol" TargetMode="External"/><Relationship Id="rId9" Type="http://schemas.openxmlformats.org/officeDocument/2006/relationships/hyperlink" Target="http://es.wikipedia.org/wiki/Aldeh%C3%ADdo" TargetMode="External"/><Relationship Id="rId14" Type="http://schemas.openxmlformats.org/officeDocument/2006/relationships/hyperlink" Target="http://es.wikipedia.org/wiki/%C3%81cido_carbox%C3%ADlico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es.wikipedia.org/wiki/Imida" TargetMode="External"/><Relationship Id="rId13" Type="http://schemas.openxmlformats.org/officeDocument/2006/relationships/hyperlink" Target="http://es.wikipedia.org/wiki/Isocianuro" TargetMode="External"/><Relationship Id="rId18" Type="http://schemas.openxmlformats.org/officeDocument/2006/relationships/hyperlink" Target="http://es.wikipedia.org/wiki/Diazometano" TargetMode="External"/><Relationship Id="rId3" Type="http://schemas.openxmlformats.org/officeDocument/2006/relationships/hyperlink" Target="http://es.wikipedia.org/wiki/Amina" TargetMode="External"/><Relationship Id="rId21" Type="http://schemas.openxmlformats.org/officeDocument/2006/relationships/hyperlink" Target="http://es.wikipedia.org/wiki/Hidrazina_(grupo_funcional)" TargetMode="External"/><Relationship Id="rId7" Type="http://schemas.openxmlformats.org/officeDocument/2006/relationships/hyperlink" Target="http://es.wikipedia.org/wiki/Acetamida" TargetMode="External"/><Relationship Id="rId12" Type="http://schemas.openxmlformats.org/officeDocument/2006/relationships/hyperlink" Target="http://es.wikipedia.org/wiki/Nitrilo" TargetMode="External"/><Relationship Id="rId17" Type="http://schemas.openxmlformats.org/officeDocument/2006/relationships/hyperlink" Target="http://es.wikipedia.org/wiki/Diazocompuesto" TargetMode="External"/><Relationship Id="rId2" Type="http://schemas.openxmlformats.org/officeDocument/2006/relationships/hyperlink" Target="http://es.wikipedia.org/wiki/Grupo_amino" TargetMode="External"/><Relationship Id="rId16" Type="http://schemas.openxmlformats.org/officeDocument/2006/relationships/hyperlink" Target="http://es.wikipedia.org/wiki/Azoderivado" TargetMode="External"/><Relationship Id="rId20" Type="http://schemas.openxmlformats.org/officeDocument/2006/relationships/hyperlink" Target="http://es.wikipedia.org/wiki/Sal_de_diazoni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s.wikipedia.org/wiki/Amida" TargetMode="External"/><Relationship Id="rId11" Type="http://schemas.openxmlformats.org/officeDocument/2006/relationships/hyperlink" Target="http://es.wikipedia.org/wiki/Nitropropano" TargetMode="External"/><Relationship Id="rId5" Type="http://schemas.openxmlformats.org/officeDocument/2006/relationships/hyperlink" Target="http://es.wikipedia.org/wiki/Grupo_carbonilo" TargetMode="External"/><Relationship Id="rId15" Type="http://schemas.openxmlformats.org/officeDocument/2006/relationships/hyperlink" Target="http://es.wikipedia.org/wiki/Isotiocianato" TargetMode="External"/><Relationship Id="rId10" Type="http://schemas.openxmlformats.org/officeDocument/2006/relationships/hyperlink" Target="http://es.wikipedia.org/wiki/Nitrocompuesto" TargetMode="External"/><Relationship Id="rId19" Type="http://schemas.openxmlformats.org/officeDocument/2006/relationships/hyperlink" Target="http://es.wikipedia.org/wiki/Azida" TargetMode="External"/><Relationship Id="rId4" Type="http://schemas.openxmlformats.org/officeDocument/2006/relationships/hyperlink" Target="http://es.wikipedia.org/wiki/Imina" TargetMode="External"/><Relationship Id="rId9" Type="http://schemas.openxmlformats.org/officeDocument/2006/relationships/hyperlink" Target="http://es.wikipedia.org/wiki/Grupo_nitro" TargetMode="External"/><Relationship Id="rId14" Type="http://schemas.openxmlformats.org/officeDocument/2006/relationships/hyperlink" Target="http://es.wikipedia.org/wiki/Isocianato" TargetMode="External"/><Relationship Id="rId22" Type="http://schemas.openxmlformats.org/officeDocument/2006/relationships/hyperlink" Target="http://es.wikipedia.org/wiki/Hidroxilamin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mx.images.search.yahoo.com/images/view" TargetMode="External"/><Relationship Id="rId2" Type="http://schemas.openxmlformats.org/officeDocument/2006/relationships/hyperlink" Target="http://www.ucc.ch.cam.ac.uk/partners/iupac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8136904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es-MX" b="1" dirty="0" smtClean="0">
                <a:solidFill>
                  <a:srgbClr val="663300"/>
                </a:solidFill>
              </a:rPr>
              <a:t>MULTIVERSIDAD LATINOAMERICANA OAXACA URBANA</a:t>
            </a:r>
            <a:br>
              <a:rPr lang="es-MX" b="1" dirty="0" smtClean="0">
                <a:solidFill>
                  <a:srgbClr val="663300"/>
                </a:solidFill>
              </a:rPr>
            </a:br>
            <a:endParaRPr lang="es-MX" b="1" dirty="0">
              <a:solidFill>
                <a:srgbClr val="663300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15616" y="3645024"/>
            <a:ext cx="7128792" cy="622920"/>
          </a:xfrm>
        </p:spPr>
        <p:txBody>
          <a:bodyPr>
            <a:noAutofit/>
          </a:bodyPr>
          <a:lstStyle/>
          <a:p>
            <a:pPr algn="ctr"/>
            <a:r>
              <a:rPr lang="es-MX" sz="3200" b="1" dirty="0" smtClean="0">
                <a:solidFill>
                  <a:srgbClr val="663300"/>
                </a:solidFill>
              </a:rPr>
              <a:t>BLOQUE  VI. NOMECLATURA QUÍMICA </a:t>
            </a:r>
            <a:endParaRPr lang="es-MX" sz="3200" b="1" dirty="0" smtClean="0">
              <a:solidFill>
                <a:srgbClr val="6633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059832" y="1988840"/>
            <a:ext cx="274626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800" dirty="0" smtClean="0">
                <a:solidFill>
                  <a:srgbClr val="663300"/>
                </a:solidFill>
              </a:rPr>
              <a:t>QUÍMICA I</a:t>
            </a:r>
            <a:endParaRPr lang="es-MX" sz="4800" dirty="0" smtClean="0">
              <a:solidFill>
                <a:srgbClr val="6633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860032" y="5877272"/>
            <a:ext cx="36936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 smtClean="0">
                <a:solidFill>
                  <a:srgbClr val="663300"/>
                </a:solidFill>
              </a:rPr>
              <a:t>ING. JOEL DOMINGO MEJÍA GUZMÁN</a:t>
            </a:r>
            <a:endParaRPr lang="es-MX" dirty="0">
              <a:solidFill>
                <a:srgbClr val="66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109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9712" y="70520"/>
            <a:ext cx="4896544" cy="838200"/>
          </a:xfrm>
        </p:spPr>
        <p:txBody>
          <a:bodyPr/>
          <a:lstStyle/>
          <a:p>
            <a:r>
              <a:rPr lang="es-MX" dirty="0" smtClean="0"/>
              <a:t>CONOCIMIENTO PREVIO</a:t>
            </a:r>
            <a:endParaRPr lang="es-MX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07504" y="1196752"/>
            <a:ext cx="8871385" cy="5544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076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CLASIFICACIÓN</a:t>
            </a:r>
            <a:endParaRPr lang="es-MX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1739996" y="1600201"/>
          <a:ext cx="5664008" cy="4525961"/>
        </p:xfrm>
        <a:graphic>
          <a:graphicData uri="http://schemas.openxmlformats.org/drawingml/2006/table">
            <a:tbl>
              <a:tblPr/>
              <a:tblGrid>
                <a:gridCol w="809144"/>
                <a:gridCol w="809144"/>
                <a:gridCol w="809144"/>
                <a:gridCol w="809144"/>
                <a:gridCol w="809144"/>
                <a:gridCol w="809144"/>
                <a:gridCol w="809144"/>
              </a:tblGrid>
              <a:tr h="403823">
                <a:tc>
                  <a:txBody>
                    <a:bodyPr/>
                    <a:lstStyle/>
                    <a:p>
                      <a:r>
                        <a:rPr lang="es-MX" sz="1200"/>
                        <a:t>Grupo funcional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200"/>
                        <a:t>Serie homóloga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200"/>
                        <a:t>Fórmula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200"/>
                        <a:t>Estructura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200"/>
                        <a:t>Prefijo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200"/>
                        <a:t>Sufijo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200"/>
                        <a:t>Ejemplo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</a:tr>
              <a:tr h="592623"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2" tooltip="Grupo hidroxilo"/>
                        </a:rPr>
                        <a:t>Grupo hidroxilo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3" tooltip="Alcohol"/>
                        </a:rPr>
                        <a:t>Alcohol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R-OH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hidroxi-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-ol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4" tooltip="Etanol"/>
                        </a:rPr>
                        <a:t>Etanol</a:t>
                      </a:r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</a:tr>
              <a:tr h="592623"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5" tooltip="Grupo alcoxi"/>
                        </a:rPr>
                        <a:t>Grupo alcoxi</a:t>
                      </a:r>
                      <a:r>
                        <a:rPr lang="es-MX" sz="1200"/>
                        <a:t> (o ariloxi)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6" tooltip="Éter (química)"/>
                        </a:rPr>
                        <a:t>Éter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R-O-R'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-oxi-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b="1"/>
                        <a:t>R</a:t>
                      </a:r>
                      <a:r>
                        <a:rPr lang="es-MX" sz="1200"/>
                        <a:t>-il </a:t>
                      </a:r>
                      <a:r>
                        <a:rPr lang="es-MX" sz="1200" b="1"/>
                        <a:t>R'</a:t>
                      </a:r>
                      <a:r>
                        <a:rPr lang="es-MX" sz="1200"/>
                        <a:t>-il éter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7" tooltip="Éter etílico"/>
                        </a:rPr>
                        <a:t>Éter etílico</a:t>
                      </a:r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</a:tr>
              <a:tr h="781423">
                <a:tc rowSpan="2"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8" tooltip="Grupo carbonilo"/>
                        </a:rPr>
                        <a:t>Grupo carbonilo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9" tooltip="Aldehído"/>
                        </a:rPr>
                        <a:t>Aldehído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R-C(=O)H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formil-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-al</a:t>
                      </a:r>
                      <a:br>
                        <a:rPr lang="es-MX" sz="1200"/>
                      </a:br>
                      <a:r>
                        <a:rPr lang="es-MX" sz="1200">
                          <a:effectLst/>
                        </a:rPr>
                        <a:t>-carbaldehído</a:t>
                      </a:r>
                      <a:r>
                        <a:rPr lang="es-MX" sz="1200" b="0" i="0" u="none" strike="noStrike" baseline="30000">
                          <a:solidFill>
                            <a:srgbClr val="0B0080"/>
                          </a:solidFill>
                          <a:effectLst/>
                          <a:hlinkClick r:id="rId10"/>
                        </a:rPr>
                        <a:t>2</a:t>
                      </a:r>
                      <a:endParaRPr lang="es-MX" sz="1200">
                        <a:effectLst/>
                      </a:endParaRP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11" tooltip="Acetaldehído"/>
                        </a:rPr>
                        <a:t>Etanal</a:t>
                      </a:r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</a:tr>
              <a:tr h="592623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12" tooltip="Cetona (química)"/>
                        </a:rPr>
                        <a:t>Cetona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R-C(=O)-R'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oxo-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-ona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13" tooltip="Acetona"/>
                        </a:rPr>
                        <a:t>Propanona</a:t>
                      </a:r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</a:tr>
              <a:tr h="781423"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14" tooltip="Ácido carboxílico"/>
                        </a:rPr>
                        <a:t>Grupo carboxilo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14" tooltip="Ácido carboxílico"/>
                        </a:rPr>
                        <a:t>Ácido carboxílico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R-COOH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carboxi-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Ácido -ico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15" tooltip="Ácido acético"/>
                        </a:rPr>
                        <a:t>Ácido acético</a:t>
                      </a:r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</a:tr>
              <a:tr h="781423"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16" tooltip="Grupo acilo"/>
                        </a:rPr>
                        <a:t>Grupo acilo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17" tooltip="Éster"/>
                        </a:rPr>
                        <a:t>Éster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R-COO-R'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-iloxicarbonil-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b="1"/>
                        <a:t>R</a:t>
                      </a:r>
                      <a:r>
                        <a:rPr lang="es-MX" sz="1200"/>
                        <a:t>-ato de </a:t>
                      </a:r>
                      <a:r>
                        <a:rPr lang="es-MX" sz="1200" b="1"/>
                        <a:t>R'</a:t>
                      </a:r>
                      <a:r>
                        <a:rPr lang="es-MX" sz="1200"/>
                        <a:t>-ilo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/>
                      </a:r>
                      <a:br>
                        <a:rPr lang="es-MX" sz="1200" dirty="0"/>
                      </a:br>
                      <a:r>
                        <a:rPr lang="es-MX" sz="1200" u="none" strike="noStrike" dirty="0">
                          <a:solidFill>
                            <a:srgbClr val="0B0080"/>
                          </a:solidFill>
                          <a:effectLst/>
                          <a:hlinkClick r:id="rId18" tooltip="Etanoato de etilo"/>
                        </a:rPr>
                        <a:t>Acetato de etilo</a:t>
                      </a:r>
                      <a:r>
                        <a:rPr lang="es-MX" sz="1200" dirty="0"/>
                        <a:t/>
                      </a:r>
                      <a:br>
                        <a:rPr lang="es-MX" sz="1200" dirty="0"/>
                      </a:br>
                      <a:endParaRPr lang="es-MX" sz="1200" dirty="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17"/>
          <p:cNvSpPr>
            <a:spLocks noChangeArrowheads="1"/>
          </p:cNvSpPr>
          <p:nvPr/>
        </p:nvSpPr>
        <p:spPr bwMode="auto">
          <a:xfrm>
            <a:off x="1739900" y="1600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es-MX" altLang="es-MX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es-MX" altLang="es-MX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400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19990041">
            <a:off x="-174560" y="2299916"/>
            <a:ext cx="3403104" cy="838200"/>
          </a:xfrm>
        </p:spPr>
        <p:txBody>
          <a:bodyPr>
            <a:normAutofit/>
          </a:bodyPr>
          <a:lstStyle/>
          <a:p>
            <a:r>
              <a:rPr lang="es-MX" sz="3200" dirty="0" smtClean="0"/>
              <a:t>CLASIFICACIÓN</a:t>
            </a:r>
            <a:endParaRPr lang="es-MX" sz="3200" dirty="0"/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74123631"/>
              </p:ext>
            </p:extLst>
          </p:nvPr>
        </p:nvGraphicFramePr>
        <p:xfrm>
          <a:off x="2555777" y="360042"/>
          <a:ext cx="6480719" cy="6237310"/>
        </p:xfrm>
        <a:graphic>
          <a:graphicData uri="http://schemas.openxmlformats.org/drawingml/2006/table">
            <a:tbl>
              <a:tblPr/>
              <a:tblGrid>
                <a:gridCol w="925817"/>
                <a:gridCol w="925817"/>
                <a:gridCol w="925817"/>
                <a:gridCol w="925817"/>
                <a:gridCol w="925817"/>
                <a:gridCol w="925817"/>
                <a:gridCol w="925817"/>
              </a:tblGrid>
              <a:tr h="315968">
                <a:tc>
                  <a:txBody>
                    <a:bodyPr/>
                    <a:lstStyle/>
                    <a:p>
                      <a:pPr algn="ctr"/>
                      <a:r>
                        <a:rPr lang="es-MX" sz="700" dirty="0"/>
                        <a:t>Grupo funcional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Tipo de compuesto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Fórmula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Estructura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Prefijo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Sufijo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Ejemplo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</a:tr>
              <a:tr h="463696">
                <a:tc rowSpan="2"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2" tooltip="Grupo amino"/>
                        </a:rPr>
                        <a:t>Grupo amino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3" tooltip="Amina"/>
                        </a:rPr>
                        <a:t>Amina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R-NH</a:t>
                      </a:r>
                      <a:r>
                        <a:rPr lang="es-MX" sz="700" baseline="-25000">
                          <a:effectLst/>
                        </a:rPr>
                        <a:t>2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amino-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-amino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r>
                        <a:rPr lang="es-MX" sz="700"/>
                        <a:t>Isobutilamina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68243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4" tooltip="Imina"/>
                        </a:rPr>
                        <a:t>Imina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R-NCH</a:t>
                      </a:r>
                      <a:r>
                        <a:rPr lang="es-MX" sz="700" baseline="-25000">
                          <a:effectLst/>
                        </a:rPr>
                        <a:t>2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3696">
                <a:tc rowSpan="2">
                  <a:txBody>
                    <a:bodyPr/>
                    <a:lstStyle/>
                    <a:p>
                      <a:pPr algn="ctr"/>
                      <a:r>
                        <a:rPr lang="es-MX" sz="700"/>
                        <a:t>Grupos </a:t>
                      </a:r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2" tooltip="Grupo amino"/>
                        </a:rPr>
                        <a:t>amino</a:t>
                      </a:r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r>
                        <a:rPr lang="es-MX" sz="700"/>
                        <a:t>y </a:t>
                      </a:r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5" tooltip="Grupo carbonilo"/>
                        </a:rPr>
                        <a:t>carbonilo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6" tooltip="Amida"/>
                        </a:rPr>
                        <a:t>Amida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R-CO-NR</a:t>
                      </a:r>
                      <a:r>
                        <a:rPr lang="es-MX" sz="700" baseline="-25000">
                          <a:effectLst/>
                        </a:rPr>
                        <a:t>2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7" tooltip="Acetamida"/>
                        </a:rPr>
                        <a:t>Acetamida</a:t>
                      </a:r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3696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8" tooltip="Imida"/>
                        </a:rPr>
                        <a:t>Imida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R-C(=O)N(-R')-R"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r>
                        <a:rPr lang="es-MX" sz="700"/>
                        <a:t>Tetrametiletildiimida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611420"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9" tooltip="Grupo nitro"/>
                        </a:rPr>
                        <a:t>Grupo nitro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0" tooltip="Nitrocompuesto"/>
                        </a:rPr>
                        <a:t>Nitrocompuesto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R-NO</a:t>
                      </a:r>
                      <a:r>
                        <a:rPr lang="es-MX" sz="700" baseline="-25000">
                          <a:effectLst/>
                        </a:rPr>
                        <a:t>2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nitro-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1" tooltip="Nitropropano"/>
                        </a:rPr>
                        <a:t>Nitropropano</a:t>
                      </a:r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5968">
                <a:tc rowSpan="4">
                  <a:txBody>
                    <a:bodyPr/>
                    <a:lstStyle/>
                    <a:p>
                      <a:pPr algn="ctr"/>
                      <a:r>
                        <a:rPr lang="es-MX" sz="700"/>
                        <a:t>Grupo nitrilo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2" tooltip="Nitrilo"/>
                        </a:rPr>
                        <a:t>Nitrilo</a:t>
                      </a:r>
                      <a:r>
                        <a:rPr lang="es-MX" sz="700"/>
                        <a:t> o cianuro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R-CN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 dirty="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ciano-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-nitrilo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3696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3" tooltip="Isocianuro"/>
                        </a:rPr>
                        <a:t>Isocianuro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R-NC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alqu</a:t>
                      </a:r>
                      <a:r>
                        <a:rPr lang="es-MX" sz="700" b="1"/>
                        <a:t>il isocianuro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r>
                        <a:rPr lang="es-MX" sz="700"/>
                        <a:t>Tert-butil isocianuro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596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4" tooltip="Isocianato"/>
                        </a:rPr>
                        <a:t>Isocianato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R-NCO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alqu</a:t>
                      </a:r>
                      <a:r>
                        <a:rPr lang="es-MX" sz="700" b="1"/>
                        <a:t>il isocianato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3696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5" tooltip="Isotiocianato"/>
                        </a:rPr>
                        <a:t>Isotiocianato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dirty="0"/>
                        <a:t>R-NCS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alqu</a:t>
                      </a:r>
                      <a:r>
                        <a:rPr lang="es-MX" sz="700" b="1"/>
                        <a:t>il isotiocianato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5968">
                <a:tc rowSpan="4">
                  <a:txBody>
                    <a:bodyPr/>
                    <a:lstStyle/>
                    <a:p>
                      <a:pPr algn="ctr"/>
                      <a:r>
                        <a:rPr lang="es-MX" sz="700"/>
                        <a:t>Grupo azo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6" tooltip="Azoderivado"/>
                        </a:rPr>
                        <a:t>Azoderivado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R-N=N-R'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azo-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-diazeno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611420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7" tooltip="Diazocompuesto"/>
                        </a:rPr>
                        <a:t>Diazoderivado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R=N=N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diazo-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8" tooltip="Diazometano"/>
                        </a:rPr>
                        <a:t>Diazometano</a:t>
                      </a:r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68243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9" tooltip="Azida"/>
                        </a:rPr>
                        <a:t>Azida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R-N</a:t>
                      </a:r>
                      <a:r>
                        <a:rPr lang="es-MX" sz="700" baseline="-25000">
                          <a:effectLst/>
                        </a:rPr>
                        <a:t>3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azido-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-azida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596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20" tooltip="Sal de diazonio"/>
                        </a:rPr>
                        <a:t>Sal de diazonio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X</a:t>
                      </a:r>
                      <a:r>
                        <a:rPr lang="es-MX" sz="700" baseline="30000">
                          <a:effectLst/>
                        </a:rPr>
                        <a:t>-</a:t>
                      </a:r>
                      <a:r>
                        <a:rPr lang="es-MX" sz="700"/>
                        <a:t> R-N</a:t>
                      </a:r>
                      <a:r>
                        <a:rPr lang="es-MX" sz="700" baseline="30000">
                          <a:effectLst/>
                        </a:rPr>
                        <a:t>+</a:t>
                      </a:r>
                      <a:r>
                        <a:rPr lang="es-MX" sz="700"/>
                        <a:t>≡N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...uro de ...-diazonio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5968"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21" tooltip="Hidrazina (grupo funcional)"/>
                        </a:rPr>
                        <a:t>Hidrazina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</a:t>
                      </a:r>
                      <a:r>
                        <a:rPr lang="es-MX" sz="700" baseline="-25000">
                          <a:effectLst/>
                        </a:rPr>
                        <a:t>1</a:t>
                      </a:r>
                      <a:r>
                        <a:rPr lang="es-MX" sz="700"/>
                        <a:t>R</a:t>
                      </a:r>
                      <a:r>
                        <a:rPr lang="es-MX" sz="700" baseline="-25000">
                          <a:effectLst/>
                        </a:rPr>
                        <a:t>2</a:t>
                      </a:r>
                      <a:r>
                        <a:rPr lang="es-MX" sz="700"/>
                        <a:t>N-NR</a:t>
                      </a:r>
                      <a:r>
                        <a:rPr lang="es-MX" sz="700" baseline="-25000">
                          <a:effectLst/>
                        </a:rPr>
                        <a:t>3</a:t>
                      </a:r>
                      <a:r>
                        <a:rPr lang="es-MX" sz="700"/>
                        <a:t>R</a:t>
                      </a:r>
                      <a:r>
                        <a:rPr lang="es-MX" sz="700" baseline="-25000">
                          <a:effectLst/>
                        </a:rPr>
                        <a:t>4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-hidrazina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3696"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22" tooltip="Hidroxilamina"/>
                        </a:rPr>
                        <a:t>Hidroxilamina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-NOH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-hidroxilamina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 dirty="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32"/>
          <p:cNvSpPr>
            <a:spLocks noChangeArrowheads="1"/>
          </p:cNvSpPr>
          <p:nvPr/>
        </p:nvSpPr>
        <p:spPr bwMode="auto">
          <a:xfrm>
            <a:off x="3082925" y="1600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es-MX" altLang="es-MX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es-MX" altLang="es-MX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2374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4800" y="44624"/>
            <a:ext cx="2539008" cy="838200"/>
          </a:xfrm>
        </p:spPr>
        <p:txBody>
          <a:bodyPr/>
          <a:lstStyle/>
          <a:p>
            <a:r>
              <a:rPr lang="es-MX" dirty="0" smtClean="0"/>
              <a:t>EJEMPLOS</a:t>
            </a:r>
            <a:endParaRPr lang="es-MX" dirty="0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052735"/>
            <a:ext cx="4932040" cy="2634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97246" y="2204864"/>
            <a:ext cx="4863092" cy="4552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25715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4800" y="116632"/>
            <a:ext cx="2467000" cy="838200"/>
          </a:xfrm>
        </p:spPr>
        <p:txBody>
          <a:bodyPr/>
          <a:lstStyle/>
          <a:p>
            <a:r>
              <a:rPr lang="es-MX" dirty="0" smtClean="0"/>
              <a:t>EJEMPLOS</a:t>
            </a:r>
            <a:endParaRPr lang="es-MX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300" y="1268759"/>
            <a:ext cx="4933748" cy="4147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5" y="1091382"/>
            <a:ext cx="3950207" cy="2409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717032"/>
            <a:ext cx="3786628" cy="292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14168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EJEMPLOS</a:t>
            </a:r>
            <a:endParaRPr lang="es-MX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403648" y="1340768"/>
            <a:ext cx="6884548" cy="5316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49066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BIBLIOGRAFÍA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dirty="0">
                <a:hlinkClick r:id="rId2"/>
              </a:rPr>
              <a:t>http://</a:t>
            </a:r>
            <a:r>
              <a:rPr lang="es-MX" dirty="0" smtClean="0">
                <a:hlinkClick r:id="rId2"/>
              </a:rPr>
              <a:t>www.ucc.ch.cam.ac.uk/partners/iupac</a:t>
            </a:r>
            <a:endParaRPr lang="es-MX" dirty="0" smtClean="0"/>
          </a:p>
          <a:p>
            <a:r>
              <a:rPr lang="es-MX" dirty="0">
                <a:hlinkClick r:id="rId3"/>
              </a:rPr>
              <a:t>https</a:t>
            </a:r>
            <a:r>
              <a:rPr lang="es-MX">
                <a:hlinkClick r:id="rId3"/>
              </a:rPr>
              <a:t>://</a:t>
            </a:r>
            <a:r>
              <a:rPr lang="es-MX" smtClean="0">
                <a:hlinkClick r:id="rId3"/>
              </a:rPr>
              <a:t>mx.images.search.yahoo.com/images/view</a:t>
            </a:r>
            <a:endParaRPr lang="es-MX" smtClean="0"/>
          </a:p>
          <a:p>
            <a:pPr marL="0" indent="0">
              <a:buNone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97654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jes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278</TotalTime>
  <Words>196</Words>
  <Application>Microsoft Office PowerPoint</Application>
  <PresentationFormat>Presentación en pantalla (4:3)</PresentationFormat>
  <Paragraphs>136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Viajes</vt:lpstr>
      <vt:lpstr>MULTIVERSIDAD LATINOAMERICANA OAXACA URBANA </vt:lpstr>
      <vt:lpstr>CONOCIMIENTO PREVIO</vt:lpstr>
      <vt:lpstr>CLASIFICACIÓN</vt:lpstr>
      <vt:lpstr>CLASIFICACIÓN</vt:lpstr>
      <vt:lpstr>EJEMPLOS</vt:lpstr>
      <vt:lpstr>EJEMPLOS</vt:lpstr>
      <vt:lpstr>EJEMPLOS</vt:lpstr>
      <vt:lpstr>BIBLIOGRAFÍA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 OAXACA URBANA BACHILLERATO</dc:title>
  <dc:creator>PROFE. JOEL</dc:creator>
  <cp:lastModifiedBy>usuario</cp:lastModifiedBy>
  <cp:revision>28</cp:revision>
  <dcterms:created xsi:type="dcterms:W3CDTF">2014-01-12T17:04:47Z</dcterms:created>
  <dcterms:modified xsi:type="dcterms:W3CDTF">2015-02-23T19:40:11Z</dcterms:modified>
</cp:coreProperties>
</file>