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58" r:id="rId5"/>
    <p:sldId id="263" r:id="rId6"/>
    <p:sldId id="259" r:id="rId7"/>
    <p:sldId id="264" r:id="rId8"/>
    <p:sldId id="260" r:id="rId9"/>
    <p:sldId id="261" r:id="rId1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282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C93FE-72D9-495E-A1F9-F72F52D57B9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C93FE-72D9-495E-A1F9-F72F52D57B9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C93FE-72D9-495E-A1F9-F72F52D57B9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C93FE-72D9-495E-A1F9-F72F52D57B9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C93FE-72D9-495E-A1F9-F72F52D57B9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C93FE-72D9-495E-A1F9-F72F52D57B9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C93FE-72D9-495E-A1F9-F72F52D57B9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C93FE-72D9-495E-A1F9-F72F52D57B9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C93FE-72D9-495E-A1F9-F72F52D57B9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C93FE-72D9-495E-A1F9-F72F52D57B9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C93FE-72D9-495E-A1F9-F72F52D57B99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s-MX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902C93FE-72D9-495E-A1F9-F72F52D57B99}" type="datetimeFigureOut">
              <a:rPr lang="es-MX" smtClean="0"/>
              <a:pPr/>
              <a:t>01/07/2015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67544" y="2924944"/>
            <a:ext cx="7344816" cy="576064"/>
          </a:xfrm>
        </p:spPr>
        <p:txBody>
          <a:bodyPr/>
          <a:lstStyle/>
          <a:p>
            <a:pPr algn="ctr"/>
            <a:r>
              <a:rPr lang="es-MX" sz="3200" b="1" dirty="0" smtClean="0"/>
              <a:t>BLOQUE II. Utiliza magnitudes y números reales.</a:t>
            </a:r>
            <a:endParaRPr lang="es-MX" sz="3200" b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059832" y="1556792"/>
            <a:ext cx="3942362" cy="1066800"/>
          </a:xfrm>
        </p:spPr>
        <p:txBody>
          <a:bodyPr>
            <a:normAutofit/>
          </a:bodyPr>
          <a:lstStyle/>
          <a:p>
            <a:r>
              <a:rPr lang="es-MX" sz="4000" b="1" dirty="0" smtClean="0">
                <a:solidFill>
                  <a:schemeClr val="tx2"/>
                </a:solidFill>
              </a:rPr>
              <a:t>Matemáticas   1</a:t>
            </a:r>
            <a:endParaRPr lang="es-MX" sz="4000" b="1" dirty="0">
              <a:solidFill>
                <a:schemeClr val="tx2"/>
              </a:solidFill>
            </a:endParaRPr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1584176" cy="1112413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89040"/>
            <a:ext cx="4747967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2051720" y="188640"/>
            <a:ext cx="625754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/>
              <a:t>Multiversidad Latinoamericana </a:t>
            </a:r>
          </a:p>
          <a:p>
            <a:pPr algn="ctr"/>
            <a:r>
              <a:rPr lang="es-ES" sz="3600" b="1" dirty="0" smtClean="0"/>
              <a:t>Campus Mexicali Centro </a:t>
            </a:r>
            <a:endParaRPr lang="es-ES" sz="3600" b="1" dirty="0"/>
          </a:p>
        </p:txBody>
      </p:sp>
      <p:sp>
        <p:nvSpPr>
          <p:cNvPr id="7" name="6 Rectángulo"/>
          <p:cNvSpPr/>
          <p:nvPr/>
        </p:nvSpPr>
        <p:spPr>
          <a:xfrm>
            <a:off x="3563888" y="6027003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MX" sz="2400" b="1" dirty="0" smtClean="0"/>
              <a:t>Docente: Fco. Noé Íñiguez Ramírez</a:t>
            </a:r>
            <a:br>
              <a:rPr lang="es-MX" sz="2400" b="1" dirty="0" smtClean="0"/>
            </a:br>
            <a:endParaRPr lang="es-ES" sz="2400" dirty="0"/>
          </a:p>
        </p:txBody>
      </p:sp>
    </p:spTree>
    <p:extLst>
      <p:ext uri="{BB962C8B-B14F-4D97-AF65-F5344CB8AC3E}">
        <p14:creationId xmlns="" xmlns:p14="http://schemas.microsoft.com/office/powerpoint/2010/main" val="27457939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-27384"/>
            <a:ext cx="3466728" cy="1143000"/>
          </a:xfrm>
        </p:spPr>
        <p:txBody>
          <a:bodyPr/>
          <a:lstStyle/>
          <a:p>
            <a:r>
              <a:rPr lang="es-MX" dirty="0" smtClean="0"/>
              <a:t>Justificación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196752"/>
            <a:ext cx="7620000" cy="48006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s-MX" sz="2400" dirty="0"/>
              <a:t>En la vida cotidiana el uso de números reales tienen muchas aplicaciones, por  ejemplo el uso de los </a:t>
            </a:r>
            <a:r>
              <a:rPr lang="es-MX" sz="2400" dirty="0" smtClean="0"/>
              <a:t>números fraccionarios </a:t>
            </a:r>
            <a:r>
              <a:rPr lang="es-MX" sz="2400" dirty="0"/>
              <a:t>y números decimales que son muy utilizados por los carpinteros para manejar mediciones más </a:t>
            </a:r>
            <a:r>
              <a:rPr lang="es-MX" sz="2400" dirty="0" smtClean="0"/>
              <a:t>exactas; el </a:t>
            </a:r>
            <a:r>
              <a:rPr lang="es-MX" sz="2400" dirty="0"/>
              <a:t>manejo de números enteros que nos permite entender el mundo más amplio: el conteo de los meses  del año, </a:t>
            </a:r>
            <a:r>
              <a:rPr lang="es-MX" sz="2400" dirty="0" smtClean="0"/>
              <a:t>los días </a:t>
            </a:r>
            <a:r>
              <a:rPr lang="es-MX" sz="2400" dirty="0"/>
              <a:t>de la semana, etc.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" y="4273323"/>
            <a:ext cx="3312368" cy="2548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481" y="4213539"/>
            <a:ext cx="4424519" cy="2668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7224624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3466728" cy="850106"/>
          </a:xfrm>
        </p:spPr>
        <p:txBody>
          <a:bodyPr/>
          <a:lstStyle/>
          <a:p>
            <a:pPr algn="ctr"/>
            <a:r>
              <a:rPr lang="es-MX" dirty="0" smtClean="0"/>
              <a:t>Magnitudes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340768"/>
            <a:ext cx="7620000" cy="4800600"/>
          </a:xfrm>
        </p:spPr>
        <p:txBody>
          <a:bodyPr/>
          <a:lstStyle/>
          <a:p>
            <a:pPr algn="just"/>
            <a:r>
              <a:rPr lang="es-MX" b="1" dirty="0" smtClean="0"/>
              <a:t>Son </a:t>
            </a:r>
            <a:r>
              <a:rPr lang="es-MX" b="1" dirty="0"/>
              <a:t>propiedades que poseen los cuerpos, los fenómenos o las relaciones entre ellos, que permite que puedan ser medidos.</a:t>
            </a:r>
          </a:p>
          <a:p>
            <a:pPr algn="just"/>
            <a:endParaRPr lang="es-MX" b="1" dirty="0"/>
          </a:p>
          <a:p>
            <a:pPr algn="just"/>
            <a:r>
              <a:rPr lang="es-MX" b="1" dirty="0" smtClean="0"/>
              <a:t>Dicha </a:t>
            </a:r>
            <a:r>
              <a:rPr lang="es-MX" b="1" dirty="0"/>
              <a:t>medida, representada por una cantidad, puede ser expresada mediante números basándose en la comparación con otro cuerpo o fenómeno que se toma como patrón.</a:t>
            </a:r>
          </a:p>
          <a:p>
            <a:pPr marL="114300" indent="0" algn="just">
              <a:buNone/>
            </a:pPr>
            <a:endParaRPr lang="es-MX" b="1" dirty="0"/>
          </a:p>
          <a:p>
            <a:pPr algn="just"/>
            <a:r>
              <a:rPr lang="es-MX" b="1" dirty="0" smtClean="0"/>
              <a:t>La </a:t>
            </a:r>
            <a:r>
              <a:rPr lang="es-MX" b="1" dirty="0"/>
              <a:t>masa, el tiempo, la longitud, el volumen, la velocidad, la temperatura, entre muchas otras, son magnitudes.</a:t>
            </a:r>
          </a:p>
        </p:txBody>
      </p:sp>
    </p:spTree>
    <p:extLst>
      <p:ext uri="{BB962C8B-B14F-4D97-AF65-F5344CB8AC3E}">
        <p14:creationId xmlns="" xmlns:p14="http://schemas.microsoft.com/office/powerpoint/2010/main" val="17351176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/>
              <a:t>Números Reales</a:t>
            </a:r>
            <a:r>
              <a:rPr lang="es-MX" dirty="0"/>
              <a:t/>
            </a:r>
            <a:br>
              <a:rPr lang="es-MX" dirty="0"/>
            </a:b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08720"/>
            <a:ext cx="7620000" cy="5492080"/>
          </a:xfrm>
        </p:spPr>
        <p:txBody>
          <a:bodyPr/>
          <a:lstStyle/>
          <a:p>
            <a:pPr marL="114300" indent="0">
              <a:buNone/>
            </a:pPr>
            <a:endParaRPr lang="es-MX" dirty="0"/>
          </a:p>
          <a:p>
            <a:pPr algn="just">
              <a:buNone/>
            </a:pPr>
            <a:r>
              <a:rPr lang="es-MX" b="1" dirty="0"/>
              <a:t>Número real, cualquier número racional o irracional. Los números reales pueden expresarse en forma decimal mediante un número entero, un decimal exacto, un decimal periódico o un decimal con infinitas cifras no periódicas.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852936"/>
            <a:ext cx="4176464" cy="3591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7494178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67744" y="-243408"/>
            <a:ext cx="4248472" cy="1143000"/>
          </a:xfrm>
        </p:spPr>
        <p:txBody>
          <a:bodyPr/>
          <a:lstStyle/>
          <a:p>
            <a:r>
              <a:rPr lang="es-MX" sz="4000" b="1" dirty="0" smtClean="0"/>
              <a:t>Números  reales</a:t>
            </a:r>
            <a:endParaRPr lang="es-MX" sz="40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80728"/>
            <a:ext cx="8388425" cy="5373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6021060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7504" y="260648"/>
            <a:ext cx="8388424" cy="778098"/>
          </a:xfrm>
        </p:spPr>
        <p:txBody>
          <a:bodyPr/>
          <a:lstStyle/>
          <a:p>
            <a:r>
              <a:rPr lang="es-MX" dirty="0"/>
              <a:t>El conjunto de los números reales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340768"/>
            <a:ext cx="7620000" cy="48006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s-MX" dirty="0"/>
              <a:t>Número Naturales (N): números con los que contamos (también se les llama enteros </a:t>
            </a:r>
            <a:r>
              <a:rPr lang="es-MX" dirty="0" smtClean="0"/>
              <a:t>positivos ).</a:t>
            </a:r>
          </a:p>
          <a:p>
            <a:pPr marL="114300" indent="0" algn="just">
              <a:buNone/>
            </a:pPr>
            <a:r>
              <a:rPr lang="es-MX" dirty="0"/>
              <a:t>{12345678910</a:t>
            </a:r>
            <a:r>
              <a:rPr lang="es-MX" dirty="0" smtClean="0"/>
              <a:t>…}</a:t>
            </a:r>
          </a:p>
          <a:p>
            <a:pPr marL="114300" indent="0" algn="just">
              <a:buNone/>
            </a:pPr>
            <a:endParaRPr lang="es-MX" dirty="0"/>
          </a:p>
          <a:p>
            <a:pPr algn="just">
              <a:buNone/>
            </a:pPr>
            <a:r>
              <a:rPr lang="es-MX" dirty="0" smtClean="0"/>
              <a:t>Enteros </a:t>
            </a:r>
            <a:r>
              <a:rPr lang="es-MX" dirty="0"/>
              <a:t>(E): conjunto de todos los números naturales con sus opuestos (negativos) y el cero. </a:t>
            </a:r>
            <a:endParaRPr lang="es-MX" dirty="0" smtClean="0"/>
          </a:p>
          <a:p>
            <a:pPr marL="114300" indent="0" algn="just">
              <a:buNone/>
            </a:pPr>
            <a:r>
              <a:rPr lang="es-MX" dirty="0" smtClean="0"/>
              <a:t>	. Números </a:t>
            </a:r>
            <a:r>
              <a:rPr lang="es-MX" dirty="0"/>
              <a:t>enteros positivos = {1, 2. 3, 4, 5, 6,7, 8, </a:t>
            </a:r>
            <a:r>
              <a:rPr lang="es-MX" dirty="0" smtClean="0"/>
              <a:t>9…}</a:t>
            </a:r>
            <a:endParaRPr lang="es-MX" dirty="0"/>
          </a:p>
          <a:p>
            <a:pPr marL="114300" indent="0" algn="just">
              <a:buNone/>
            </a:pPr>
            <a:r>
              <a:rPr lang="es-MX" dirty="0" smtClean="0"/>
              <a:t>	. Números </a:t>
            </a:r>
            <a:r>
              <a:rPr lang="es-MX" dirty="0"/>
              <a:t>enteros negativos = { -1, -2, -3, -4, -5, -6, -</a:t>
            </a:r>
            <a:r>
              <a:rPr lang="es-MX" dirty="0" smtClean="0"/>
              <a:t>7…}</a:t>
            </a:r>
            <a:endParaRPr lang="es-MX" dirty="0"/>
          </a:p>
          <a:p>
            <a:pPr marL="114300" indent="0" algn="just">
              <a:buNone/>
            </a:pPr>
            <a:endParaRPr lang="es-MX" dirty="0"/>
          </a:p>
        </p:txBody>
      </p:sp>
      <p:cxnSp>
        <p:nvCxnSpPr>
          <p:cNvPr id="5" name="4 Conector recto"/>
          <p:cNvCxnSpPr/>
          <p:nvPr/>
        </p:nvCxnSpPr>
        <p:spPr>
          <a:xfrm>
            <a:off x="1259632" y="4149080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4709368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7620000" cy="5924128"/>
          </a:xfrm>
        </p:spPr>
        <p:txBody>
          <a:bodyPr/>
          <a:lstStyle/>
          <a:p>
            <a:pPr algn="just"/>
            <a:r>
              <a:rPr lang="es-MX" dirty="0"/>
              <a:t>Racionales: conjunto formado por todos los números que se pueden escribir en la forma  ( n/m ), donde m y n son enteros (n = 0) </a:t>
            </a:r>
            <a:r>
              <a:rPr lang="es-MX" dirty="0" smtClean="0"/>
              <a:t>.</a:t>
            </a:r>
          </a:p>
          <a:p>
            <a:pPr algn="just"/>
            <a:endParaRPr lang="es-MX" dirty="0"/>
          </a:p>
          <a:p>
            <a:pPr lvl="1" algn="just"/>
            <a:r>
              <a:rPr lang="es-MX" dirty="0" smtClean="0"/>
              <a:t>.</a:t>
            </a:r>
            <a:r>
              <a:rPr lang="es-MX" dirty="0"/>
              <a:t>125 y 1/8, .5 y ½, .85 y 17/20</a:t>
            </a:r>
          </a:p>
          <a:p>
            <a:pPr marL="114300" indent="0" algn="just">
              <a:buNone/>
            </a:pPr>
            <a:endParaRPr lang="es-MX" dirty="0"/>
          </a:p>
          <a:p>
            <a:pPr algn="just"/>
            <a:r>
              <a:rPr lang="es-MX" dirty="0"/>
              <a:t>Número </a:t>
            </a:r>
            <a:r>
              <a:rPr lang="es-MX" dirty="0" smtClean="0"/>
              <a:t>reales </a:t>
            </a:r>
            <a:r>
              <a:rPr lang="es-MX" dirty="0"/>
              <a:t>(R): todos los racionales y los irracionales. Los números racionales tienen representaciones decimales repetitivas (periódicas), en tanto que los irracionales tienen representaciones no repetitivas infinitas.</a:t>
            </a:r>
          </a:p>
          <a:p>
            <a:pPr algn="just"/>
            <a:endParaRPr lang="es-MX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437112"/>
            <a:ext cx="3646246" cy="2133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104761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7504" y="-99392"/>
            <a:ext cx="8640960" cy="1143000"/>
          </a:xfrm>
        </p:spPr>
        <p:txBody>
          <a:bodyPr/>
          <a:lstStyle/>
          <a:p>
            <a:r>
              <a:rPr lang="es-MX" sz="3600" b="1" dirty="0"/>
              <a:t>Definición de igualdad y sus propiedades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1052736"/>
            <a:ext cx="7620000" cy="4032448"/>
          </a:xfrm>
        </p:spPr>
        <p:txBody>
          <a:bodyPr/>
          <a:lstStyle/>
          <a:p>
            <a:pPr algn="just"/>
            <a:r>
              <a:rPr lang="es-MX" b="1" dirty="0"/>
              <a:t>El signo de igualdad (=) se emplea para unir dos expresiones, cuando ambas son los nombres o descripciones del mismo objeto.</a:t>
            </a:r>
          </a:p>
          <a:p>
            <a:pPr marL="114300" indent="0" algn="just">
              <a:buNone/>
            </a:pPr>
            <a:endParaRPr lang="es-MX" b="1" dirty="0"/>
          </a:p>
          <a:p>
            <a:pPr algn="just"/>
            <a:r>
              <a:rPr lang="es-MX" b="1" dirty="0"/>
              <a:t> </a:t>
            </a:r>
            <a:r>
              <a:rPr lang="es-MX" b="1" dirty="0" smtClean="0"/>
              <a:t>Significa </a:t>
            </a:r>
            <a:r>
              <a:rPr lang="es-MX" b="1" dirty="0"/>
              <a:t>que a y b son dos nombres del mismo objeto. Naturalmente , significa a no es igual a b.</a:t>
            </a:r>
          </a:p>
          <a:p>
            <a:pPr marL="114300" indent="0" algn="just">
              <a:buNone/>
            </a:pPr>
            <a:endParaRPr lang="es-MX" b="1" dirty="0"/>
          </a:p>
          <a:p>
            <a:pPr algn="just"/>
            <a:r>
              <a:rPr lang="es-MX" b="1" dirty="0"/>
              <a:t>Si dos expresiones algebraicas con una o más variables se unen mediante el signo igual, la forma así obtenida recibe el nombre de ecuación algebraica.</a:t>
            </a:r>
          </a:p>
        </p:txBody>
      </p:sp>
    </p:spTree>
    <p:extLst>
      <p:ext uri="{BB962C8B-B14F-4D97-AF65-F5344CB8AC3E}">
        <p14:creationId xmlns="" xmlns:p14="http://schemas.microsoft.com/office/powerpoint/2010/main" val="16168077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-171400"/>
            <a:ext cx="7620000" cy="1143000"/>
          </a:xfrm>
        </p:spPr>
        <p:txBody>
          <a:bodyPr/>
          <a:lstStyle/>
          <a:p>
            <a:pPr algn="ctr"/>
            <a:r>
              <a:rPr lang="es-MX" b="1" dirty="0"/>
              <a:t>Propiedades de la igualdad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836712"/>
            <a:ext cx="7620000" cy="4320480"/>
          </a:xfrm>
        </p:spPr>
        <p:txBody>
          <a:bodyPr/>
          <a:lstStyle/>
          <a:p>
            <a:pPr marL="114300" indent="0" algn="just">
              <a:buNone/>
            </a:pPr>
            <a:r>
              <a:rPr lang="es-MX" dirty="0"/>
              <a:t>Si a, b y c son nombres de objetos, tenemos:</a:t>
            </a:r>
          </a:p>
          <a:p>
            <a:pPr marL="114300" indent="0" algn="just">
              <a:buNone/>
            </a:pPr>
            <a:r>
              <a:rPr lang="es-MX" b="1" dirty="0"/>
              <a:t>Propiedad reflexiva: </a:t>
            </a:r>
            <a:r>
              <a:rPr lang="es-MX" b="1" dirty="0" smtClean="0"/>
              <a:t>  </a:t>
            </a:r>
            <a:r>
              <a:rPr lang="es-MX" dirty="0" smtClean="0"/>
              <a:t>a=a</a:t>
            </a:r>
            <a:endParaRPr lang="es-MX" dirty="0"/>
          </a:p>
          <a:p>
            <a:pPr marL="114300" indent="0" algn="just">
              <a:buNone/>
            </a:pPr>
            <a:endParaRPr lang="es-MX" dirty="0"/>
          </a:p>
          <a:p>
            <a:pPr marL="114300" indent="0" algn="just">
              <a:buNone/>
            </a:pPr>
            <a:r>
              <a:rPr lang="es-MX" b="1" dirty="0"/>
              <a:t>Propiedad simétrica: </a:t>
            </a:r>
            <a:r>
              <a:rPr lang="es-MX" dirty="0" smtClean="0"/>
              <a:t>Si a=b </a:t>
            </a:r>
            <a:r>
              <a:rPr lang="es-MX" dirty="0"/>
              <a:t>, entonces: </a:t>
            </a:r>
            <a:r>
              <a:rPr lang="es-MX" dirty="0" smtClean="0"/>
              <a:t> b=a</a:t>
            </a:r>
            <a:endParaRPr lang="es-MX" dirty="0"/>
          </a:p>
          <a:p>
            <a:pPr marL="114300" indent="0" algn="just">
              <a:buNone/>
            </a:pPr>
            <a:endParaRPr lang="es-MX" dirty="0"/>
          </a:p>
          <a:p>
            <a:pPr marL="114300" indent="0" algn="just">
              <a:buNone/>
            </a:pPr>
            <a:r>
              <a:rPr lang="es-MX" b="1" dirty="0"/>
              <a:t>Propiedad transitiva: </a:t>
            </a:r>
            <a:r>
              <a:rPr lang="es-MX" dirty="0" smtClean="0"/>
              <a:t>Si a=b  y b=c </a:t>
            </a:r>
            <a:r>
              <a:rPr lang="es-MX" dirty="0"/>
              <a:t>, entonces: </a:t>
            </a:r>
            <a:r>
              <a:rPr lang="es-MX" dirty="0" smtClean="0"/>
              <a:t>a=c</a:t>
            </a:r>
            <a:endParaRPr lang="es-MX" dirty="0"/>
          </a:p>
          <a:p>
            <a:pPr marL="114300" indent="0" algn="just">
              <a:buNone/>
            </a:pPr>
            <a:endParaRPr lang="es-MX" dirty="0"/>
          </a:p>
          <a:p>
            <a:pPr marL="114300" indent="0" algn="just">
              <a:buNone/>
            </a:pPr>
            <a:r>
              <a:rPr lang="es-MX" b="1" dirty="0"/>
              <a:t>Principio de sustitución: </a:t>
            </a:r>
            <a:r>
              <a:rPr lang="es-MX" dirty="0"/>
              <a:t>Si </a:t>
            </a:r>
            <a:r>
              <a:rPr lang="es-MX" dirty="0" smtClean="0"/>
              <a:t>a=b, </a:t>
            </a:r>
            <a:r>
              <a:rPr lang="es-MX" dirty="0"/>
              <a:t>cualquiera de las dos puede reemplazar a la otra en una proposición, sin alterar la verdad o falsedad de dicha proposición</a:t>
            </a:r>
            <a:r>
              <a:rPr lang="es-MX" b="1" dirty="0" smtClean="0">
                <a:solidFill>
                  <a:srgbClr val="00B050"/>
                </a:solidFill>
              </a:rPr>
              <a:t>.             Ejemplo</a:t>
            </a:r>
            <a:r>
              <a:rPr lang="es-MX" dirty="0" smtClean="0"/>
              <a:t>:</a:t>
            </a:r>
            <a:endParaRPr lang="es-MX" dirty="0"/>
          </a:p>
        </p:txBody>
      </p:sp>
      <p:pic>
        <p:nvPicPr>
          <p:cNvPr id="1026" name="Picture 2" descr="http://4.bp.blogspot.com/-RaPKV9lV5is/Tm7Law3_hOI/AAAAAAAAACU/BGoX5CGIeDk/s1600/menosx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4725144"/>
            <a:ext cx="2603286" cy="21328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20945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yacencia">
  <a:themeElements>
    <a:clrScheme name="Adyace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yacencia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175</TotalTime>
  <Words>484</Words>
  <Application>Microsoft Office PowerPoint</Application>
  <PresentationFormat>Presentación en pantalla (4:3)</PresentationFormat>
  <Paragraphs>44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Adyacencia</vt:lpstr>
      <vt:lpstr>BLOQUE II. Utiliza magnitudes y números reales.</vt:lpstr>
      <vt:lpstr>Justificación</vt:lpstr>
      <vt:lpstr>Magnitudes</vt:lpstr>
      <vt:lpstr>Números Reales </vt:lpstr>
      <vt:lpstr>Números  reales</vt:lpstr>
      <vt:lpstr>El conjunto de los números reales</vt:lpstr>
      <vt:lpstr>Diapositiva 7</vt:lpstr>
      <vt:lpstr>Definición de igualdad y sus propiedades</vt:lpstr>
      <vt:lpstr>Propiedades de la igualdad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magnitudes y números reales</dc:title>
  <dc:creator>francisco noe</dc:creator>
  <cp:lastModifiedBy>PC</cp:lastModifiedBy>
  <cp:revision>26</cp:revision>
  <dcterms:created xsi:type="dcterms:W3CDTF">2014-08-26T03:44:58Z</dcterms:created>
  <dcterms:modified xsi:type="dcterms:W3CDTF">2015-07-01T22:52:20Z</dcterms:modified>
</cp:coreProperties>
</file>