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9"/>
  </p:notesMasterIdLst>
  <p:sldIdLst>
    <p:sldId id="256" r:id="rId2"/>
    <p:sldId id="266" r:id="rId3"/>
    <p:sldId id="257" r:id="rId4"/>
    <p:sldId id="258" r:id="rId5"/>
    <p:sldId id="259" r:id="rId6"/>
    <p:sldId id="260" r:id="rId7"/>
    <p:sldId id="261" r:id="rId8"/>
    <p:sldId id="262" r:id="rId9"/>
    <p:sldId id="264" r:id="rId10"/>
    <p:sldId id="267" r:id="rId11"/>
    <p:sldId id="268" r:id="rId12"/>
    <p:sldId id="269" r:id="rId13"/>
    <p:sldId id="270" r:id="rId14"/>
    <p:sldId id="271" r:id="rId15"/>
    <p:sldId id="272" r:id="rId16"/>
    <p:sldId id="273" r:id="rId17"/>
    <p:sldId id="274"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4F088D-4A1F-425F-9A21-443FD67A68FE}" type="datetimeFigureOut">
              <a:rPr lang="es-ES" smtClean="0"/>
              <a:t>26/06/2015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E55B37-A02E-44BB-B84D-7A70E7DCE371}"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FE55B37-A02E-44BB-B84D-7A70E7DCE371}" type="slidenum">
              <a:rPr lang="es-ES" smtClean="0"/>
              <a:t>15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7" name="6 Triángulo isósceles"/>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540544" y="776288"/>
            <a:ext cx="8062912" cy="1470025"/>
          </a:xfrm>
        </p:spPr>
        <p:txBody>
          <a:bodyPr anchor="b">
            <a:normAutofit/>
          </a:bodyPr>
          <a:lstStyle>
            <a:lvl1pPr algn="r">
              <a:defRPr sz="440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1371600" y="6012656"/>
            <a:ext cx="5791200" cy="365125"/>
          </a:xfrm>
        </p:spPr>
        <p:txBody>
          <a:bodyPr tIns="0" bIns="0" anchor="t"/>
          <a:lstStyle>
            <a:lvl1pPr algn="r">
              <a:defRPr sz="1000"/>
            </a:lvl1pPr>
          </a:lstStyle>
          <a:p>
            <a:fld id="{7A847CFC-816F-41D0-AAC0-9BF4FEBC753E}" type="datetimeFigureOut">
              <a:rPr lang="es-ES" smtClean="0"/>
              <a:pPr/>
              <a:t>26/06/2015</a:t>
            </a:fld>
            <a:endParaRPr lang="es-ES"/>
          </a:p>
        </p:txBody>
      </p:sp>
      <p:sp>
        <p:nvSpPr>
          <p:cNvPr id="17" name="16 Marcador de pie de página"/>
          <p:cNvSpPr>
            <a:spLocks noGrp="1"/>
          </p:cNvSpPr>
          <p:nvPr>
            <p:ph type="ftr" sz="quarter" idx="11"/>
          </p:nvPr>
        </p:nvSpPr>
        <p:spPr>
          <a:xfrm>
            <a:off x="1371600" y="5650704"/>
            <a:ext cx="5791200" cy="365125"/>
          </a:xfrm>
        </p:spPr>
        <p:txBody>
          <a:bodyPr tIns="0" bIns="0" anchor="b"/>
          <a:lstStyle>
            <a:lvl1pPr algn="r">
              <a:defRPr sz="1100"/>
            </a:lvl1pPr>
          </a:lstStyle>
          <a:p>
            <a:endParaRPr lang="es-ES"/>
          </a:p>
        </p:txBody>
      </p:sp>
      <p:sp>
        <p:nvSpPr>
          <p:cNvPr id="29" name="28 Marcador de número de diapositiva"/>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399032"/>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457200" y="1882808"/>
            <a:ext cx="8229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4791456" y="6480048"/>
            <a:ext cx="2133600" cy="301752"/>
          </a:xfrm>
        </p:spPr>
        <p:txBody>
          <a:bodyPr/>
          <a:lstStyle/>
          <a:p>
            <a:fld id="{7A847CFC-816F-41D0-AAC0-9BF4FEBC753E}" type="datetimeFigureOut">
              <a:rPr lang="es-ES" smtClean="0"/>
              <a:pPr/>
              <a:t>26/06/2015</a:t>
            </a:fld>
            <a:endParaRPr lang="es-ES"/>
          </a:p>
        </p:txBody>
      </p:sp>
      <p:sp>
        <p:nvSpPr>
          <p:cNvPr id="5" name="4 Marcador de pie de página"/>
          <p:cNvSpPr>
            <a:spLocks noGrp="1"/>
          </p:cNvSpPr>
          <p:nvPr>
            <p:ph type="ftr" sz="quarter" idx="11"/>
          </p:nvPr>
        </p:nvSpPr>
        <p:spPr>
          <a:xfrm>
            <a:off x="457200" y="6480969"/>
            <a:ext cx="4260056" cy="300831"/>
          </a:xfrm>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1"/>
      </p:bgRef>
    </p:bg>
    <p:spTree>
      <p:nvGrpSpPr>
        <p:cNvPr id="1" name=""/>
        <p:cNvGrpSpPr/>
        <p:nvPr/>
      </p:nvGrpSpPr>
      <p:grpSpPr>
        <a:xfrm>
          <a:off x="0" y="0"/>
          <a:ext cx="0" cy="0"/>
          <a:chOff x="0" y="0"/>
          <a:chExt cx="0" cy="0"/>
        </a:xfrm>
      </p:grpSpPr>
      <p:sp>
        <p:nvSpPr>
          <p:cNvPr id="9" name="8 Triángulo rectángulo"/>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7 Triángulo isósceles"/>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3 Marcador de fecha"/>
          <p:cNvSpPr>
            <a:spLocks noGrp="1"/>
          </p:cNvSpPr>
          <p:nvPr>
            <p:ph type="dt" sz="half" idx="10"/>
          </p:nvPr>
        </p:nvSpPr>
        <p:spPr>
          <a:xfrm>
            <a:off x="6955632" y="6477000"/>
            <a:ext cx="2133600" cy="304800"/>
          </a:xfrm>
        </p:spPr>
        <p:txBody>
          <a:bodyPr/>
          <a:lstStyle/>
          <a:p>
            <a:fld id="{7A847CFC-816F-41D0-AAC0-9BF4FEBC753E}" type="datetimeFigureOut">
              <a:rPr lang="es-ES" smtClean="0"/>
              <a:pPr/>
              <a:t>26/06/2015</a:t>
            </a:fld>
            <a:endParaRPr lang="es-ES"/>
          </a:p>
        </p:txBody>
      </p:sp>
      <p:sp>
        <p:nvSpPr>
          <p:cNvPr id="5" name="4 Marcador de pie de página"/>
          <p:cNvSpPr>
            <a:spLocks noGrp="1"/>
          </p:cNvSpPr>
          <p:nvPr>
            <p:ph type="ftr" sz="quarter" idx="11"/>
          </p:nvPr>
        </p:nvSpPr>
        <p:spPr>
          <a:xfrm>
            <a:off x="2619376" y="6480969"/>
            <a:ext cx="4260056" cy="300831"/>
          </a:xfrm>
        </p:spPr>
        <p:txBody>
          <a:bodyPr/>
          <a:lstStyle/>
          <a:p>
            <a:endParaRPr lang="es-ES"/>
          </a:p>
        </p:txBody>
      </p:sp>
      <p:sp>
        <p:nvSpPr>
          <p:cNvPr id="6" name="5 Marcador de número de diapositiva"/>
          <p:cNvSpPr>
            <a:spLocks noGrp="1"/>
          </p:cNvSpPr>
          <p:nvPr>
            <p:ph type="sldNum" sz="quarter" idx="12"/>
          </p:nvPr>
        </p:nvSpPr>
        <p:spPr>
          <a:xfrm>
            <a:off x="8451056" y="809624"/>
            <a:ext cx="502920" cy="300831"/>
          </a:xfrm>
        </p:spPr>
        <p:txBody>
          <a:bodyPr/>
          <a:lstStyle/>
          <a:p>
            <a:fld id="{132FADFE-3B8F-471C-ABF0-DBC7717ECBBC}" type="slidenum">
              <a:rPr lang="es-ES" smtClean="0"/>
              <a:pPr/>
              <a:t>‹Nº›</a:t>
            </a:fld>
            <a:endParaRPr lang="es-ES"/>
          </a:p>
        </p:txBody>
      </p:sp>
      <p:cxnSp>
        <p:nvCxnSpPr>
          <p:cNvPr id="11" name="10 Conector recto"/>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1 Título"/>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marL="0"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4791456" y="6480969"/>
            <a:ext cx="2133600" cy="301752"/>
          </a:xfrm>
        </p:spPr>
        <p:txBody>
          <a:bodyPr/>
          <a:lstStyle/>
          <a:p>
            <a:fld id="{7A847CFC-816F-41D0-AAC0-9BF4FEBC753E}" type="datetimeFigureOut">
              <a:rPr lang="es-ES" smtClean="0"/>
              <a:pPr/>
              <a:t>26/06/2015</a:t>
            </a:fld>
            <a:endParaRPr lang="es-ES"/>
          </a:p>
        </p:txBody>
      </p:sp>
      <p:sp>
        <p:nvSpPr>
          <p:cNvPr id="6" name="5 Marcador de pie de página"/>
          <p:cNvSpPr>
            <a:spLocks noGrp="1"/>
          </p:cNvSpPr>
          <p:nvPr>
            <p:ph type="ftr" sz="quarter" idx="11"/>
          </p:nvPr>
        </p:nvSpPr>
        <p:spPr>
          <a:xfrm>
            <a:off x="457200" y="6480969"/>
            <a:ext cx="4260056" cy="301752"/>
          </a:xfrm>
        </p:spPr>
        <p:txBody>
          <a:bodyPr/>
          <a:lstStyle/>
          <a:p>
            <a:endParaRPr lang="es-ES"/>
          </a:p>
        </p:txBody>
      </p:sp>
      <p:sp>
        <p:nvSpPr>
          <p:cNvPr id="7" name="6 Marcador de número de diapositiva"/>
          <p:cNvSpPr>
            <a:spLocks noGrp="1"/>
          </p:cNvSpPr>
          <p:nvPr>
            <p:ph type="sldNum" sz="quarter" idx="12"/>
          </p:nvPr>
        </p:nvSpPr>
        <p:spPr>
          <a:xfrm>
            <a:off x="7589520" y="6480969"/>
            <a:ext cx="502920" cy="301752"/>
          </a:xfrm>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a:xfrm>
            <a:off x="4791456" y="6480969"/>
            <a:ext cx="2130552" cy="301752"/>
          </a:xfrm>
        </p:spPr>
        <p:txBody>
          <a:bodyPr/>
          <a:lstStyle/>
          <a:p>
            <a:fld id="{7A847CFC-816F-41D0-AAC0-9BF4FEBC753E}" type="datetimeFigureOut">
              <a:rPr lang="es-ES" smtClean="0"/>
              <a:pPr/>
              <a:t>26/06/2015</a:t>
            </a:fld>
            <a:endParaRPr lang="es-ES"/>
          </a:p>
        </p:txBody>
      </p:sp>
      <p:sp>
        <p:nvSpPr>
          <p:cNvPr id="8" name="7 Marcador de pie de página"/>
          <p:cNvSpPr>
            <a:spLocks noGrp="1"/>
          </p:cNvSpPr>
          <p:nvPr>
            <p:ph type="ftr" sz="quarter" idx="11"/>
          </p:nvPr>
        </p:nvSpPr>
        <p:spPr>
          <a:xfrm>
            <a:off x="457200" y="6480969"/>
            <a:ext cx="4261104" cy="301752"/>
          </a:xfrm>
        </p:spPr>
        <p:txBody>
          <a:bodyPr/>
          <a:lstStyle/>
          <a:p>
            <a:endParaRPr lang="es-ES"/>
          </a:p>
        </p:txBody>
      </p:sp>
      <p:sp>
        <p:nvSpPr>
          <p:cNvPr id="9" name="8 Marcador de número de diapositiva"/>
          <p:cNvSpPr>
            <a:spLocks noGrp="1"/>
          </p:cNvSpPr>
          <p:nvPr>
            <p:ph type="sldNum" sz="quarter" idx="12"/>
          </p:nvPr>
        </p:nvSpPr>
        <p:spPr>
          <a:xfrm>
            <a:off x="7589520" y="6483096"/>
            <a:ext cx="502920" cy="301752"/>
          </a:xfrm>
        </p:spPr>
        <p:txBody>
          <a:bodyPr/>
          <a:lstStyle>
            <a:lvl1pPr algn="ctr">
              <a:defRPr/>
            </a:lvl1pPr>
          </a:lstStyle>
          <a:p>
            <a:fld id="{132FADFE-3B8F-471C-ABF0-DBC7717ECBBC}"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b="0"/>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a:xfrm>
            <a:off x="4791456" y="6480969"/>
            <a:ext cx="2133600" cy="301752"/>
          </a:xfrm>
        </p:spPr>
        <p:txBody>
          <a:bodyPr/>
          <a:lstStyle/>
          <a:p>
            <a:fld id="{7A847CFC-816F-41D0-AAC0-9BF4FEBC753E}" type="datetimeFigureOut">
              <a:rPr lang="es-ES" smtClean="0"/>
              <a:pPr/>
              <a:t>26/06/2015</a:t>
            </a:fld>
            <a:endParaRPr lang="es-ES"/>
          </a:p>
        </p:txBody>
      </p:sp>
      <p:sp>
        <p:nvSpPr>
          <p:cNvPr id="3" name="2 Marcador de pie de página"/>
          <p:cNvSpPr>
            <a:spLocks noGrp="1"/>
          </p:cNvSpPr>
          <p:nvPr>
            <p:ph type="ftr" sz="quarter" idx="11"/>
          </p:nvPr>
        </p:nvSpPr>
        <p:spPr>
          <a:xfrm>
            <a:off x="457200" y="6481890"/>
            <a:ext cx="4260056" cy="300831"/>
          </a:xfrm>
        </p:spPr>
        <p:txBody>
          <a:bodyPr/>
          <a:lstStyle/>
          <a:p>
            <a:endParaRPr lang="es-ES"/>
          </a:p>
        </p:txBody>
      </p:sp>
      <p:sp>
        <p:nvSpPr>
          <p:cNvPr id="4" name="3 Marcador de número de diapositiva"/>
          <p:cNvSpPr>
            <a:spLocks noGrp="1"/>
          </p:cNvSpPr>
          <p:nvPr>
            <p:ph type="sldNum" sz="quarter" idx="12"/>
          </p:nvPr>
        </p:nvSpPr>
        <p:spPr>
          <a:xfrm>
            <a:off x="7589520" y="6480969"/>
            <a:ext cx="502920" cy="301752"/>
          </a:xfrm>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278976" y="6556248"/>
            <a:ext cx="2133600" cy="301752"/>
          </a:xfrm>
        </p:spPr>
        <p:txBody>
          <a:bodyPr/>
          <a:lstStyle>
            <a:lvl1pPr>
              <a:defRPr sz="900"/>
            </a:lvl1pPr>
          </a:lstStyle>
          <a:p>
            <a:fld id="{7A847CFC-816F-41D0-AAC0-9BF4FEBC753E}" type="datetimeFigureOut">
              <a:rPr lang="es-ES" smtClean="0"/>
              <a:pPr/>
              <a:t>26/06/2015</a:t>
            </a:fld>
            <a:endParaRPr lang="es-ES"/>
          </a:p>
        </p:txBody>
      </p:sp>
      <p:sp>
        <p:nvSpPr>
          <p:cNvPr id="6" name="5 Marcador de pie de página"/>
          <p:cNvSpPr>
            <a:spLocks noGrp="1"/>
          </p:cNvSpPr>
          <p:nvPr>
            <p:ph type="ftr" sz="quarter" idx="11"/>
          </p:nvPr>
        </p:nvSpPr>
        <p:spPr>
          <a:xfrm>
            <a:off x="1135856" y="6556248"/>
            <a:ext cx="5143120" cy="301752"/>
          </a:xfrm>
        </p:spPr>
        <p:txBody>
          <a:bodyPr/>
          <a:lstStyle>
            <a:lvl1pPr>
              <a:defRPr sz="900"/>
            </a:lvl1pPr>
          </a:lstStyle>
          <a:p>
            <a:endParaRPr lang="es-ES"/>
          </a:p>
        </p:txBody>
      </p:sp>
      <p:sp>
        <p:nvSpPr>
          <p:cNvPr id="7" name="6 Marcador de número de diapositiva"/>
          <p:cNvSpPr>
            <a:spLocks noGrp="1"/>
          </p:cNvSpPr>
          <p:nvPr>
            <p:ph type="sldNum" sz="quarter" idx="12"/>
          </p:nvPr>
        </p:nvSpPr>
        <p:spPr>
          <a:xfrm>
            <a:off x="8410576" y="6556248"/>
            <a:ext cx="502920" cy="301752"/>
          </a:xfrm>
        </p:spPr>
        <p:txBody>
          <a:bodyPr/>
          <a:lstStyle>
            <a:lvl1pPr>
              <a:defRPr sz="900"/>
            </a:lvl1pPr>
          </a:lstStyle>
          <a:p>
            <a:fld id="{132FADFE-3B8F-471C-ABF0-DBC7717ECBBC}"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6108192" y="6556248"/>
            <a:ext cx="2103120" cy="301752"/>
          </a:xfrm>
        </p:spPr>
        <p:txBody>
          <a:bodyPr/>
          <a:lstStyle>
            <a:lvl1pPr>
              <a:defRPr sz="900"/>
            </a:lvl1pPr>
          </a:lstStyle>
          <a:p>
            <a:fld id="{7A847CFC-816F-41D0-AAC0-9BF4FEBC753E}" type="datetimeFigureOut">
              <a:rPr lang="es-ES" smtClean="0"/>
              <a:pPr/>
              <a:t>26/06/2015</a:t>
            </a:fld>
            <a:endParaRPr lang="es-ES"/>
          </a:p>
        </p:txBody>
      </p:sp>
      <p:sp>
        <p:nvSpPr>
          <p:cNvPr id="6" name="5 Marcador de pie de página"/>
          <p:cNvSpPr>
            <a:spLocks noGrp="1"/>
          </p:cNvSpPr>
          <p:nvPr>
            <p:ph type="ftr" sz="quarter" idx="11"/>
          </p:nvPr>
        </p:nvSpPr>
        <p:spPr>
          <a:xfrm>
            <a:off x="1170432" y="6557169"/>
            <a:ext cx="4948072" cy="301752"/>
          </a:xfrm>
        </p:spPr>
        <p:txBody>
          <a:bodyPr/>
          <a:lstStyle>
            <a:lvl1pPr>
              <a:defRPr sz="900"/>
            </a:lvl1pPr>
          </a:lstStyle>
          <a:p>
            <a:endParaRPr lang="es-ES"/>
          </a:p>
        </p:txBody>
      </p:sp>
      <p:sp>
        <p:nvSpPr>
          <p:cNvPr id="7" name="6 Marcador de número de diapositiva"/>
          <p:cNvSpPr>
            <a:spLocks noGrp="1"/>
          </p:cNvSpPr>
          <p:nvPr>
            <p:ph type="sldNum" sz="quarter" idx="12"/>
          </p:nvPr>
        </p:nvSpPr>
        <p:spPr>
          <a:xfrm>
            <a:off x="8217192" y="6556248"/>
            <a:ext cx="365760" cy="301752"/>
          </a:xfrm>
        </p:spPr>
        <p:txBody>
          <a:bodyPr/>
          <a:lstStyle>
            <a:lvl1pPr algn="ctr">
              <a:defRPr sz="900"/>
            </a:lvl1pPr>
          </a:lstStyle>
          <a:p>
            <a:fld id="{132FADFE-3B8F-471C-ABF0-DBC7717ECBBC}"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81800" y="381000"/>
            <a:ext cx="1905000" cy="5486400"/>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381000"/>
            <a:ext cx="6248400" cy="5486400"/>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26/06/2015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10 Triángulo rectángulo"/>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7 Conector recto"/>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21 Marcador de título"/>
          <p:cNvSpPr>
            <a:spLocks noGrp="1"/>
          </p:cNvSpPr>
          <p:nvPr>
            <p:ph type="title"/>
          </p:nvPr>
        </p:nvSpPr>
        <p:spPr>
          <a:xfrm>
            <a:off x="457200" y="267494"/>
            <a:ext cx="8229600" cy="1399032"/>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7A847CFC-816F-41D0-AAC0-9BF4FEBC753E}" type="datetimeFigureOut">
              <a:rPr lang="es-ES" smtClean="0"/>
              <a:pPr/>
              <a:t>26/06/2015</a:t>
            </a:fld>
            <a:endParaRPr lang="es-ES"/>
          </a:p>
        </p:txBody>
      </p:sp>
      <p:sp>
        <p:nvSpPr>
          <p:cNvPr id="3" name="2 Marcador de pie de página"/>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s-ES"/>
          </a:p>
        </p:txBody>
      </p:sp>
      <p:sp>
        <p:nvSpPr>
          <p:cNvPr id="23" name="22 Marcador de número de diapositiva"/>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132FADFE-3B8F-471C-ABF0-DBC7717ECBB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499992" y="2708920"/>
            <a:ext cx="3667944" cy="893961"/>
          </a:xfrm>
        </p:spPr>
        <p:txBody>
          <a:bodyPr/>
          <a:lstStyle/>
          <a:p>
            <a:pPr algn="ctr"/>
            <a:r>
              <a:rPr lang="es-MX" dirty="0" smtClean="0"/>
              <a:t>EL VERSO</a:t>
            </a:r>
            <a:endParaRPr lang="es-MX"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551" y="1700808"/>
            <a:ext cx="3879875" cy="25363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3 Rectángulo"/>
          <p:cNvSpPr/>
          <p:nvPr/>
        </p:nvSpPr>
        <p:spPr>
          <a:xfrm>
            <a:off x="323528" y="4437112"/>
            <a:ext cx="8568952" cy="1477328"/>
          </a:xfrm>
          <a:prstGeom prst="rect">
            <a:avLst/>
          </a:prstGeom>
        </p:spPr>
        <p:txBody>
          <a:bodyPr wrap="square">
            <a:spAutoFit/>
          </a:bodyPr>
          <a:lstStyle/>
          <a:p>
            <a:endParaRPr lang="es-MX" dirty="0" smtClean="0"/>
          </a:p>
          <a:p>
            <a:r>
              <a:rPr lang="es-MX" b="1" dirty="0" smtClean="0"/>
              <a:t>Objetivo </a:t>
            </a:r>
            <a:r>
              <a:rPr lang="es-MX" b="1" dirty="0" smtClean="0"/>
              <a:t>de aprendizaje: Conocer lasa características  y estructura del verso mediante la lectura de algunos poemas. </a:t>
            </a:r>
            <a:endParaRPr lang="es-MX" b="1" dirty="0" smtClean="0"/>
          </a:p>
          <a:p>
            <a:endParaRPr lang="es-MX" b="1" dirty="0" smtClean="0"/>
          </a:p>
          <a:p>
            <a:pPr algn="r"/>
            <a:r>
              <a:rPr lang="es-MX" b="1" dirty="0" smtClean="0"/>
              <a:t>LIC. JUAN ANTONIO RENTERÍA BARRAGÁN</a:t>
            </a:r>
            <a:endParaRPr lang="es-MX" b="1" dirty="0"/>
          </a:p>
        </p:txBody>
      </p:sp>
      <p:sp>
        <p:nvSpPr>
          <p:cNvPr id="5" name="4 Rectángulo"/>
          <p:cNvSpPr/>
          <p:nvPr/>
        </p:nvSpPr>
        <p:spPr>
          <a:xfrm>
            <a:off x="1403648" y="260648"/>
            <a:ext cx="6768752" cy="954107"/>
          </a:xfrm>
          <a:prstGeom prst="rect">
            <a:avLst/>
          </a:prstGeom>
        </p:spPr>
        <p:txBody>
          <a:bodyPr wrap="square">
            <a:spAutoFit/>
          </a:bodyPr>
          <a:lstStyle/>
          <a:p>
            <a:pPr algn="ctr"/>
            <a:r>
              <a:rPr lang="es-MX" sz="2800" b="1" dirty="0" smtClean="0"/>
              <a:t>MULTIVERSIDAD LATINOAMERICANA CAMPUS DURANGO </a:t>
            </a:r>
            <a:endParaRPr lang="es-MX" sz="2800" b="1" dirty="0"/>
          </a:p>
        </p:txBody>
      </p:sp>
      <p:sp>
        <p:nvSpPr>
          <p:cNvPr id="6" name="5 Rectángulo"/>
          <p:cNvSpPr/>
          <p:nvPr/>
        </p:nvSpPr>
        <p:spPr>
          <a:xfrm>
            <a:off x="4720991" y="1628800"/>
            <a:ext cx="4148893" cy="769441"/>
          </a:xfrm>
          <a:prstGeom prst="rect">
            <a:avLst/>
          </a:prstGeom>
        </p:spPr>
        <p:txBody>
          <a:bodyPr wrap="none">
            <a:spAutoFit/>
          </a:bodyPr>
          <a:lstStyle/>
          <a:p>
            <a:pPr algn="ctr"/>
            <a:r>
              <a:rPr lang="es-MX" sz="4400" b="1" dirty="0" smtClean="0">
                <a:solidFill>
                  <a:schemeClr val="accent1"/>
                </a:solidFill>
              </a:rPr>
              <a:t>LITERATURA II   </a:t>
            </a:r>
          </a:p>
        </p:txBody>
      </p:sp>
    </p:spTree>
    <p:extLst>
      <p:ext uri="{BB962C8B-B14F-4D97-AF65-F5344CB8AC3E}">
        <p14:creationId xmlns:p14="http://schemas.microsoft.com/office/powerpoint/2010/main" xmlns="" val="24584220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5536" y="764704"/>
            <a:ext cx="8280920" cy="57241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694096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88640"/>
            <a:ext cx="8229600" cy="720080"/>
          </a:xfrm>
        </p:spPr>
        <p:txBody>
          <a:bodyPr>
            <a:normAutofit fontScale="90000"/>
          </a:bodyPr>
          <a:lstStyle/>
          <a:p>
            <a:r>
              <a:rPr lang="es-MX" dirty="0" smtClean="0"/>
              <a:t>DEFINICIÓN</a:t>
            </a:r>
            <a:endParaRPr lang="es-MX" dirty="0"/>
          </a:p>
        </p:txBody>
      </p:sp>
      <p:sp>
        <p:nvSpPr>
          <p:cNvPr id="3" name="2 Marcador de contenido"/>
          <p:cNvSpPr>
            <a:spLocks noGrp="1"/>
          </p:cNvSpPr>
          <p:nvPr>
            <p:ph idx="1"/>
          </p:nvPr>
        </p:nvSpPr>
        <p:spPr>
          <a:xfrm>
            <a:off x="457200" y="836712"/>
            <a:ext cx="8229600" cy="5289451"/>
          </a:xfrm>
        </p:spPr>
        <p:txBody>
          <a:bodyPr>
            <a:normAutofit/>
          </a:bodyPr>
          <a:lstStyle/>
          <a:p>
            <a:pPr algn="just">
              <a:buNone/>
            </a:pPr>
            <a:r>
              <a:rPr lang="es-MX" dirty="0"/>
              <a:t>D</a:t>
            </a:r>
            <a:r>
              <a:rPr lang="es-MX" dirty="0" smtClean="0"/>
              <a:t>el </a:t>
            </a:r>
            <a:r>
              <a:rPr lang="es-MX" dirty="0"/>
              <a:t>latín versus, verso es el conjunto de palabras que están sujetas a cadencia (un cierto ritmo) y medida (determinada por la cantidad de sílabas). El verso es la primera unidad ordenada (línea) de un poema.</a:t>
            </a:r>
          </a:p>
          <a:p>
            <a:endParaRPr lang="es-MX"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691680" y="3645024"/>
            <a:ext cx="6264696" cy="28083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617849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5937523"/>
          </a:xfrm>
        </p:spPr>
        <p:txBody>
          <a:bodyPr>
            <a:normAutofit/>
          </a:bodyPr>
          <a:lstStyle/>
          <a:p>
            <a:pPr algn="just">
              <a:buNone/>
            </a:pPr>
            <a:r>
              <a:rPr lang="es-MX" dirty="0"/>
              <a:t>El ritmo de un verso está dado por la ubicación de las sílabas tónicas y átonas y por la formación de rimas (la repetición de una secuencia de fonemas al final de cada verso). Al grupo de versos que forman una secuencia fija gracias a su ritmo y sus rimas se lo denomina estrofa.</a:t>
            </a:r>
          </a:p>
          <a:p>
            <a:pPr algn="just"/>
            <a:endParaRPr lang="es-MX" dirty="0"/>
          </a:p>
        </p:txBody>
      </p:sp>
      <p:pic>
        <p:nvPicPr>
          <p:cNvPr id="3078" name="Picture 6"/>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860032" y="3992215"/>
            <a:ext cx="3723183" cy="26051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0868336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229600" cy="1399032"/>
          </a:xfrm>
        </p:spPr>
        <p:txBody>
          <a:bodyPr/>
          <a:lstStyle/>
          <a:p>
            <a:r>
              <a:rPr lang="es-MX" dirty="0" smtClean="0"/>
              <a:t>TIPO DE VERSOS</a:t>
            </a:r>
            <a:endParaRPr lang="es-MX" dirty="0"/>
          </a:p>
        </p:txBody>
      </p:sp>
      <p:sp>
        <p:nvSpPr>
          <p:cNvPr id="3" name="2 Marcador de contenido"/>
          <p:cNvSpPr>
            <a:spLocks noGrp="1"/>
          </p:cNvSpPr>
          <p:nvPr>
            <p:ph idx="1"/>
          </p:nvPr>
        </p:nvSpPr>
        <p:spPr>
          <a:xfrm>
            <a:off x="539552" y="1196752"/>
            <a:ext cx="8229600" cy="5040560"/>
          </a:xfrm>
        </p:spPr>
        <p:txBody>
          <a:bodyPr>
            <a:normAutofit fontScale="92500" lnSpcReduction="20000"/>
          </a:bodyPr>
          <a:lstStyle/>
          <a:p>
            <a:pPr algn="just">
              <a:buNone/>
            </a:pPr>
            <a:r>
              <a:rPr lang="es-MX" dirty="0"/>
              <a:t>Otros importantes tipos de versos son los siguientes</a:t>
            </a:r>
            <a:r>
              <a:rPr lang="es-MX" dirty="0" smtClean="0"/>
              <a:t>:</a:t>
            </a:r>
          </a:p>
          <a:p>
            <a:pPr algn="just">
              <a:buNone/>
            </a:pPr>
            <a:endParaRPr lang="es-MX" sz="2200" dirty="0"/>
          </a:p>
          <a:p>
            <a:pPr algn="just"/>
            <a:r>
              <a:rPr lang="es-MX" b="1" dirty="0"/>
              <a:t>De redondilla mayor</a:t>
            </a:r>
            <a:r>
              <a:rPr lang="es-MX" dirty="0"/>
              <a:t>, es aquel que tiene ocho sílabas.</a:t>
            </a:r>
          </a:p>
          <a:p>
            <a:pPr algn="just"/>
            <a:r>
              <a:rPr lang="es-MX" b="1" dirty="0"/>
              <a:t>De redondilla menor</a:t>
            </a:r>
            <a:r>
              <a:rPr lang="es-MX" dirty="0"/>
              <a:t>, es el que posee seis sílabas.</a:t>
            </a:r>
          </a:p>
          <a:p>
            <a:pPr algn="just"/>
            <a:r>
              <a:rPr lang="es-MX" b="1" dirty="0"/>
              <a:t>Hiante. </a:t>
            </a:r>
            <a:r>
              <a:rPr lang="es-MX" dirty="0"/>
              <a:t>Como su propio nombre indica, es aquel verso que se identifica porque en él existen hiatos.</a:t>
            </a:r>
          </a:p>
          <a:p>
            <a:pPr algn="just"/>
            <a:r>
              <a:rPr lang="es-MX" b="1" dirty="0"/>
              <a:t>Llano</a:t>
            </a:r>
            <a:r>
              <a:rPr lang="es-MX" dirty="0"/>
              <a:t>. En su caso, podemos establecer que se define con este término al que termina en una palabra llana.</a:t>
            </a:r>
          </a:p>
          <a:p>
            <a:endParaRPr lang="es-MX" dirty="0"/>
          </a:p>
        </p:txBody>
      </p:sp>
    </p:spTree>
    <p:extLst>
      <p:ext uri="{BB962C8B-B14F-4D97-AF65-F5344CB8AC3E}">
        <p14:creationId xmlns:p14="http://schemas.microsoft.com/office/powerpoint/2010/main" xmlns="" val="36926284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9552" y="188640"/>
            <a:ext cx="3754760" cy="1117846"/>
          </a:xfrm>
        </p:spPr>
        <p:txBody>
          <a:bodyPr/>
          <a:lstStyle/>
          <a:p>
            <a:r>
              <a:rPr lang="es-MX" dirty="0" smtClean="0"/>
              <a:t>ESTROFA</a:t>
            </a:r>
            <a:endParaRPr lang="es-MX" dirty="0"/>
          </a:p>
        </p:txBody>
      </p:sp>
      <p:sp>
        <p:nvSpPr>
          <p:cNvPr id="3" name="2 Marcador de contenido"/>
          <p:cNvSpPr>
            <a:spLocks noGrp="1"/>
          </p:cNvSpPr>
          <p:nvPr>
            <p:ph idx="1"/>
          </p:nvPr>
        </p:nvSpPr>
        <p:spPr>
          <a:xfrm>
            <a:off x="467544" y="1412776"/>
            <a:ext cx="8229600" cy="4572000"/>
          </a:xfrm>
        </p:spPr>
        <p:txBody>
          <a:bodyPr>
            <a:normAutofit/>
          </a:bodyPr>
          <a:lstStyle/>
          <a:p>
            <a:pPr algn="just">
              <a:buNone/>
            </a:pPr>
            <a:r>
              <a:rPr lang="es-MX" dirty="0" smtClean="0"/>
              <a:t>Del </a:t>
            </a:r>
            <a:r>
              <a:rPr lang="es-MX" dirty="0"/>
              <a:t>latín </a:t>
            </a:r>
            <a:r>
              <a:rPr lang="es-MX" dirty="0" err="1"/>
              <a:t>stropha</a:t>
            </a:r>
            <a:r>
              <a:rPr lang="es-MX" dirty="0"/>
              <a:t> (que, a su vez, deriva de un vocablo griego que significa “vuelta”), el término estrofa permite hacer referencia a los distintos fragmentos que componen una poesía o una canción. Es frecuente que estas partes estén organizadas del mismo modo y formadas por idéntica cantidad de versos.</a:t>
            </a:r>
          </a:p>
          <a:p>
            <a:pPr algn="just"/>
            <a:endParaRPr lang="es-MX" dirty="0"/>
          </a:p>
        </p:txBody>
      </p:sp>
    </p:spTree>
    <p:extLst>
      <p:ext uri="{BB962C8B-B14F-4D97-AF65-F5344CB8AC3E}">
        <p14:creationId xmlns:p14="http://schemas.microsoft.com/office/powerpoint/2010/main" xmlns="" val="31932643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332656"/>
            <a:ext cx="8229600" cy="5544616"/>
          </a:xfrm>
        </p:spPr>
        <p:txBody>
          <a:bodyPr/>
          <a:lstStyle/>
          <a:p>
            <a:pPr algn="just"/>
            <a:r>
              <a:rPr lang="es-MX" dirty="0"/>
              <a:t>Las estrofas que presentan dos versos se conocen como pareado, dístico elegiaco o alegría, de acuerdo a su composición específica.</a:t>
            </a:r>
          </a:p>
          <a:p>
            <a:endParaRPr lang="es-MX" dirty="0"/>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27584" y="2564904"/>
            <a:ext cx="7920880" cy="38253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0931554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12968" cy="4525963"/>
          </a:xfrm>
        </p:spPr>
        <p:txBody>
          <a:bodyPr>
            <a:normAutofit/>
          </a:bodyPr>
          <a:lstStyle/>
          <a:p>
            <a:pPr algn="just"/>
            <a:r>
              <a:rPr lang="es-MX" dirty="0"/>
              <a:t>Las estrofas con tres versos pueden recibir el nombre de soleá, terceto o tercerilla. </a:t>
            </a:r>
            <a:endParaRPr lang="es-MX" dirty="0" smtClean="0"/>
          </a:p>
          <a:p>
            <a:pPr algn="just"/>
            <a:r>
              <a:rPr lang="es-MX" dirty="0" smtClean="0"/>
              <a:t>Las </a:t>
            </a:r>
            <a:r>
              <a:rPr lang="es-MX" dirty="0"/>
              <a:t>estrofas de cuatro versos, por su parte, pueden pertenecer a la calificación de cuarteto, cuarteta, copla, redondilla, serventesio, seguidilla o cuaderno vía.</a:t>
            </a:r>
          </a:p>
          <a:p>
            <a:endParaRPr lang="es-MX"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77621" y="3284984"/>
            <a:ext cx="7310803" cy="32403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3463972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412776"/>
            <a:ext cx="8229600" cy="4608512"/>
          </a:xfrm>
        </p:spPr>
        <p:txBody>
          <a:bodyPr>
            <a:normAutofit fontScale="92500" lnSpcReduction="10000"/>
          </a:bodyPr>
          <a:lstStyle/>
          <a:p>
            <a:pPr algn="just"/>
            <a:r>
              <a:rPr lang="es-MX" dirty="0"/>
              <a:t>Quintilla, quintilla doble, quintilla endecasílaba, quinteto, lira (estrofas de cinco </a:t>
            </a:r>
            <a:r>
              <a:rPr lang="es-MX" dirty="0" smtClean="0"/>
              <a:t>versos).</a:t>
            </a:r>
          </a:p>
          <a:p>
            <a:pPr algn="just"/>
            <a:r>
              <a:rPr lang="es-MX" dirty="0" smtClean="0"/>
              <a:t>Sexto</a:t>
            </a:r>
            <a:r>
              <a:rPr lang="es-MX" dirty="0"/>
              <a:t>, sextilla (estrofas de seis versos</a:t>
            </a:r>
            <a:r>
              <a:rPr lang="es-MX" dirty="0" smtClean="0"/>
              <a:t>).</a:t>
            </a:r>
          </a:p>
          <a:p>
            <a:pPr algn="just"/>
            <a:r>
              <a:rPr lang="es-MX" dirty="0" smtClean="0"/>
              <a:t>S</a:t>
            </a:r>
            <a:r>
              <a:rPr lang="es-MX" dirty="0" smtClean="0"/>
              <a:t>eguidilla </a:t>
            </a:r>
            <a:r>
              <a:rPr lang="es-MX" dirty="0"/>
              <a:t>compuesta (estrofas de siete versos</a:t>
            </a:r>
            <a:r>
              <a:rPr lang="es-MX" dirty="0" smtClean="0"/>
              <a:t>).</a:t>
            </a:r>
          </a:p>
          <a:p>
            <a:pPr algn="just"/>
            <a:r>
              <a:rPr lang="es-MX" dirty="0" smtClean="0"/>
              <a:t>Octava </a:t>
            </a:r>
            <a:r>
              <a:rPr lang="es-MX" dirty="0"/>
              <a:t>real, octavilla (estrofas de ocho versos</a:t>
            </a:r>
            <a:r>
              <a:rPr lang="es-MX" dirty="0" smtClean="0"/>
              <a:t>).</a:t>
            </a:r>
          </a:p>
          <a:p>
            <a:pPr algn="just"/>
            <a:r>
              <a:rPr lang="es-MX" dirty="0" smtClean="0"/>
              <a:t>Décima </a:t>
            </a:r>
            <a:r>
              <a:rPr lang="es-MX" dirty="0"/>
              <a:t>(estrofas de diez versos</a:t>
            </a:r>
            <a:r>
              <a:rPr lang="es-MX" dirty="0" smtClean="0"/>
              <a:t>).</a:t>
            </a:r>
          </a:p>
          <a:p>
            <a:pPr algn="just"/>
            <a:r>
              <a:rPr lang="es-MX" dirty="0" smtClean="0"/>
              <a:t>Soneto </a:t>
            </a:r>
            <a:r>
              <a:rPr lang="es-MX" dirty="0"/>
              <a:t>(estrofa de </a:t>
            </a:r>
            <a:r>
              <a:rPr lang="es-MX" dirty="0" smtClean="0"/>
              <a:t>catorce </a:t>
            </a:r>
            <a:r>
              <a:rPr lang="es-MX" dirty="0"/>
              <a:t>versos</a:t>
            </a:r>
            <a:r>
              <a:rPr lang="es-MX" dirty="0" smtClean="0"/>
              <a:t>).</a:t>
            </a:r>
            <a:endParaRPr lang="es-MX" dirty="0"/>
          </a:p>
        </p:txBody>
      </p:sp>
      <p:sp>
        <p:nvSpPr>
          <p:cNvPr id="4" name="3 Rectángulo"/>
          <p:cNvSpPr/>
          <p:nvPr/>
        </p:nvSpPr>
        <p:spPr>
          <a:xfrm>
            <a:off x="323528" y="404664"/>
            <a:ext cx="4745210" cy="523220"/>
          </a:xfrm>
          <a:prstGeom prst="rect">
            <a:avLst/>
          </a:prstGeom>
        </p:spPr>
        <p:txBody>
          <a:bodyPr wrap="none">
            <a:spAutoFit/>
          </a:bodyPr>
          <a:lstStyle/>
          <a:p>
            <a:pPr algn="just"/>
            <a:r>
              <a:rPr lang="es-MX" sz="2800" b="1" dirty="0" smtClean="0"/>
              <a:t>Son </a:t>
            </a:r>
            <a:r>
              <a:rPr lang="es-MX" sz="2800" b="1" dirty="0" smtClean="0"/>
              <a:t>otros tipos de </a:t>
            </a:r>
            <a:r>
              <a:rPr lang="es-MX" sz="2800" b="1" dirty="0" smtClean="0"/>
              <a:t>estrofas</a:t>
            </a:r>
            <a:r>
              <a:rPr lang="es-MX" dirty="0" smtClean="0"/>
              <a:t>:</a:t>
            </a:r>
            <a:endParaRPr lang="es-MX" dirty="0"/>
          </a:p>
        </p:txBody>
      </p:sp>
    </p:spTree>
    <p:extLst>
      <p:ext uri="{BB962C8B-B14F-4D97-AF65-F5344CB8AC3E}">
        <p14:creationId xmlns:p14="http://schemas.microsoft.com/office/powerpoint/2010/main" xmlns="" val="16839026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5576" y="620688"/>
            <a:ext cx="7848872" cy="55592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794840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266168"/>
          </a:xfrm>
        </p:spPr>
        <p:txBody>
          <a:bodyPr>
            <a:normAutofit lnSpcReduction="10000"/>
          </a:bodyPr>
          <a:lstStyle/>
          <a:p>
            <a:pPr algn="ctr">
              <a:buNone/>
            </a:pPr>
            <a:r>
              <a:rPr lang="es-MX" dirty="0" smtClean="0"/>
              <a:t>AJEDREZ</a:t>
            </a:r>
          </a:p>
          <a:p>
            <a:pPr algn="r">
              <a:buNone/>
            </a:pPr>
            <a:r>
              <a:rPr lang="es-MX" dirty="0" smtClean="0"/>
              <a:t> </a:t>
            </a:r>
            <a:r>
              <a:rPr lang="es-MX" sz="2000" dirty="0"/>
              <a:t>DE JORGE LUIS </a:t>
            </a:r>
            <a:r>
              <a:rPr lang="es-MX" sz="2000" dirty="0" smtClean="0"/>
              <a:t>BORGES</a:t>
            </a:r>
          </a:p>
          <a:p>
            <a:pPr>
              <a:buNone/>
            </a:pPr>
            <a:endParaRPr lang="es-MX" dirty="0"/>
          </a:p>
          <a:p>
            <a:pPr marL="64008" indent="0">
              <a:buNone/>
            </a:pPr>
            <a:r>
              <a:rPr lang="es-MX" dirty="0"/>
              <a:t>En su grave rincón, los jugadores </a:t>
            </a:r>
          </a:p>
          <a:p>
            <a:pPr marL="64008" indent="0">
              <a:buNone/>
            </a:pPr>
            <a:r>
              <a:rPr lang="es-MX" dirty="0"/>
              <a:t>rigen las lentas piezas. El tablero </a:t>
            </a:r>
          </a:p>
          <a:p>
            <a:pPr marL="64008" indent="0">
              <a:buNone/>
            </a:pPr>
            <a:r>
              <a:rPr lang="es-MX" dirty="0"/>
              <a:t>los demora hasta el alba en su severo </a:t>
            </a:r>
          </a:p>
          <a:p>
            <a:pPr marL="64008" indent="0">
              <a:buNone/>
            </a:pPr>
            <a:r>
              <a:rPr lang="es-MX" dirty="0"/>
              <a:t>ámbito en que se odian dos colores. </a:t>
            </a:r>
          </a:p>
          <a:p>
            <a:endParaRPr lang="es-MX" dirty="0"/>
          </a:p>
          <a:p>
            <a:pPr>
              <a:buNone/>
            </a:pPr>
            <a:r>
              <a:rPr lang="es-MX" dirty="0"/>
              <a:t>Adentro irradian mágicos rigores </a:t>
            </a:r>
          </a:p>
          <a:p>
            <a:pPr marL="64008" indent="0">
              <a:buNone/>
            </a:pPr>
            <a:r>
              <a:rPr lang="es-MX" dirty="0"/>
              <a:t>las formas: torre homérica, ligero </a:t>
            </a:r>
          </a:p>
          <a:p>
            <a:pPr marL="64008" indent="0">
              <a:buNone/>
            </a:pPr>
            <a:r>
              <a:rPr lang="es-MX" dirty="0"/>
              <a:t>caballo, armada reina, rey postrero, </a:t>
            </a:r>
          </a:p>
          <a:p>
            <a:pPr marL="64008" indent="0">
              <a:buNone/>
            </a:pPr>
            <a:r>
              <a:rPr lang="es-MX" dirty="0"/>
              <a:t>oblicuo alfil y peones </a:t>
            </a:r>
            <a:r>
              <a:rPr lang="es-MX" dirty="0" smtClean="0"/>
              <a:t>agresores.</a:t>
            </a:r>
            <a:endParaRPr lang="es-MX" dirty="0"/>
          </a:p>
        </p:txBody>
      </p:sp>
    </p:spTree>
    <p:extLst>
      <p:ext uri="{BB962C8B-B14F-4D97-AF65-F5344CB8AC3E}">
        <p14:creationId xmlns:p14="http://schemas.microsoft.com/office/powerpoint/2010/main" xmlns="" val="37778040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8136"/>
          </a:xfrm>
        </p:spPr>
        <p:txBody>
          <a:bodyPr/>
          <a:lstStyle/>
          <a:p>
            <a:pPr>
              <a:buNone/>
            </a:pPr>
            <a:r>
              <a:rPr lang="es-MX" dirty="0"/>
              <a:t>Cuando los jugadores se hayan ido, </a:t>
            </a:r>
          </a:p>
          <a:p>
            <a:pPr marL="64008" indent="0">
              <a:buNone/>
            </a:pPr>
            <a:r>
              <a:rPr lang="es-MX" dirty="0"/>
              <a:t>cuando el tiempo los haya consumido, </a:t>
            </a:r>
          </a:p>
          <a:p>
            <a:pPr marL="64008" indent="0">
              <a:buNone/>
            </a:pPr>
            <a:r>
              <a:rPr lang="es-MX" dirty="0"/>
              <a:t>ciertamente no habrá cesado el rito. </a:t>
            </a:r>
          </a:p>
          <a:p>
            <a:endParaRPr lang="es-MX" dirty="0"/>
          </a:p>
          <a:p>
            <a:pPr>
              <a:buNone/>
            </a:pPr>
            <a:r>
              <a:rPr lang="es-MX" dirty="0"/>
              <a:t>En el Oriente se encendió esta guerra </a:t>
            </a:r>
          </a:p>
          <a:p>
            <a:pPr marL="64008" indent="0">
              <a:buNone/>
            </a:pPr>
            <a:r>
              <a:rPr lang="es-MX" dirty="0"/>
              <a:t>cuyo anfiteatro es hoy toda la Tierra. </a:t>
            </a:r>
          </a:p>
          <a:p>
            <a:pPr marL="64008" indent="0">
              <a:buNone/>
            </a:pPr>
            <a:r>
              <a:rPr lang="es-MX" dirty="0"/>
              <a:t>Como el otro, este juego es infinito.</a:t>
            </a:r>
          </a:p>
          <a:p>
            <a:endParaRPr lang="es-MX" dirty="0"/>
          </a:p>
          <a:p>
            <a:endParaRPr lang="es-MX" dirty="0"/>
          </a:p>
        </p:txBody>
      </p:sp>
    </p:spTree>
    <p:extLst>
      <p:ext uri="{BB962C8B-B14F-4D97-AF65-F5344CB8AC3E}">
        <p14:creationId xmlns:p14="http://schemas.microsoft.com/office/powerpoint/2010/main" xmlns="" val="32089019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187624" y="404664"/>
            <a:ext cx="7067128" cy="6050144"/>
          </a:xfrm>
        </p:spPr>
        <p:txBody>
          <a:bodyPr>
            <a:normAutofit/>
          </a:bodyPr>
          <a:lstStyle/>
          <a:p>
            <a:pPr>
              <a:buNone/>
            </a:pPr>
            <a:r>
              <a:rPr lang="es-MX" dirty="0"/>
              <a:t>Tenue rey, sesgo alfil, encarnizada </a:t>
            </a:r>
          </a:p>
          <a:p>
            <a:pPr marL="64008" indent="0">
              <a:buNone/>
            </a:pPr>
            <a:r>
              <a:rPr lang="es-MX" dirty="0"/>
              <a:t>reina, torre directa y peón ladino </a:t>
            </a:r>
          </a:p>
          <a:p>
            <a:pPr marL="64008" indent="0">
              <a:buNone/>
            </a:pPr>
            <a:r>
              <a:rPr lang="es-MX" dirty="0"/>
              <a:t>sobre lo negro y blanco del camino </a:t>
            </a:r>
          </a:p>
          <a:p>
            <a:pPr marL="64008" indent="0">
              <a:buNone/>
            </a:pPr>
            <a:r>
              <a:rPr lang="es-MX" dirty="0"/>
              <a:t>buscan y libran su batalla armada. </a:t>
            </a:r>
          </a:p>
          <a:p>
            <a:endParaRPr lang="es-MX" dirty="0"/>
          </a:p>
          <a:p>
            <a:pPr>
              <a:buNone/>
            </a:pPr>
            <a:r>
              <a:rPr lang="es-MX" dirty="0"/>
              <a:t>No saben que la mano señalada </a:t>
            </a:r>
          </a:p>
          <a:p>
            <a:pPr marL="64008" indent="0">
              <a:buNone/>
            </a:pPr>
            <a:r>
              <a:rPr lang="es-MX" dirty="0"/>
              <a:t>del jugador gobierna su destino, </a:t>
            </a:r>
          </a:p>
          <a:p>
            <a:pPr marL="64008" indent="0">
              <a:buNone/>
            </a:pPr>
            <a:r>
              <a:rPr lang="es-MX" dirty="0"/>
              <a:t>no saben que un rigor adamantino </a:t>
            </a:r>
          </a:p>
          <a:p>
            <a:pPr marL="64008" indent="0">
              <a:buNone/>
            </a:pPr>
            <a:r>
              <a:rPr lang="es-MX" dirty="0"/>
              <a:t>sujeta su albedrío y su jornada. </a:t>
            </a:r>
          </a:p>
          <a:p>
            <a:endParaRPr lang="es-MX" dirty="0"/>
          </a:p>
          <a:p>
            <a:endParaRPr lang="es-MX" dirty="0"/>
          </a:p>
          <a:p>
            <a:endParaRPr lang="es-MX" dirty="0"/>
          </a:p>
        </p:txBody>
      </p:sp>
    </p:spTree>
    <p:extLst>
      <p:ext uri="{BB962C8B-B14F-4D97-AF65-F5344CB8AC3E}">
        <p14:creationId xmlns:p14="http://schemas.microsoft.com/office/powerpoint/2010/main" xmlns="" val="24329138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55576" y="735848"/>
            <a:ext cx="8229600" cy="5285440"/>
          </a:xfrm>
        </p:spPr>
        <p:txBody>
          <a:bodyPr>
            <a:normAutofit/>
          </a:bodyPr>
          <a:lstStyle/>
          <a:p>
            <a:pPr>
              <a:buNone/>
            </a:pPr>
            <a:r>
              <a:rPr lang="es-MX" dirty="0"/>
              <a:t>También el jugador es prisionero </a:t>
            </a:r>
          </a:p>
          <a:p>
            <a:pPr marL="64008" indent="0">
              <a:buNone/>
            </a:pPr>
            <a:r>
              <a:rPr lang="es-MX" dirty="0"/>
              <a:t>(la sentencia es de Omar) de otro tablero </a:t>
            </a:r>
          </a:p>
          <a:p>
            <a:pPr marL="64008" indent="0">
              <a:buNone/>
            </a:pPr>
            <a:r>
              <a:rPr lang="es-MX" dirty="0"/>
              <a:t>de negras noches y de blancos días. </a:t>
            </a:r>
          </a:p>
          <a:p>
            <a:endParaRPr lang="es-MX" dirty="0"/>
          </a:p>
          <a:p>
            <a:pPr>
              <a:buNone/>
            </a:pPr>
            <a:r>
              <a:rPr lang="es-MX" dirty="0"/>
              <a:t>Dios mueve al jugador, y éste, la pieza. </a:t>
            </a:r>
          </a:p>
          <a:p>
            <a:pPr marL="64008" indent="0">
              <a:buNone/>
            </a:pPr>
            <a:r>
              <a:rPr lang="es-MX" dirty="0"/>
              <a:t>¿Qué Dios detrás de Dios la trama empieza </a:t>
            </a:r>
          </a:p>
          <a:p>
            <a:pPr marL="64008" indent="0">
              <a:buNone/>
            </a:pPr>
            <a:r>
              <a:rPr lang="es-MX" dirty="0"/>
              <a:t>de polvo y tiempo y sueño y agonía?</a:t>
            </a:r>
          </a:p>
          <a:p>
            <a:endParaRPr lang="es-MX" dirty="0"/>
          </a:p>
          <a:p>
            <a:endParaRPr lang="es-MX" dirty="0"/>
          </a:p>
        </p:txBody>
      </p:sp>
    </p:spTree>
    <p:extLst>
      <p:ext uri="{BB962C8B-B14F-4D97-AF65-F5344CB8AC3E}">
        <p14:creationId xmlns:p14="http://schemas.microsoft.com/office/powerpoint/2010/main" xmlns="" val="3526547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92696"/>
            <a:ext cx="8229600" cy="5256584"/>
          </a:xfrm>
        </p:spPr>
        <p:txBody>
          <a:bodyPr>
            <a:normAutofit/>
          </a:bodyPr>
          <a:lstStyle/>
          <a:p>
            <a:pPr algn="just">
              <a:buNone/>
            </a:pPr>
            <a:r>
              <a:rPr lang="es-MX" dirty="0"/>
              <a:t>En el poema "Ajedrez", por ejemplo, que consta de dos sonetos, primero menciona a los protagonistas: "En su grave rincón, los jugadores rigen las lentas piezas"; luego califica las formas: "torre homérica, ligero caballo, armada reina, rey postrero, oblicuo alfil y peones agresores"; y por último recuerda sus orígenes: "en el oriente se encendió esta guerra/ cuyo anfiteatro es hoy toda la </a:t>
            </a:r>
            <a:r>
              <a:rPr lang="es-MX" dirty="0" smtClean="0"/>
              <a:t>Tierra</a:t>
            </a:r>
            <a:r>
              <a:rPr lang="es-MX" dirty="0"/>
              <a:t>".</a:t>
            </a:r>
          </a:p>
          <a:p>
            <a:endParaRPr lang="es-MX" dirty="0"/>
          </a:p>
        </p:txBody>
      </p:sp>
    </p:spTree>
    <p:extLst>
      <p:ext uri="{BB962C8B-B14F-4D97-AF65-F5344CB8AC3E}">
        <p14:creationId xmlns:p14="http://schemas.microsoft.com/office/powerpoint/2010/main" xmlns="" val="736964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496944" cy="4572000"/>
          </a:xfrm>
        </p:spPr>
        <p:txBody>
          <a:bodyPr>
            <a:noAutofit/>
          </a:bodyPr>
          <a:lstStyle/>
          <a:p>
            <a:pPr algn="just">
              <a:buNone/>
            </a:pPr>
            <a:r>
              <a:rPr lang="es-MX" sz="2400" dirty="0"/>
              <a:t>El segundo soneto está inspirado en el pensamiento del poeta y matemático persa Omar </a:t>
            </a:r>
            <a:r>
              <a:rPr lang="es-MX" sz="2400" dirty="0" err="1"/>
              <a:t>Khayyam</a:t>
            </a:r>
            <a:r>
              <a:rPr lang="es-MX" sz="2400" dirty="0"/>
              <a:t>, quien también vio en el ajedrez una clara alegoría del destino humano. Dice Borges: "Sobre lo negro y blanco del camino/ buscan y libran su batalla armada", después hace una precisión determinista: "No saben que la mano señalada/ del jugador gobierna su destino..." y más adelante agrega: "También el jugador es prisionero/ (la sentencia es de Omar) de otro tablero/ De negras noches y de blancos días". Y al final formula la pregunta más fascinante que hayan concebido tanto la poesía, como la filosofía y la teología juntas: "Dios mueve al jugador, y éste, la pieza. / ¿Qué </a:t>
            </a:r>
            <a:r>
              <a:rPr lang="es-MX" sz="2400" dirty="0" smtClean="0"/>
              <a:t>Dios </a:t>
            </a:r>
            <a:r>
              <a:rPr lang="es-MX" sz="2400" dirty="0"/>
              <a:t>detrás de Dios la trama empieza/ de polvo y tiempo y sueño y agonías?"</a:t>
            </a:r>
          </a:p>
        </p:txBody>
      </p:sp>
    </p:spTree>
    <p:extLst>
      <p:ext uri="{BB962C8B-B14F-4D97-AF65-F5344CB8AC3E}">
        <p14:creationId xmlns:p14="http://schemas.microsoft.com/office/powerpoint/2010/main" xmlns="" val="42451576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980728"/>
            <a:ext cx="8229600" cy="4572000"/>
          </a:xfrm>
        </p:spPr>
        <p:txBody>
          <a:bodyPr/>
          <a:lstStyle/>
          <a:p>
            <a:pPr algn="just">
              <a:buNone/>
            </a:pPr>
            <a:r>
              <a:rPr lang="es-MX" dirty="0"/>
              <a:t>Vida, literatura y ajedrez: juegos de un juego que Borges convierte en poesía. "Pensar, analizar, inventar no son actos anómalos, dice uno de sus personajes, son la normal respiración de la inteligencia... Todo hombre debe ser capaz de todas las ideas y entiendo que en el porvenir lo será".</a:t>
            </a:r>
          </a:p>
          <a:p>
            <a:endParaRPr lang="es-MX" dirty="0"/>
          </a:p>
        </p:txBody>
      </p:sp>
    </p:spTree>
    <p:extLst>
      <p:ext uri="{BB962C8B-B14F-4D97-AF65-F5344CB8AC3E}">
        <p14:creationId xmlns:p14="http://schemas.microsoft.com/office/powerpoint/2010/main" xmlns="" val="143293537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ío">
  <a:themeElements>
    <a:clrScheme name="Brío">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río">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303</TotalTime>
  <Words>908</Words>
  <Application>Microsoft Office PowerPoint</Application>
  <PresentationFormat>Presentación en pantalla (4:3)</PresentationFormat>
  <Paragraphs>69</Paragraphs>
  <Slides>17</Slides>
  <Notes>1</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Brío</vt:lpstr>
      <vt:lpstr>EL VERSO</vt:lpstr>
      <vt:lpstr>Diapositiva 2</vt:lpstr>
      <vt:lpstr>DEFINICIÓN</vt:lpstr>
      <vt:lpstr>Diapositiva 4</vt:lpstr>
      <vt:lpstr>TIPO DE VERSOS</vt:lpstr>
      <vt:lpstr>ESTROFA</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VERSO</dc:title>
  <dc:creator>Juan A Barragan</dc:creator>
  <cp:lastModifiedBy>usuario</cp:lastModifiedBy>
  <cp:revision>27</cp:revision>
  <dcterms:created xsi:type="dcterms:W3CDTF">2015-02-10T04:12:08Z</dcterms:created>
  <dcterms:modified xsi:type="dcterms:W3CDTF">2015-06-26T17:43:24Z</dcterms:modified>
</cp:coreProperties>
</file>