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sldIdLst>
    <p:sldId id="299" r:id="rId2"/>
    <p:sldId id="267" r:id="rId3"/>
    <p:sldId id="300" r:id="rId4"/>
    <p:sldId id="296" r:id="rId5"/>
    <p:sldId id="283" r:id="rId6"/>
    <p:sldId id="284" r:id="rId7"/>
    <p:sldId id="285" r:id="rId8"/>
    <p:sldId id="286" r:id="rId9"/>
    <p:sldId id="287" r:id="rId10"/>
    <p:sldId id="288" r:id="rId11"/>
    <p:sldId id="289" r:id="rId12"/>
    <p:sldId id="290" r:id="rId13"/>
    <p:sldId id="291" r:id="rId14"/>
    <p:sldId id="297" r:id="rId15"/>
    <p:sldId id="292" r:id="rId16"/>
    <p:sldId id="293" r:id="rId17"/>
    <p:sldId id="294" r:id="rId18"/>
    <p:sldId id="298" r:id="rId19"/>
    <p:sldId id="295" r:id="rId2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66"/>
    <a:srgbClr val="FFCC00"/>
    <a:srgbClr val="FFFF00"/>
    <a:srgbClr val="99FF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40" autoAdjust="0"/>
  </p:normalViewPr>
  <p:slideViewPr>
    <p:cSldViewPr>
      <p:cViewPr varScale="1">
        <p:scale>
          <a:sx n="69" d="100"/>
          <a:sy n="69" d="100"/>
        </p:scale>
        <p:origin x="-141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7.wmf"/><Relationship Id="rId7" Type="http://schemas.openxmlformats.org/officeDocument/2006/relationships/image" Target="../media/image41.wmf"/><Relationship Id="rId2" Type="http://schemas.openxmlformats.org/officeDocument/2006/relationships/image" Target="../media/image36.wmf"/><Relationship Id="rId1" Type="http://schemas.openxmlformats.org/officeDocument/2006/relationships/image" Target="../media/image35.wmf"/><Relationship Id="rId6" Type="http://schemas.openxmlformats.org/officeDocument/2006/relationships/image" Target="../media/image40.wmf"/><Relationship Id="rId5" Type="http://schemas.openxmlformats.org/officeDocument/2006/relationships/image" Target="../media/image39.wmf"/><Relationship Id="rId4" Type="http://schemas.openxmlformats.org/officeDocument/2006/relationships/image" Target="../media/image3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ffectLst/>
        </p:spPr>
        <p:txBody>
          <a:bodyPr/>
          <a:lstStyle/>
          <a:p>
            <a:pPr>
              <a:defRPr/>
            </a:pPr>
            <a:endParaRPr lang="es-ES" dirty="0"/>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 name="Oval 10"/>
            <p:cNvSpPr>
              <a:spLocks noChangeArrowheads="1"/>
            </p:cNvSpPr>
            <p:nvPr/>
          </p:nvSpPr>
          <p:spPr bwMode="auto">
            <a:xfrm>
              <a:off x="4883" y="1885"/>
              <a:ext cx="127" cy="127"/>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8" name="Oval 11"/>
            <p:cNvSpPr>
              <a:spLocks noChangeArrowheads="1"/>
            </p:cNvSpPr>
            <p:nvPr/>
          </p:nvSpPr>
          <p:spPr bwMode="auto">
            <a:xfrm>
              <a:off x="5062" y="1885"/>
              <a:ext cx="127" cy="127"/>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9" name="Oval 12"/>
            <p:cNvSpPr>
              <a:spLocks noChangeArrowheads="1"/>
            </p:cNvSpPr>
            <p:nvPr/>
          </p:nvSpPr>
          <p:spPr bwMode="auto">
            <a:xfrm>
              <a:off x="4704" y="2064"/>
              <a:ext cx="127" cy="127"/>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10" name="Oval 13"/>
            <p:cNvSpPr>
              <a:spLocks noChangeArrowheads="1"/>
            </p:cNvSpPr>
            <p:nvPr/>
          </p:nvSpPr>
          <p:spPr bwMode="auto">
            <a:xfrm>
              <a:off x="4883" y="2064"/>
              <a:ext cx="127" cy="127"/>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11" name="Oval 14"/>
            <p:cNvSpPr>
              <a:spLocks noChangeArrowheads="1"/>
            </p:cNvSpPr>
            <p:nvPr/>
          </p:nvSpPr>
          <p:spPr bwMode="auto">
            <a:xfrm>
              <a:off x="5062" y="2064"/>
              <a:ext cx="127" cy="127"/>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12" name="Oval 15"/>
            <p:cNvSpPr>
              <a:spLocks noChangeArrowheads="1"/>
            </p:cNvSpPr>
            <p:nvPr/>
          </p:nvSpPr>
          <p:spPr bwMode="auto">
            <a:xfrm>
              <a:off x="5241" y="2064"/>
              <a:ext cx="127" cy="127"/>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13" name="Oval 16"/>
            <p:cNvSpPr>
              <a:spLocks noChangeArrowheads="1"/>
            </p:cNvSpPr>
            <p:nvPr/>
          </p:nvSpPr>
          <p:spPr bwMode="auto">
            <a:xfrm>
              <a:off x="4704" y="2243"/>
              <a:ext cx="127" cy="127"/>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14" name="Oval 17"/>
            <p:cNvSpPr>
              <a:spLocks noChangeArrowheads="1"/>
            </p:cNvSpPr>
            <p:nvPr/>
          </p:nvSpPr>
          <p:spPr bwMode="auto">
            <a:xfrm>
              <a:off x="4883" y="2243"/>
              <a:ext cx="127" cy="127"/>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15" name="Oval 18"/>
            <p:cNvSpPr>
              <a:spLocks noChangeArrowheads="1"/>
            </p:cNvSpPr>
            <p:nvPr/>
          </p:nvSpPr>
          <p:spPr bwMode="auto">
            <a:xfrm>
              <a:off x="5062" y="2243"/>
              <a:ext cx="127" cy="127"/>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16" name="Oval 19"/>
            <p:cNvSpPr>
              <a:spLocks noChangeArrowheads="1"/>
            </p:cNvSpPr>
            <p:nvPr/>
          </p:nvSpPr>
          <p:spPr bwMode="auto">
            <a:xfrm>
              <a:off x="5241" y="2243"/>
              <a:ext cx="127" cy="127"/>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17" name="Oval 20"/>
            <p:cNvSpPr>
              <a:spLocks noChangeArrowheads="1"/>
            </p:cNvSpPr>
            <p:nvPr/>
          </p:nvSpPr>
          <p:spPr bwMode="auto">
            <a:xfrm>
              <a:off x="5420" y="2243"/>
              <a:ext cx="127" cy="127"/>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18" name="Oval 21"/>
            <p:cNvSpPr>
              <a:spLocks noChangeArrowheads="1"/>
            </p:cNvSpPr>
            <p:nvPr/>
          </p:nvSpPr>
          <p:spPr bwMode="auto">
            <a:xfrm>
              <a:off x="4704" y="2421"/>
              <a:ext cx="127" cy="128"/>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19" name="Oval 22"/>
            <p:cNvSpPr>
              <a:spLocks noChangeArrowheads="1"/>
            </p:cNvSpPr>
            <p:nvPr/>
          </p:nvSpPr>
          <p:spPr bwMode="auto">
            <a:xfrm>
              <a:off x="4883" y="2421"/>
              <a:ext cx="127" cy="128"/>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20" name="Oval 23"/>
            <p:cNvSpPr>
              <a:spLocks noChangeArrowheads="1"/>
            </p:cNvSpPr>
            <p:nvPr/>
          </p:nvSpPr>
          <p:spPr bwMode="auto">
            <a:xfrm>
              <a:off x="5062" y="2421"/>
              <a:ext cx="127" cy="128"/>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21" name="Oval 24"/>
            <p:cNvSpPr>
              <a:spLocks noChangeArrowheads="1"/>
            </p:cNvSpPr>
            <p:nvPr/>
          </p:nvSpPr>
          <p:spPr bwMode="auto">
            <a:xfrm>
              <a:off x="5241" y="2421"/>
              <a:ext cx="127" cy="128"/>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22" name="Oval 25"/>
            <p:cNvSpPr>
              <a:spLocks noChangeArrowheads="1"/>
            </p:cNvSpPr>
            <p:nvPr/>
          </p:nvSpPr>
          <p:spPr bwMode="auto">
            <a:xfrm>
              <a:off x="4704" y="2600"/>
              <a:ext cx="127" cy="128"/>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23" name="Oval 26"/>
            <p:cNvSpPr>
              <a:spLocks noChangeArrowheads="1"/>
            </p:cNvSpPr>
            <p:nvPr/>
          </p:nvSpPr>
          <p:spPr bwMode="auto">
            <a:xfrm>
              <a:off x="4883" y="2600"/>
              <a:ext cx="127" cy="128"/>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24" name="Oval 27"/>
            <p:cNvSpPr>
              <a:spLocks noChangeArrowheads="1"/>
            </p:cNvSpPr>
            <p:nvPr/>
          </p:nvSpPr>
          <p:spPr bwMode="auto">
            <a:xfrm>
              <a:off x="5062" y="2600"/>
              <a:ext cx="127" cy="128"/>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25" name="Oval 28"/>
            <p:cNvSpPr>
              <a:spLocks noChangeArrowheads="1"/>
            </p:cNvSpPr>
            <p:nvPr/>
          </p:nvSpPr>
          <p:spPr bwMode="auto">
            <a:xfrm>
              <a:off x="5241" y="2600"/>
              <a:ext cx="127" cy="128"/>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26" name="Oval 29"/>
            <p:cNvSpPr>
              <a:spLocks noChangeArrowheads="1"/>
            </p:cNvSpPr>
            <p:nvPr/>
          </p:nvSpPr>
          <p:spPr bwMode="auto">
            <a:xfrm>
              <a:off x="5420" y="2600"/>
              <a:ext cx="127" cy="128"/>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27" name="Oval 30"/>
            <p:cNvSpPr>
              <a:spLocks noChangeArrowheads="1"/>
            </p:cNvSpPr>
            <p:nvPr/>
          </p:nvSpPr>
          <p:spPr bwMode="auto">
            <a:xfrm>
              <a:off x="4704" y="2779"/>
              <a:ext cx="127" cy="127"/>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28" name="Oval 31"/>
            <p:cNvSpPr>
              <a:spLocks noChangeArrowheads="1"/>
            </p:cNvSpPr>
            <p:nvPr/>
          </p:nvSpPr>
          <p:spPr bwMode="auto">
            <a:xfrm>
              <a:off x="4883" y="2779"/>
              <a:ext cx="127" cy="127"/>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29" name="Oval 32"/>
            <p:cNvSpPr>
              <a:spLocks noChangeArrowheads="1"/>
            </p:cNvSpPr>
            <p:nvPr/>
          </p:nvSpPr>
          <p:spPr bwMode="auto">
            <a:xfrm>
              <a:off x="5062" y="2779"/>
              <a:ext cx="127" cy="127"/>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30" name="Oval 33"/>
            <p:cNvSpPr>
              <a:spLocks noChangeArrowheads="1"/>
            </p:cNvSpPr>
            <p:nvPr/>
          </p:nvSpPr>
          <p:spPr bwMode="auto">
            <a:xfrm>
              <a:off x="5241" y="2779"/>
              <a:ext cx="127" cy="127"/>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31" name="Oval 34"/>
            <p:cNvSpPr>
              <a:spLocks noChangeArrowheads="1"/>
            </p:cNvSpPr>
            <p:nvPr/>
          </p:nvSpPr>
          <p:spPr bwMode="auto">
            <a:xfrm>
              <a:off x="4704" y="2958"/>
              <a:ext cx="127" cy="127"/>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32" name="Oval 35"/>
            <p:cNvSpPr>
              <a:spLocks noChangeArrowheads="1"/>
            </p:cNvSpPr>
            <p:nvPr/>
          </p:nvSpPr>
          <p:spPr bwMode="auto">
            <a:xfrm>
              <a:off x="4883" y="2958"/>
              <a:ext cx="127" cy="127"/>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33" name="Oval 36"/>
            <p:cNvSpPr>
              <a:spLocks noChangeArrowheads="1"/>
            </p:cNvSpPr>
            <p:nvPr/>
          </p:nvSpPr>
          <p:spPr bwMode="auto">
            <a:xfrm>
              <a:off x="5062" y="2958"/>
              <a:ext cx="127" cy="127"/>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34" name="Oval 37"/>
            <p:cNvSpPr>
              <a:spLocks noChangeArrowheads="1"/>
            </p:cNvSpPr>
            <p:nvPr/>
          </p:nvSpPr>
          <p:spPr bwMode="auto">
            <a:xfrm>
              <a:off x="5241" y="2958"/>
              <a:ext cx="127" cy="127"/>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35" name="Oval 38"/>
            <p:cNvSpPr>
              <a:spLocks noChangeArrowheads="1"/>
            </p:cNvSpPr>
            <p:nvPr/>
          </p:nvSpPr>
          <p:spPr bwMode="auto">
            <a:xfrm>
              <a:off x="4883" y="3137"/>
              <a:ext cx="127" cy="127"/>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36" name="Oval 39"/>
            <p:cNvSpPr>
              <a:spLocks noChangeArrowheads="1"/>
            </p:cNvSpPr>
            <p:nvPr/>
          </p:nvSpPr>
          <p:spPr bwMode="auto">
            <a:xfrm>
              <a:off x="5241" y="3137"/>
              <a:ext cx="127" cy="127"/>
            </a:xfrm>
            <a:prstGeom prst="ellipse">
              <a:avLst/>
            </a:prstGeom>
            <a:solidFill>
              <a:schemeClr val="folHlink"/>
            </a:solidFill>
            <a:ln w="9525">
              <a:noFill/>
              <a:round/>
              <a:headEnd/>
              <a:tailEnd/>
            </a:ln>
            <a:effectLst/>
          </p:spPr>
          <p:txBody>
            <a:bodyPr wrap="none" anchor="ctr"/>
            <a:lstStyle/>
            <a:p>
              <a:pPr>
                <a:defRPr/>
              </a:pPr>
              <a:endParaRPr lang="es-ES" dirty="0"/>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ffectLst/>
        </p:spPr>
        <p:txBody>
          <a:bodyPr/>
          <a:lstStyle/>
          <a:p>
            <a:pPr>
              <a:defRPr/>
            </a:pPr>
            <a:endParaRPr lang="es-ES" dirty="0"/>
          </a:p>
        </p:txBody>
      </p:sp>
      <p:sp>
        <p:nvSpPr>
          <p:cNvPr id="72707" name="Rectangle 3"/>
          <p:cNvSpPr>
            <a:spLocks noGrp="1" noChangeArrowheads="1"/>
          </p:cNvSpPr>
          <p:nvPr>
            <p:ph type="ctrTitle"/>
          </p:nvPr>
        </p:nvSpPr>
        <p:spPr>
          <a:xfrm>
            <a:off x="315913" y="466725"/>
            <a:ext cx="6781800" cy="2133600"/>
          </a:xfrm>
        </p:spPr>
        <p:txBody>
          <a:bodyPr/>
          <a:lstStyle>
            <a:lvl1pPr algn="r">
              <a:defRPr sz="4800"/>
            </a:lvl1pPr>
          </a:lstStyle>
          <a:p>
            <a:r>
              <a:rPr lang="es-ES" altLang="en-US"/>
              <a:t>Haga clic para cambiar el estilo de título	</a:t>
            </a:r>
          </a:p>
        </p:txBody>
      </p:sp>
      <p:sp>
        <p:nvSpPr>
          <p:cNvPr id="72708"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s-ES" altLang="en-US"/>
              <a:t>Haga clic para modificar el estilo de subtítulo del patrón</a:t>
            </a:r>
          </a:p>
        </p:txBody>
      </p:sp>
      <p:sp>
        <p:nvSpPr>
          <p:cNvPr id="38" name="Rectangle 5"/>
          <p:cNvSpPr>
            <a:spLocks noGrp="1" noChangeArrowheads="1"/>
          </p:cNvSpPr>
          <p:nvPr>
            <p:ph type="dt" sz="half" idx="10"/>
          </p:nvPr>
        </p:nvSpPr>
        <p:spPr/>
        <p:txBody>
          <a:bodyPr/>
          <a:lstStyle>
            <a:lvl1pPr>
              <a:defRPr/>
            </a:lvl1pPr>
          </a:lstStyle>
          <a:p>
            <a:pPr>
              <a:defRPr/>
            </a:pPr>
            <a:endParaRPr lang="es-ES" altLang="en-US" dirty="0"/>
          </a:p>
        </p:txBody>
      </p:sp>
      <p:sp>
        <p:nvSpPr>
          <p:cNvPr id="39" name="Rectangle 6"/>
          <p:cNvSpPr>
            <a:spLocks noGrp="1" noChangeArrowheads="1"/>
          </p:cNvSpPr>
          <p:nvPr>
            <p:ph type="ftr" sz="quarter" idx="11"/>
          </p:nvPr>
        </p:nvSpPr>
        <p:spPr/>
        <p:txBody>
          <a:bodyPr/>
          <a:lstStyle>
            <a:lvl1pPr>
              <a:defRPr/>
            </a:lvl1pPr>
          </a:lstStyle>
          <a:p>
            <a:pPr>
              <a:defRPr/>
            </a:pPr>
            <a:endParaRPr lang="es-ES" altLang="en-US" dirty="0"/>
          </a:p>
        </p:txBody>
      </p:sp>
      <p:sp>
        <p:nvSpPr>
          <p:cNvPr id="40" name="Rectangle 7"/>
          <p:cNvSpPr>
            <a:spLocks noGrp="1" noChangeArrowheads="1"/>
          </p:cNvSpPr>
          <p:nvPr>
            <p:ph type="sldNum" sz="quarter" idx="12"/>
          </p:nvPr>
        </p:nvSpPr>
        <p:spPr/>
        <p:txBody>
          <a:bodyPr/>
          <a:lstStyle>
            <a:lvl1pPr>
              <a:defRPr/>
            </a:lvl1pPr>
          </a:lstStyle>
          <a:p>
            <a:pPr>
              <a:defRPr/>
            </a:pPr>
            <a:fld id="{263941A6-ACF1-4B5D-BD94-D02291D59C51}" type="slidenum">
              <a:rPr lang="es-ES" altLang="en-US"/>
              <a:pPr>
                <a:defRPr/>
              </a:pPr>
              <a:t>‹Nº›</a:t>
            </a:fld>
            <a:endParaRPr lang="es-ES"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6" name="Rectangle 7"/>
          <p:cNvSpPr>
            <a:spLocks noGrp="1" noChangeArrowheads="1"/>
          </p:cNvSpPr>
          <p:nvPr>
            <p:ph type="sldNum" sz="quarter" idx="12"/>
          </p:nvPr>
        </p:nvSpPr>
        <p:spPr>
          <a:ln/>
        </p:spPr>
        <p:txBody>
          <a:bodyPr/>
          <a:lstStyle>
            <a:lvl1pPr>
              <a:defRPr/>
            </a:lvl1pPr>
          </a:lstStyle>
          <a:p>
            <a:pPr>
              <a:defRPr/>
            </a:pPr>
            <a:fld id="{F84B855D-E574-4912-A559-2E38C805F87F}" type="slidenum">
              <a:rPr lang="es-ES" altLang="en-US"/>
              <a:pPr>
                <a:defRPr/>
              </a:pPr>
              <a:t>‹Nº›</a:t>
            </a:fld>
            <a:endParaRPr lang="es-ES"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6" name="Rectangle 7"/>
          <p:cNvSpPr>
            <a:spLocks noGrp="1" noChangeArrowheads="1"/>
          </p:cNvSpPr>
          <p:nvPr>
            <p:ph type="sldNum" sz="quarter" idx="12"/>
          </p:nvPr>
        </p:nvSpPr>
        <p:spPr>
          <a:ln/>
        </p:spPr>
        <p:txBody>
          <a:bodyPr/>
          <a:lstStyle>
            <a:lvl1pPr>
              <a:defRPr/>
            </a:lvl1pPr>
          </a:lstStyle>
          <a:p>
            <a:pPr>
              <a:defRPr/>
            </a:pPr>
            <a:fld id="{024FAD7F-F865-4D73-B264-3FB07283D974}" type="slidenum">
              <a:rPr lang="es-ES" altLang="en-US"/>
              <a:pPr>
                <a:defRPr/>
              </a:pPr>
              <a:t>‹Nº›</a:t>
            </a:fld>
            <a:endParaRPr lang="es-ES"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7" name="Rectangle 7"/>
          <p:cNvSpPr>
            <a:spLocks noGrp="1" noChangeArrowheads="1"/>
          </p:cNvSpPr>
          <p:nvPr>
            <p:ph type="sldNum" sz="quarter" idx="12"/>
          </p:nvPr>
        </p:nvSpPr>
        <p:spPr>
          <a:ln/>
        </p:spPr>
        <p:txBody>
          <a:bodyPr/>
          <a:lstStyle>
            <a:lvl1pPr>
              <a:defRPr/>
            </a:lvl1pPr>
          </a:lstStyle>
          <a:p>
            <a:pPr>
              <a:defRPr/>
            </a:pPr>
            <a:fld id="{CE55360B-1D57-4852-8E66-E119FCEE53E9}" type="slidenum">
              <a:rPr lang="es-ES" altLang="en-US"/>
              <a:pPr>
                <a:defRPr/>
              </a:pPr>
              <a:t>‹Nº›</a:t>
            </a:fld>
            <a:endParaRPr lang="es-ES"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8"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9" name="Rectangle 7"/>
          <p:cNvSpPr>
            <a:spLocks noGrp="1" noChangeArrowheads="1"/>
          </p:cNvSpPr>
          <p:nvPr>
            <p:ph type="sldNum" sz="quarter" idx="12"/>
          </p:nvPr>
        </p:nvSpPr>
        <p:spPr>
          <a:ln/>
        </p:spPr>
        <p:txBody>
          <a:bodyPr/>
          <a:lstStyle>
            <a:lvl1pPr>
              <a:defRPr/>
            </a:lvl1pPr>
          </a:lstStyle>
          <a:p>
            <a:pPr>
              <a:defRPr/>
            </a:pPr>
            <a:fld id="{FB34FEF0-231A-4803-9843-8B4956DEE4F0}" type="slidenum">
              <a:rPr lang="es-ES" altLang="en-US"/>
              <a:pPr>
                <a:defRPr/>
              </a:pPr>
              <a:t>‹Nº›</a:t>
            </a:fld>
            <a:endParaRPr lang="es-ES"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4"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5" name="Rectangle 7"/>
          <p:cNvSpPr>
            <a:spLocks noGrp="1" noChangeArrowheads="1"/>
          </p:cNvSpPr>
          <p:nvPr>
            <p:ph type="sldNum" sz="quarter" idx="12"/>
          </p:nvPr>
        </p:nvSpPr>
        <p:spPr>
          <a:ln/>
        </p:spPr>
        <p:txBody>
          <a:bodyPr/>
          <a:lstStyle>
            <a:lvl1pPr>
              <a:defRPr/>
            </a:lvl1pPr>
          </a:lstStyle>
          <a:p>
            <a:pPr>
              <a:defRPr/>
            </a:pPr>
            <a:fld id="{534E243C-4F0F-4592-89D1-ADB27CF38BD4}" type="slidenum">
              <a:rPr lang="es-ES" altLang="en-US"/>
              <a:pPr>
                <a:defRPr/>
              </a:pPr>
              <a:t>‹Nº›</a:t>
            </a:fld>
            <a:endParaRPr lang="es-ES"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3"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4" name="Rectangle 7"/>
          <p:cNvSpPr>
            <a:spLocks noGrp="1" noChangeArrowheads="1"/>
          </p:cNvSpPr>
          <p:nvPr>
            <p:ph type="sldNum" sz="quarter" idx="12"/>
          </p:nvPr>
        </p:nvSpPr>
        <p:spPr>
          <a:ln/>
        </p:spPr>
        <p:txBody>
          <a:bodyPr/>
          <a:lstStyle>
            <a:lvl1pPr>
              <a:defRPr/>
            </a:lvl1pPr>
          </a:lstStyle>
          <a:p>
            <a:pPr>
              <a:defRPr/>
            </a:pPr>
            <a:fld id="{CF0889F3-FAD2-4FBB-B49C-0B6501D11FAC}" type="slidenum">
              <a:rPr lang="es-ES" altLang="en-US"/>
              <a:pPr>
                <a:defRPr/>
              </a:pPr>
              <a:t>‹Nº›</a:t>
            </a:fld>
            <a:endParaRPr lang="es-ES"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7" name="Rectangle 7"/>
          <p:cNvSpPr>
            <a:spLocks noGrp="1" noChangeArrowheads="1"/>
          </p:cNvSpPr>
          <p:nvPr>
            <p:ph type="sldNum" sz="quarter" idx="12"/>
          </p:nvPr>
        </p:nvSpPr>
        <p:spPr>
          <a:ln/>
        </p:spPr>
        <p:txBody>
          <a:bodyPr/>
          <a:lstStyle>
            <a:lvl1pPr>
              <a:defRPr/>
            </a:lvl1pPr>
          </a:lstStyle>
          <a:p>
            <a:pPr>
              <a:defRPr/>
            </a:pPr>
            <a:fld id="{E96AEBAD-DA21-4643-936E-FC872022F3AF}" type="slidenum">
              <a:rPr lang="es-ES" altLang="en-US"/>
              <a:pPr>
                <a:defRPr/>
              </a:pPr>
              <a:t>‹Nº›</a:t>
            </a:fld>
            <a:endParaRPr lang="es-ES"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6"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7" name="Rectangle 7"/>
          <p:cNvSpPr>
            <a:spLocks noGrp="1" noChangeArrowheads="1"/>
          </p:cNvSpPr>
          <p:nvPr>
            <p:ph type="sldNum" sz="quarter" idx="12"/>
          </p:nvPr>
        </p:nvSpPr>
        <p:spPr>
          <a:ln/>
        </p:spPr>
        <p:txBody>
          <a:bodyPr/>
          <a:lstStyle>
            <a:lvl1pPr>
              <a:defRPr/>
            </a:lvl1pPr>
          </a:lstStyle>
          <a:p>
            <a:pPr>
              <a:defRPr/>
            </a:pPr>
            <a:fld id="{BF951031-6CA2-490B-9BB6-6BFF0A57CE85}" type="slidenum">
              <a:rPr lang="es-ES" altLang="en-US"/>
              <a:pPr>
                <a:defRPr/>
              </a:pPr>
              <a:t>‹Nº›</a:t>
            </a:fld>
            <a:endParaRPr lang="es-ES"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6" name="Rectangle 7"/>
          <p:cNvSpPr>
            <a:spLocks noGrp="1" noChangeArrowheads="1"/>
          </p:cNvSpPr>
          <p:nvPr>
            <p:ph type="sldNum" sz="quarter" idx="12"/>
          </p:nvPr>
        </p:nvSpPr>
        <p:spPr>
          <a:ln/>
        </p:spPr>
        <p:txBody>
          <a:bodyPr/>
          <a:lstStyle>
            <a:lvl1pPr>
              <a:defRPr/>
            </a:lvl1pPr>
          </a:lstStyle>
          <a:p>
            <a:pPr>
              <a:defRPr/>
            </a:pPr>
            <a:fld id="{F494485C-6CC1-4931-95C3-BA89EB5457CA}" type="slidenum">
              <a:rPr lang="es-ES" altLang="en-US"/>
              <a:pPr>
                <a:defRPr/>
              </a:pPr>
              <a:t>‹Nº›</a:t>
            </a:fld>
            <a:endParaRPr lang="es-ES"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22238"/>
            <a:ext cx="2057400" cy="600868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22238"/>
            <a:ext cx="6019800" cy="600868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5"/>
          <p:cNvSpPr>
            <a:spLocks noGrp="1" noChangeArrowheads="1"/>
          </p:cNvSpPr>
          <p:nvPr>
            <p:ph type="dt" sz="half" idx="10"/>
          </p:nvPr>
        </p:nvSpPr>
        <p:spPr>
          <a:ln/>
        </p:spPr>
        <p:txBody>
          <a:bodyPr/>
          <a:lstStyle>
            <a:lvl1pPr>
              <a:defRPr/>
            </a:lvl1pPr>
          </a:lstStyle>
          <a:p>
            <a:pPr>
              <a:defRPr/>
            </a:pPr>
            <a:endParaRPr lang="es-ES" altLang="en-US" dirty="0"/>
          </a:p>
        </p:txBody>
      </p:sp>
      <p:sp>
        <p:nvSpPr>
          <p:cNvPr id="5" name="Rectangle 6"/>
          <p:cNvSpPr>
            <a:spLocks noGrp="1" noChangeArrowheads="1"/>
          </p:cNvSpPr>
          <p:nvPr>
            <p:ph type="ftr" sz="quarter" idx="11"/>
          </p:nvPr>
        </p:nvSpPr>
        <p:spPr>
          <a:ln/>
        </p:spPr>
        <p:txBody>
          <a:bodyPr/>
          <a:lstStyle>
            <a:lvl1pPr>
              <a:defRPr/>
            </a:lvl1pPr>
          </a:lstStyle>
          <a:p>
            <a:pPr>
              <a:defRPr/>
            </a:pPr>
            <a:endParaRPr lang="es-ES" altLang="en-US" dirty="0"/>
          </a:p>
        </p:txBody>
      </p:sp>
      <p:sp>
        <p:nvSpPr>
          <p:cNvPr id="6" name="Rectangle 7"/>
          <p:cNvSpPr>
            <a:spLocks noGrp="1" noChangeArrowheads="1"/>
          </p:cNvSpPr>
          <p:nvPr>
            <p:ph type="sldNum" sz="quarter" idx="12"/>
          </p:nvPr>
        </p:nvSpPr>
        <p:spPr>
          <a:ln/>
        </p:spPr>
        <p:txBody>
          <a:bodyPr/>
          <a:lstStyle>
            <a:lvl1pPr>
              <a:defRPr/>
            </a:lvl1pPr>
          </a:lstStyle>
          <a:p>
            <a:pPr>
              <a:defRPr/>
            </a:pPr>
            <a:fld id="{3A57F2FC-7936-4986-91CC-E1A58736CC51}" type="slidenum">
              <a:rPr lang="es-ES" altLang="en-US"/>
              <a:pPr>
                <a:defRPr/>
              </a:pPr>
              <a:t>‹Nº›</a:t>
            </a:fld>
            <a:endParaRPr lang="es-ES"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Line 2"/>
          <p:cNvSpPr>
            <a:spLocks noChangeShapeType="1"/>
          </p:cNvSpPr>
          <p:nvPr/>
        </p:nvSpPr>
        <p:spPr bwMode="auto">
          <a:xfrm>
            <a:off x="7962900" y="152400"/>
            <a:ext cx="0" cy="1524000"/>
          </a:xfrm>
          <a:prstGeom prst="line">
            <a:avLst/>
          </a:prstGeom>
          <a:noFill/>
          <a:ln w="9525">
            <a:solidFill>
              <a:schemeClr val="tx1"/>
            </a:solidFill>
            <a:round/>
            <a:headEnd/>
            <a:tailEnd/>
          </a:ln>
          <a:effectLst/>
        </p:spPr>
        <p:txBody>
          <a:bodyPr/>
          <a:lstStyle/>
          <a:p>
            <a:pPr>
              <a:defRPr/>
            </a:pPr>
            <a:endParaRPr lang="es-ES" dirty="0"/>
          </a:p>
        </p:txBody>
      </p:sp>
      <p:sp>
        <p:nvSpPr>
          <p:cNvPr id="2051" name="Rectangle 3"/>
          <p:cNvSpPr>
            <a:spLocks noGrp="1" noChangeArrowheads="1"/>
          </p:cNvSpPr>
          <p:nvPr>
            <p:ph type="title"/>
          </p:nvPr>
        </p:nvSpPr>
        <p:spPr bwMode="auto">
          <a:xfrm>
            <a:off x="457200" y="122238"/>
            <a:ext cx="7543800" cy="12954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altLang="en-US" smtClean="0"/>
              <a:t>Haga clic para cambiar el estilo de título	</a:t>
            </a:r>
          </a:p>
        </p:txBody>
      </p:sp>
      <p:sp>
        <p:nvSpPr>
          <p:cNvPr id="2052" name="Rectangle 4"/>
          <p:cNvSpPr>
            <a:spLocks noGrp="1" noChangeArrowheads="1"/>
          </p:cNvSpPr>
          <p:nvPr>
            <p:ph type="body" idx="1"/>
          </p:nvPr>
        </p:nvSpPr>
        <p:spPr bwMode="auto">
          <a:xfrm>
            <a:off x="457200" y="1719263"/>
            <a:ext cx="8229600" cy="44116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71685"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pPr>
              <a:defRPr/>
            </a:pPr>
            <a:endParaRPr lang="es-ES" altLang="en-US" dirty="0"/>
          </a:p>
        </p:txBody>
      </p:sp>
      <p:sp>
        <p:nvSpPr>
          <p:cNvPr id="71686"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pPr>
              <a:defRPr/>
            </a:pPr>
            <a:endParaRPr lang="es-ES" altLang="en-US" dirty="0"/>
          </a:p>
        </p:txBody>
      </p:sp>
      <p:sp>
        <p:nvSpPr>
          <p:cNvPr id="71687"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pPr>
              <a:defRPr/>
            </a:pPr>
            <a:fld id="{A42D054C-D100-48ED-8754-5E190688AA27}" type="slidenum">
              <a:rPr lang="es-ES" altLang="en-US"/>
              <a:pPr>
                <a:defRPr/>
              </a:pPr>
              <a:t>‹Nº›</a:t>
            </a:fld>
            <a:endParaRPr lang="es-ES" altLang="en-US" dirty="0"/>
          </a:p>
        </p:txBody>
      </p:sp>
      <p:grpSp>
        <p:nvGrpSpPr>
          <p:cNvPr id="2056" name="Group 8"/>
          <p:cNvGrpSpPr>
            <a:grpSpLocks/>
          </p:cNvGrpSpPr>
          <p:nvPr/>
        </p:nvGrpSpPr>
        <p:grpSpPr bwMode="auto">
          <a:xfrm>
            <a:off x="8153400" y="152400"/>
            <a:ext cx="792163" cy="1295400"/>
            <a:chOff x="5136" y="960"/>
            <a:chExt cx="528" cy="864"/>
          </a:xfrm>
        </p:grpSpPr>
        <p:sp>
          <p:nvSpPr>
            <p:cNvPr id="71689" name="Oval 9"/>
            <p:cNvSpPr>
              <a:spLocks noChangeArrowheads="1"/>
            </p:cNvSpPr>
            <p:nvPr/>
          </p:nvSpPr>
          <p:spPr bwMode="auto">
            <a:xfrm>
              <a:off x="5136" y="960"/>
              <a:ext cx="80" cy="80"/>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690" name="Oval 10"/>
            <p:cNvSpPr>
              <a:spLocks noChangeArrowheads="1"/>
            </p:cNvSpPr>
            <p:nvPr/>
          </p:nvSpPr>
          <p:spPr bwMode="auto">
            <a:xfrm>
              <a:off x="5248" y="960"/>
              <a:ext cx="79" cy="80"/>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691" name="Oval 11"/>
            <p:cNvSpPr>
              <a:spLocks noChangeArrowheads="1"/>
            </p:cNvSpPr>
            <p:nvPr/>
          </p:nvSpPr>
          <p:spPr bwMode="auto">
            <a:xfrm>
              <a:off x="5360" y="960"/>
              <a:ext cx="78" cy="80"/>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692" name="Oval 12"/>
            <p:cNvSpPr>
              <a:spLocks noChangeArrowheads="1"/>
            </p:cNvSpPr>
            <p:nvPr/>
          </p:nvSpPr>
          <p:spPr bwMode="auto">
            <a:xfrm>
              <a:off x="5136" y="1072"/>
              <a:ext cx="80" cy="78"/>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693" name="Oval 13"/>
            <p:cNvSpPr>
              <a:spLocks noChangeArrowheads="1"/>
            </p:cNvSpPr>
            <p:nvPr/>
          </p:nvSpPr>
          <p:spPr bwMode="auto">
            <a:xfrm>
              <a:off x="5248" y="1072"/>
              <a:ext cx="79" cy="78"/>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694" name="Oval 14"/>
            <p:cNvSpPr>
              <a:spLocks noChangeArrowheads="1"/>
            </p:cNvSpPr>
            <p:nvPr/>
          </p:nvSpPr>
          <p:spPr bwMode="auto">
            <a:xfrm>
              <a:off x="5360" y="1072"/>
              <a:ext cx="78" cy="78"/>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695" name="Oval 15"/>
            <p:cNvSpPr>
              <a:spLocks noChangeArrowheads="1"/>
            </p:cNvSpPr>
            <p:nvPr/>
          </p:nvSpPr>
          <p:spPr bwMode="auto">
            <a:xfrm>
              <a:off x="5472" y="1072"/>
              <a:ext cx="78" cy="78"/>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71696" name="Oval 16"/>
            <p:cNvSpPr>
              <a:spLocks noChangeArrowheads="1"/>
            </p:cNvSpPr>
            <p:nvPr/>
          </p:nvSpPr>
          <p:spPr bwMode="auto">
            <a:xfrm>
              <a:off x="5136" y="1184"/>
              <a:ext cx="80" cy="78"/>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697" name="Oval 17"/>
            <p:cNvSpPr>
              <a:spLocks noChangeArrowheads="1"/>
            </p:cNvSpPr>
            <p:nvPr/>
          </p:nvSpPr>
          <p:spPr bwMode="auto">
            <a:xfrm>
              <a:off x="5248" y="1184"/>
              <a:ext cx="79" cy="78"/>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698" name="Oval 18"/>
            <p:cNvSpPr>
              <a:spLocks noChangeArrowheads="1"/>
            </p:cNvSpPr>
            <p:nvPr/>
          </p:nvSpPr>
          <p:spPr bwMode="auto">
            <a:xfrm>
              <a:off x="5360" y="1184"/>
              <a:ext cx="78" cy="78"/>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71699" name="Oval 19"/>
            <p:cNvSpPr>
              <a:spLocks noChangeArrowheads="1"/>
            </p:cNvSpPr>
            <p:nvPr/>
          </p:nvSpPr>
          <p:spPr bwMode="auto">
            <a:xfrm>
              <a:off x="5472" y="1184"/>
              <a:ext cx="78" cy="78"/>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71700" name="Oval 20"/>
            <p:cNvSpPr>
              <a:spLocks noChangeArrowheads="1"/>
            </p:cNvSpPr>
            <p:nvPr/>
          </p:nvSpPr>
          <p:spPr bwMode="auto">
            <a:xfrm>
              <a:off x="5584" y="1184"/>
              <a:ext cx="80" cy="78"/>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71701" name="Oval 21"/>
            <p:cNvSpPr>
              <a:spLocks noChangeArrowheads="1"/>
            </p:cNvSpPr>
            <p:nvPr/>
          </p:nvSpPr>
          <p:spPr bwMode="auto">
            <a:xfrm>
              <a:off x="5136" y="1296"/>
              <a:ext cx="80" cy="80"/>
            </a:xfrm>
            <a:prstGeom prst="ellipse">
              <a:avLst/>
            </a:prstGeom>
            <a:solidFill>
              <a:schemeClr val="tx2"/>
            </a:solidFill>
            <a:ln w="9525">
              <a:noFill/>
              <a:round/>
              <a:headEnd/>
              <a:tailEnd/>
            </a:ln>
            <a:effectLst/>
          </p:spPr>
          <p:txBody>
            <a:bodyPr wrap="none" anchor="ctr"/>
            <a:lstStyle/>
            <a:p>
              <a:pPr>
                <a:defRPr/>
              </a:pPr>
              <a:endParaRPr lang="es-ES" dirty="0"/>
            </a:p>
          </p:txBody>
        </p:sp>
        <p:sp>
          <p:nvSpPr>
            <p:cNvPr id="71702" name="Oval 22"/>
            <p:cNvSpPr>
              <a:spLocks noChangeArrowheads="1"/>
            </p:cNvSpPr>
            <p:nvPr/>
          </p:nvSpPr>
          <p:spPr bwMode="auto">
            <a:xfrm>
              <a:off x="5248" y="1296"/>
              <a:ext cx="79" cy="80"/>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71703" name="Oval 23"/>
            <p:cNvSpPr>
              <a:spLocks noChangeArrowheads="1"/>
            </p:cNvSpPr>
            <p:nvPr/>
          </p:nvSpPr>
          <p:spPr bwMode="auto">
            <a:xfrm>
              <a:off x="5360" y="1296"/>
              <a:ext cx="78" cy="80"/>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71704" name="Oval 24"/>
            <p:cNvSpPr>
              <a:spLocks noChangeArrowheads="1"/>
            </p:cNvSpPr>
            <p:nvPr/>
          </p:nvSpPr>
          <p:spPr bwMode="auto">
            <a:xfrm>
              <a:off x="5472" y="1296"/>
              <a:ext cx="78" cy="80"/>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71705" name="Oval 25"/>
            <p:cNvSpPr>
              <a:spLocks noChangeArrowheads="1"/>
            </p:cNvSpPr>
            <p:nvPr/>
          </p:nvSpPr>
          <p:spPr bwMode="auto">
            <a:xfrm>
              <a:off x="5136" y="1408"/>
              <a:ext cx="80" cy="80"/>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71706" name="Oval 26"/>
            <p:cNvSpPr>
              <a:spLocks noChangeArrowheads="1"/>
            </p:cNvSpPr>
            <p:nvPr/>
          </p:nvSpPr>
          <p:spPr bwMode="auto">
            <a:xfrm>
              <a:off x="5248" y="1408"/>
              <a:ext cx="79" cy="80"/>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71707" name="Oval 27"/>
            <p:cNvSpPr>
              <a:spLocks noChangeArrowheads="1"/>
            </p:cNvSpPr>
            <p:nvPr/>
          </p:nvSpPr>
          <p:spPr bwMode="auto">
            <a:xfrm>
              <a:off x="5360" y="1408"/>
              <a:ext cx="78" cy="80"/>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71708" name="Oval 28"/>
            <p:cNvSpPr>
              <a:spLocks noChangeArrowheads="1"/>
            </p:cNvSpPr>
            <p:nvPr/>
          </p:nvSpPr>
          <p:spPr bwMode="auto">
            <a:xfrm>
              <a:off x="5472" y="1408"/>
              <a:ext cx="78" cy="80"/>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71709" name="Oval 29"/>
            <p:cNvSpPr>
              <a:spLocks noChangeArrowheads="1"/>
            </p:cNvSpPr>
            <p:nvPr/>
          </p:nvSpPr>
          <p:spPr bwMode="auto">
            <a:xfrm>
              <a:off x="5584" y="1408"/>
              <a:ext cx="80" cy="80"/>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71710" name="Oval 30"/>
            <p:cNvSpPr>
              <a:spLocks noChangeArrowheads="1"/>
            </p:cNvSpPr>
            <p:nvPr/>
          </p:nvSpPr>
          <p:spPr bwMode="auto">
            <a:xfrm>
              <a:off x="5136" y="1520"/>
              <a:ext cx="80" cy="79"/>
            </a:xfrm>
            <a:prstGeom prst="ellipse">
              <a:avLst/>
            </a:prstGeom>
            <a:solidFill>
              <a:schemeClr val="accent2"/>
            </a:solidFill>
            <a:ln w="9525">
              <a:noFill/>
              <a:round/>
              <a:headEnd/>
              <a:tailEnd/>
            </a:ln>
            <a:effectLst/>
          </p:spPr>
          <p:txBody>
            <a:bodyPr wrap="none" anchor="ctr"/>
            <a:lstStyle/>
            <a:p>
              <a:pPr>
                <a:defRPr/>
              </a:pPr>
              <a:endParaRPr lang="es-ES" dirty="0"/>
            </a:p>
          </p:txBody>
        </p:sp>
        <p:sp>
          <p:nvSpPr>
            <p:cNvPr id="71711" name="Oval 31"/>
            <p:cNvSpPr>
              <a:spLocks noChangeArrowheads="1"/>
            </p:cNvSpPr>
            <p:nvPr/>
          </p:nvSpPr>
          <p:spPr bwMode="auto">
            <a:xfrm>
              <a:off x="5248" y="1520"/>
              <a:ext cx="79" cy="79"/>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71712" name="Oval 32"/>
            <p:cNvSpPr>
              <a:spLocks noChangeArrowheads="1"/>
            </p:cNvSpPr>
            <p:nvPr/>
          </p:nvSpPr>
          <p:spPr bwMode="auto">
            <a:xfrm>
              <a:off x="5360" y="1520"/>
              <a:ext cx="78" cy="79"/>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71713" name="Oval 33"/>
            <p:cNvSpPr>
              <a:spLocks noChangeArrowheads="1"/>
            </p:cNvSpPr>
            <p:nvPr/>
          </p:nvSpPr>
          <p:spPr bwMode="auto">
            <a:xfrm>
              <a:off x="5472" y="1520"/>
              <a:ext cx="78" cy="79"/>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71714" name="Oval 34"/>
            <p:cNvSpPr>
              <a:spLocks noChangeArrowheads="1"/>
            </p:cNvSpPr>
            <p:nvPr/>
          </p:nvSpPr>
          <p:spPr bwMode="auto">
            <a:xfrm>
              <a:off x="5136" y="1632"/>
              <a:ext cx="80" cy="78"/>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71715" name="Oval 35"/>
            <p:cNvSpPr>
              <a:spLocks noChangeArrowheads="1"/>
            </p:cNvSpPr>
            <p:nvPr/>
          </p:nvSpPr>
          <p:spPr bwMode="auto">
            <a:xfrm>
              <a:off x="5248" y="1632"/>
              <a:ext cx="79" cy="78"/>
            </a:xfrm>
            <a:prstGeom prst="ellipse">
              <a:avLst/>
            </a:prstGeom>
            <a:solidFill>
              <a:schemeClr val="accent1"/>
            </a:solidFill>
            <a:ln w="9525">
              <a:noFill/>
              <a:round/>
              <a:headEnd/>
              <a:tailEnd/>
            </a:ln>
            <a:effectLst/>
          </p:spPr>
          <p:txBody>
            <a:bodyPr wrap="none" anchor="ctr"/>
            <a:lstStyle/>
            <a:p>
              <a:pPr>
                <a:defRPr/>
              </a:pPr>
              <a:endParaRPr lang="es-ES" dirty="0"/>
            </a:p>
          </p:txBody>
        </p:sp>
        <p:sp>
          <p:nvSpPr>
            <p:cNvPr id="71716" name="Oval 36"/>
            <p:cNvSpPr>
              <a:spLocks noChangeArrowheads="1"/>
            </p:cNvSpPr>
            <p:nvPr/>
          </p:nvSpPr>
          <p:spPr bwMode="auto">
            <a:xfrm>
              <a:off x="5360" y="1632"/>
              <a:ext cx="78" cy="78"/>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71717" name="Oval 37"/>
            <p:cNvSpPr>
              <a:spLocks noChangeArrowheads="1"/>
            </p:cNvSpPr>
            <p:nvPr/>
          </p:nvSpPr>
          <p:spPr bwMode="auto">
            <a:xfrm>
              <a:off x="5472" y="1632"/>
              <a:ext cx="78" cy="78"/>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71718" name="Oval 38"/>
            <p:cNvSpPr>
              <a:spLocks noChangeArrowheads="1"/>
            </p:cNvSpPr>
            <p:nvPr/>
          </p:nvSpPr>
          <p:spPr bwMode="auto">
            <a:xfrm>
              <a:off x="5248" y="1744"/>
              <a:ext cx="79" cy="80"/>
            </a:xfrm>
            <a:prstGeom prst="ellipse">
              <a:avLst/>
            </a:prstGeom>
            <a:solidFill>
              <a:schemeClr val="folHlink"/>
            </a:solidFill>
            <a:ln w="9525">
              <a:noFill/>
              <a:round/>
              <a:headEnd/>
              <a:tailEnd/>
            </a:ln>
            <a:effectLst/>
          </p:spPr>
          <p:txBody>
            <a:bodyPr wrap="none" anchor="ctr"/>
            <a:lstStyle/>
            <a:p>
              <a:pPr>
                <a:defRPr/>
              </a:pPr>
              <a:endParaRPr lang="es-ES" dirty="0"/>
            </a:p>
          </p:txBody>
        </p:sp>
        <p:sp>
          <p:nvSpPr>
            <p:cNvPr id="71719" name="Oval 39"/>
            <p:cNvSpPr>
              <a:spLocks noChangeArrowheads="1"/>
            </p:cNvSpPr>
            <p:nvPr/>
          </p:nvSpPr>
          <p:spPr bwMode="auto">
            <a:xfrm>
              <a:off x="5472" y="1744"/>
              <a:ext cx="78" cy="80"/>
            </a:xfrm>
            <a:prstGeom prst="ellipse">
              <a:avLst/>
            </a:prstGeom>
            <a:solidFill>
              <a:schemeClr val="folHlink"/>
            </a:solidFill>
            <a:ln w="9525">
              <a:noFill/>
              <a:round/>
              <a:headEnd/>
              <a:tailEnd/>
            </a:ln>
            <a:effectLst/>
          </p:spPr>
          <p:txBody>
            <a:bodyPr wrap="none" anchor="ctr"/>
            <a:lstStyle/>
            <a:p>
              <a:pPr>
                <a:defRPr/>
              </a:pPr>
              <a:endParaRPr lang="es-ES" dirty="0"/>
            </a:p>
          </p:txBody>
        </p:sp>
      </p:grpSp>
    </p:spTree>
  </p:cSld>
  <p:clrMap bg1="lt1" tx1="dk1" bg2="lt2" tx2="dk2" accent1="accent1" accent2="accent2" accent3="accent3" accent4="accent4" accent5="accent5" accent6="accent6" hlink="hlink" folHlink="folHlink"/>
  <p:sldLayoutIdLst>
    <p:sldLayoutId id="2147483715"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timing>
    <p:tnLst>
      <p:par>
        <p:cTn id="1" dur="indefinite" restart="never" nodeType="tmRoot"/>
      </p:par>
    </p:tnLst>
  </p:timing>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defRPr>
      </a:lvl2pPr>
      <a:lvl3pPr algn="l" rtl="0" eaLnBrk="0" fontAlgn="base" hangingPunct="0">
        <a:spcBef>
          <a:spcPct val="0"/>
        </a:spcBef>
        <a:spcAft>
          <a:spcPct val="0"/>
        </a:spcAft>
        <a:defRPr sz="3900" b="1">
          <a:solidFill>
            <a:schemeClr val="tx2"/>
          </a:solidFill>
          <a:latin typeface="Arial" charset="0"/>
        </a:defRPr>
      </a:lvl3pPr>
      <a:lvl4pPr algn="l" rtl="0" eaLnBrk="0" fontAlgn="base" hangingPunct="0">
        <a:spcBef>
          <a:spcPct val="0"/>
        </a:spcBef>
        <a:spcAft>
          <a:spcPct val="0"/>
        </a:spcAft>
        <a:defRPr sz="3900" b="1">
          <a:solidFill>
            <a:schemeClr val="tx2"/>
          </a:solidFill>
          <a:latin typeface="Arial" charset="0"/>
        </a:defRPr>
      </a:lvl4pPr>
      <a:lvl5pPr algn="l" rtl="0" eaLnBrk="0" fontAlgn="base" hangingPunct="0">
        <a:spcBef>
          <a:spcPct val="0"/>
        </a:spcBef>
        <a:spcAft>
          <a:spcPct val="0"/>
        </a:spcAft>
        <a:defRPr sz="3900" b="1">
          <a:solidFill>
            <a:schemeClr val="tx2"/>
          </a:solidFill>
          <a:latin typeface="Arial" charset="0"/>
        </a:defRPr>
      </a:lvl5pPr>
      <a:lvl6pPr marL="457200" algn="l" rtl="0" fontAlgn="base">
        <a:spcBef>
          <a:spcPct val="0"/>
        </a:spcBef>
        <a:spcAft>
          <a:spcPct val="0"/>
        </a:spcAft>
        <a:defRPr sz="3900" b="1">
          <a:solidFill>
            <a:schemeClr val="tx2"/>
          </a:solidFill>
          <a:latin typeface="Arial" charset="0"/>
        </a:defRPr>
      </a:lvl6pPr>
      <a:lvl7pPr marL="914400" algn="l" rtl="0" fontAlgn="base">
        <a:spcBef>
          <a:spcPct val="0"/>
        </a:spcBef>
        <a:spcAft>
          <a:spcPct val="0"/>
        </a:spcAft>
        <a:defRPr sz="3900" b="1">
          <a:solidFill>
            <a:schemeClr val="tx2"/>
          </a:solidFill>
          <a:latin typeface="Arial" charset="0"/>
        </a:defRPr>
      </a:lvl7pPr>
      <a:lvl8pPr marL="1371600" algn="l" rtl="0" fontAlgn="base">
        <a:spcBef>
          <a:spcPct val="0"/>
        </a:spcBef>
        <a:spcAft>
          <a:spcPct val="0"/>
        </a:spcAft>
        <a:defRPr sz="3900" b="1">
          <a:solidFill>
            <a:schemeClr val="tx2"/>
          </a:solidFill>
          <a:latin typeface="Arial" charset="0"/>
        </a:defRPr>
      </a:lvl8pPr>
      <a:lvl9pPr marL="1828800" algn="l" rtl="0" fontAlgn="base">
        <a:spcBef>
          <a:spcPct val="0"/>
        </a:spcBef>
        <a:spcAft>
          <a:spcPct val="0"/>
        </a:spcAft>
        <a:defRPr sz="39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itchFamily="2" charset="2"/>
        <a:buChar char="l"/>
        <a:defRPr sz="2600">
          <a:solidFill>
            <a:schemeClr val="tx1"/>
          </a:solidFill>
          <a:latin typeface="+mn-lt"/>
        </a:defRPr>
      </a:lvl2pPr>
      <a:lvl3pPr marL="987425" indent="-293688" algn="l" rtl="0" eaLnBrk="0" fontAlgn="base" hangingPunct="0">
        <a:spcBef>
          <a:spcPct val="20000"/>
        </a:spcBef>
        <a:spcAft>
          <a:spcPct val="0"/>
        </a:spcAft>
        <a:buClr>
          <a:schemeClr val="accent1"/>
        </a:buClr>
        <a:buSzPct val="70000"/>
        <a:buFont typeface="Wingdings" pitchFamily="2" charset="2"/>
        <a:buChar char="l"/>
        <a:defRPr sz="2300">
          <a:solidFill>
            <a:schemeClr val="tx1"/>
          </a:solidFill>
          <a:latin typeface="+mn-lt"/>
        </a:defRPr>
      </a:lvl3pPr>
      <a:lvl4pPr marL="1281113" indent="-292100" algn="l" rtl="0" eaLnBrk="0" fontAlgn="base" hangingPunct="0">
        <a:spcBef>
          <a:spcPct val="20000"/>
        </a:spcBef>
        <a:spcAft>
          <a:spcPct val="0"/>
        </a:spcAft>
        <a:buClr>
          <a:schemeClr val="tx2"/>
        </a:buClr>
        <a:buSzPct val="75000"/>
        <a:buFont typeface="Wingdings" pitchFamily="2" charset="2"/>
        <a:buChar char="§"/>
        <a:defRPr sz="2000">
          <a:solidFill>
            <a:schemeClr val="tx1"/>
          </a:solidFill>
          <a:latin typeface="+mn-lt"/>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wmf"/><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hyperlink" Target="http://www.google.com.mx/imgres?imgurl=http://pedrogovea.files.wordpress.com/2008/03/web-20-iconos.jpg&amp;imgrefurl=http://pedrogovea.wordpress.com/2008/03/page/2/&amp;usg=__IwGraViO3smbE7hdofAoM4kmAJs=&amp;h=279&amp;w=369&amp;sz=21&amp;hl=es&amp;start=15&amp;itbs=1&amp;tbnid=Cyc2rJo9lFMy5M:&amp;tbnh=92&amp;tbnw=122&amp;prev=/images?q=iconos&amp;hl=es&amp;sa=G&amp;gbv=2&amp;tbs=isch:1"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wmf"/><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9.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22.jpeg"/><Relationship Id="rId2" Type="http://schemas.openxmlformats.org/officeDocument/2006/relationships/image" Target="../media/image17.wmf"/><Relationship Id="rId1" Type="http://schemas.openxmlformats.org/officeDocument/2006/relationships/slideLayout" Target="../slideLayouts/slideLayout2.xml"/><Relationship Id="rId6" Type="http://schemas.openxmlformats.org/officeDocument/2006/relationships/image" Target="../media/image21.wmf"/><Relationship Id="rId5" Type="http://schemas.openxmlformats.org/officeDocument/2006/relationships/image" Target="../media/image20.wmf"/><Relationship Id="rId4" Type="http://schemas.openxmlformats.org/officeDocument/2006/relationships/image" Target="../media/image19.wmf"/></Relationships>
</file>

<file path=ppt/slides/_rels/slide10.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google.com.mx/imgres?imgurl=http://conred.gob.gt/biblioteca/que-hacer-en-caso-de/incendios/instructivo-incendios.jpg&amp;imgrefurl=http://conred.gob.gt/biblioteca/que-hacer-en-caso-de/incendios/incendios-forestales/incendios-forestales&amp;usg=__bR3z0qtRfIorje8PowMIacdCoO4=&amp;h=2550&amp;w=1650&amp;sz=422&amp;hl=es&amp;start=19&amp;itbs=1&amp;tbnid=fgQLLfoPTBbCMM:&amp;tbnh=150&amp;tbnw=97&amp;prev=/images?q=instructivo+tecnico&amp;hl=es&amp;gbv=2&amp;tbs=isch: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google.com.mx/imgres?imgurl=http://www.bvs.sld.cu/revistas/aci/vol16_1_07/f0206707.gif&amp;imgrefurl=http://www.bvs.sld.cu/revistas/aci/vol16_1_07/aci06707.htm&amp;usg=__3iDA6A1eMa87wr7duFvRg4uHiSs=&amp;h=312&amp;w=542&amp;sz=4&amp;hl=es&amp;start=23&amp;itbs=1&amp;tbnid=7aRC0PPTKoV3IM:&amp;tbnh=76&amp;tbnw=132&amp;prev=/images?q=concepto+de+reporte+t%C3%A9cnico&amp;start=20&amp;hl=es&amp;sa=N&amp;gbv=2&amp;ndsp=20&amp;tbs=isch:1" TargetMode="Externa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slideLayout" Target="../slideLayouts/slideLayout2.xml"/><Relationship Id="rId6" Type="http://schemas.openxmlformats.org/officeDocument/2006/relationships/image" Target="../media/image34.wmf"/><Relationship Id="rId5" Type="http://schemas.openxmlformats.org/officeDocument/2006/relationships/image" Target="../media/image33.wmf"/><Relationship Id="rId4" Type="http://schemas.openxmlformats.org/officeDocument/2006/relationships/image" Target="../media/image32.wmf"/></Relationships>
</file>

<file path=ppt/slides/_rels/slide19.xml.rels><?xml version="1.0" encoding="UTF-8" standalone="yes"?>
<Relationships xmlns="http://schemas.openxmlformats.org/package/2006/relationships"><Relationship Id="rId8" Type="http://schemas.openxmlformats.org/officeDocument/2006/relationships/image" Target="../media/image37.wmf"/><Relationship Id="rId13" Type="http://schemas.openxmlformats.org/officeDocument/2006/relationships/oleObject" Target="../embeddings/oleObject6.bin"/><Relationship Id="rId18" Type="http://schemas.openxmlformats.org/officeDocument/2006/relationships/image" Target="../media/image42.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39.wmf"/><Relationship Id="rId17" Type="http://schemas.openxmlformats.org/officeDocument/2006/relationships/image" Target="../media/image30.wmf"/><Relationship Id="rId2" Type="http://schemas.openxmlformats.org/officeDocument/2006/relationships/slideLayout" Target="../slideLayouts/slideLayout7.xml"/><Relationship Id="rId16" Type="http://schemas.openxmlformats.org/officeDocument/2006/relationships/image" Target="../media/image41.wmf"/><Relationship Id="rId1" Type="http://schemas.openxmlformats.org/officeDocument/2006/relationships/vmlDrawing" Target="../drawings/vmlDrawing1.vml"/><Relationship Id="rId6" Type="http://schemas.openxmlformats.org/officeDocument/2006/relationships/image" Target="../media/image36.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7.bin"/><Relationship Id="rId10" Type="http://schemas.openxmlformats.org/officeDocument/2006/relationships/image" Target="../media/image38.wmf"/><Relationship Id="rId4" Type="http://schemas.openxmlformats.org/officeDocument/2006/relationships/image" Target="../media/image35.wmf"/><Relationship Id="rId9" Type="http://schemas.openxmlformats.org/officeDocument/2006/relationships/oleObject" Target="../embeddings/oleObject4.bin"/><Relationship Id="rId14" Type="http://schemas.openxmlformats.org/officeDocument/2006/relationships/image" Target="../media/image40.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8596" y="1571612"/>
            <a:ext cx="7543800" cy="1295400"/>
          </a:xfrm>
        </p:spPr>
        <p:txBody>
          <a:bodyPr/>
          <a:lstStyle/>
          <a:p>
            <a:r>
              <a:rPr lang="es-MX" dirty="0" smtClean="0"/>
              <a:t>Patricia Álvarez Zazueta</a:t>
            </a:r>
            <a:endParaRPr lang="es-MX" dirty="0"/>
          </a:p>
        </p:txBody>
      </p:sp>
      <p:sp>
        <p:nvSpPr>
          <p:cNvPr id="3" name="2 Marcador de contenido"/>
          <p:cNvSpPr>
            <a:spLocks noGrp="1"/>
          </p:cNvSpPr>
          <p:nvPr>
            <p:ph idx="1"/>
          </p:nvPr>
        </p:nvSpPr>
        <p:spPr>
          <a:xfrm>
            <a:off x="457200" y="3000371"/>
            <a:ext cx="8229600" cy="3130553"/>
          </a:xfrm>
        </p:spPr>
        <p:txBody>
          <a:bodyPr/>
          <a:lstStyle/>
          <a:p>
            <a:pPr algn="just"/>
            <a:r>
              <a:rPr lang="es-MX" dirty="0" smtClean="0">
                <a:solidFill>
                  <a:srgbClr val="7030A0"/>
                </a:solidFill>
              </a:rPr>
              <a:t>Materia: Generar la Comunicación</a:t>
            </a:r>
          </a:p>
          <a:p>
            <a:pPr algn="just"/>
            <a:r>
              <a:rPr lang="es-MX" dirty="0" smtClean="0">
                <a:solidFill>
                  <a:srgbClr val="7030A0"/>
                </a:solidFill>
              </a:rPr>
              <a:t>Bloque I</a:t>
            </a:r>
          </a:p>
          <a:p>
            <a:pPr algn="just"/>
            <a:endParaRPr lang="es-MX" dirty="0" smtClean="0">
              <a:solidFill>
                <a:srgbClr val="7030A0"/>
              </a:solidFill>
            </a:endParaRPr>
          </a:p>
          <a:p>
            <a:pPr algn="just"/>
            <a:r>
              <a:rPr lang="es-MX" dirty="0" smtClean="0">
                <a:solidFill>
                  <a:srgbClr val="7030A0"/>
                </a:solidFill>
              </a:rPr>
              <a:t>Propósito: El alumno distinguirá los diferentes tipos de concepto de documento técnico administrativo.</a:t>
            </a:r>
          </a:p>
          <a:p>
            <a:pPr algn="just"/>
            <a:endParaRPr lang="es-MX" dirty="0"/>
          </a:p>
        </p:txBody>
      </p:sp>
      <p:pic>
        <p:nvPicPr>
          <p:cNvPr id="45057" name="Imagen 1" descr="http://www.multiversidad.com.mx/eLearning/theme/afterburner/images/multii_plataforma.png"/>
          <p:cNvPicPr>
            <a:picLocks noChangeAspect="1" noChangeArrowheads="1"/>
          </p:cNvPicPr>
          <p:nvPr/>
        </p:nvPicPr>
        <p:blipFill>
          <a:blip r:embed="rId2" cstate="print"/>
          <a:srcRect/>
          <a:stretch>
            <a:fillRect/>
          </a:stretch>
        </p:blipFill>
        <p:spPr bwMode="auto">
          <a:xfrm>
            <a:off x="2643174" y="357166"/>
            <a:ext cx="2928958" cy="151089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28596" y="3500438"/>
            <a:ext cx="8485217" cy="1704252"/>
          </a:xfrm>
          <a:solidFill>
            <a:schemeClr val="accent2">
              <a:lumMod val="40000"/>
              <a:lumOff val="60000"/>
            </a:schemeClr>
          </a:solidFill>
        </p:spPr>
        <p:txBody>
          <a:bodyPr/>
          <a:lstStyle/>
          <a:p>
            <a:pPr eaLnBrk="1" hangingPunct="1">
              <a:buFont typeface="Arial" pitchFamily="34" charset="0"/>
              <a:buChar char="•"/>
            </a:pPr>
            <a:r>
              <a:rPr lang="es-MX" sz="2000" b="0" dirty="0" smtClean="0"/>
              <a:t>Tema I.</a:t>
            </a:r>
            <a:r>
              <a:rPr lang="es-ES" sz="2000" dirty="0" smtClean="0"/>
              <a:t> ELABORAR LA DOCUMENTACIÓN ADMINISTRATIVA INTERNA Y EXTERNA </a:t>
            </a:r>
            <a:br>
              <a:rPr lang="es-ES" sz="2000" dirty="0" smtClean="0"/>
            </a:br>
            <a:r>
              <a:rPr lang="es-ES" sz="2000" dirty="0" smtClean="0"/>
              <a:t>			</a:t>
            </a:r>
            <a:r>
              <a:rPr lang="es-MX" sz="2000" b="0" dirty="0" smtClean="0"/>
              <a:t>INTRODUCCIÓN</a:t>
            </a:r>
            <a:br>
              <a:rPr lang="es-MX" sz="2000" b="0" dirty="0" smtClean="0"/>
            </a:br>
            <a:r>
              <a:rPr lang="es-MX" sz="4800" b="0" dirty="0" smtClean="0"/>
              <a:t/>
            </a:r>
            <a:br>
              <a:rPr lang="es-MX" sz="4800" b="0" dirty="0" smtClean="0"/>
            </a:br>
            <a:r>
              <a:rPr lang="es-MX" sz="4800" b="0" dirty="0" smtClean="0"/>
              <a:t> </a:t>
            </a:r>
            <a:r>
              <a:rPr lang="es-MX" sz="4800" b="0" dirty="0" smtClean="0">
                <a:solidFill>
                  <a:srgbClr val="7030A0"/>
                </a:solidFill>
              </a:rPr>
              <a:t/>
            </a:r>
            <a:br>
              <a:rPr lang="es-MX" sz="4800" b="0" dirty="0" smtClean="0">
                <a:solidFill>
                  <a:srgbClr val="7030A0"/>
                </a:solidFill>
              </a:rPr>
            </a:br>
            <a:r>
              <a:rPr lang="es-MX" sz="1800" b="0" dirty="0" smtClean="0">
                <a:solidFill>
                  <a:srgbClr val="7030A0"/>
                </a:solidFill>
              </a:rPr>
              <a:t>1.1 Conceptualización de Documentación Técnica</a:t>
            </a:r>
            <a:br>
              <a:rPr lang="es-MX" sz="1800" b="0" dirty="0" smtClean="0">
                <a:solidFill>
                  <a:srgbClr val="7030A0"/>
                </a:solidFill>
              </a:rPr>
            </a:br>
            <a:r>
              <a:rPr lang="es-MX" sz="1800" b="0" dirty="0" smtClean="0">
                <a:solidFill>
                  <a:srgbClr val="7030A0"/>
                </a:solidFill>
              </a:rPr>
              <a:t>1.2 Características e importancia de una buena documentación técnica</a:t>
            </a:r>
            <a:r>
              <a:rPr lang="es-MX" sz="1800" b="0" dirty="0" smtClean="0"/>
              <a:t/>
            </a:r>
            <a:br>
              <a:rPr lang="es-MX" sz="1800" b="0" dirty="0" smtClean="0"/>
            </a:br>
            <a:r>
              <a:rPr lang="es-MX" sz="1800" b="0" dirty="0" smtClean="0"/>
              <a:t>1.3 Tipos de Documentos (texto, reporte, manual, instructivo, apuntes, guías)</a:t>
            </a:r>
            <a:br>
              <a:rPr lang="es-MX" sz="1800" b="0" dirty="0" smtClean="0"/>
            </a:br>
            <a:r>
              <a:rPr lang="es-MX" sz="1800" b="0" dirty="0" smtClean="0"/>
              <a:t>1.4 Tipos de documentos por su objetivo (textos, descriptivo, narrativos, argumentativos, científicos).</a:t>
            </a:r>
            <a:br>
              <a:rPr lang="es-MX" sz="1800" b="0" dirty="0" smtClean="0"/>
            </a:br>
            <a:r>
              <a:rPr lang="es-MX" sz="1800" b="0" dirty="0" smtClean="0"/>
              <a:t>1.5 Tipos de documentos por su construcción</a:t>
            </a:r>
            <a:br>
              <a:rPr lang="es-MX" sz="1800" b="0" dirty="0" smtClean="0"/>
            </a:br>
            <a:r>
              <a:rPr lang="es-MX" sz="1800" b="0" dirty="0" smtClean="0"/>
              <a:t>1.6 Tipos de documentos por su forma (impresa, en monitor, en pantalla) </a:t>
            </a:r>
            <a:br>
              <a:rPr lang="es-MX" sz="1800" b="0" dirty="0" smtClean="0"/>
            </a:br>
            <a:r>
              <a:rPr lang="es-MX" sz="1800" b="0" dirty="0" smtClean="0"/>
              <a:t> </a:t>
            </a:r>
            <a:endParaRPr lang="es-ES" sz="1800" b="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Justificación</a:t>
            </a:r>
            <a:endParaRPr lang="es-MX" dirty="0"/>
          </a:p>
        </p:txBody>
      </p:sp>
      <p:sp>
        <p:nvSpPr>
          <p:cNvPr id="3" name="2 Marcador de contenido"/>
          <p:cNvSpPr>
            <a:spLocks noGrp="1"/>
          </p:cNvSpPr>
          <p:nvPr>
            <p:ph idx="1"/>
          </p:nvPr>
        </p:nvSpPr>
        <p:spPr/>
        <p:txBody>
          <a:bodyPr/>
          <a:lstStyle/>
          <a:p>
            <a:r>
              <a:rPr lang="es-MX" dirty="0" smtClean="0"/>
              <a:t>Al terminar el tema el </a:t>
            </a:r>
            <a:r>
              <a:rPr lang="es-MX" smtClean="0"/>
              <a:t>alumno distinguirá </a:t>
            </a:r>
            <a:r>
              <a:rPr lang="es-MX" dirty="0" smtClean="0"/>
              <a:t>los diferentes tipos de conceptos que se alistan en la diapositiva siguientes:</a:t>
            </a:r>
            <a:endParaRPr lang="es-MX"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s-MX" smtClean="0"/>
              <a:t>INFORMACIÓN</a:t>
            </a:r>
            <a:endParaRPr lang="es-ES" smtClean="0"/>
          </a:p>
        </p:txBody>
      </p:sp>
      <p:sp>
        <p:nvSpPr>
          <p:cNvPr id="13315" name="Rectangle 3"/>
          <p:cNvSpPr>
            <a:spLocks noGrp="1" noChangeArrowheads="1"/>
          </p:cNvSpPr>
          <p:nvPr>
            <p:ph type="body" idx="1"/>
          </p:nvPr>
        </p:nvSpPr>
        <p:spPr/>
        <p:txBody>
          <a:bodyPr/>
          <a:lstStyle/>
          <a:p>
            <a:pPr algn="just" eaLnBrk="1" hangingPunct="1"/>
            <a:r>
              <a:rPr lang="es-MX" smtClean="0"/>
              <a:t>Es el conjunto de datos procesados para tomar decisiones  </a:t>
            </a:r>
            <a:endParaRPr lang="es-ES" smtClean="0"/>
          </a:p>
        </p:txBody>
      </p:sp>
      <p:pic>
        <p:nvPicPr>
          <p:cNvPr id="13316" name="Picture 4" descr="MCj03359430000[1]"/>
          <p:cNvPicPr>
            <a:picLocks noChangeAspect="1" noChangeArrowheads="1"/>
          </p:cNvPicPr>
          <p:nvPr/>
        </p:nvPicPr>
        <p:blipFill>
          <a:blip r:embed="rId2" cstate="print"/>
          <a:srcRect/>
          <a:stretch>
            <a:fillRect/>
          </a:stretch>
        </p:blipFill>
        <p:spPr bwMode="auto">
          <a:xfrm>
            <a:off x="1042988" y="2636838"/>
            <a:ext cx="1874837" cy="3232150"/>
          </a:xfrm>
          <a:prstGeom prst="rect">
            <a:avLst/>
          </a:prstGeom>
          <a:noFill/>
          <a:ln w="9525">
            <a:noFill/>
            <a:miter lim="800000"/>
            <a:headEnd/>
            <a:tailEnd/>
          </a:ln>
        </p:spPr>
      </p:pic>
      <p:pic>
        <p:nvPicPr>
          <p:cNvPr id="13317" name="Picture 5" descr="MCj03036070000[1]"/>
          <p:cNvPicPr>
            <a:picLocks noChangeAspect="1" noChangeArrowheads="1"/>
          </p:cNvPicPr>
          <p:nvPr/>
        </p:nvPicPr>
        <p:blipFill>
          <a:blip r:embed="rId3" cstate="print"/>
          <a:srcRect/>
          <a:stretch>
            <a:fillRect/>
          </a:stretch>
        </p:blipFill>
        <p:spPr bwMode="auto">
          <a:xfrm>
            <a:off x="6302375" y="3284538"/>
            <a:ext cx="2157413" cy="2157412"/>
          </a:xfrm>
          <a:prstGeom prst="rect">
            <a:avLst/>
          </a:prstGeom>
          <a:solidFill>
            <a:schemeClr val="tx1"/>
          </a:solidFill>
          <a:ln w="9525">
            <a:noFill/>
            <a:miter lim="800000"/>
            <a:headEnd/>
            <a:tailEnd/>
          </a:ln>
        </p:spPr>
      </p:pic>
      <p:sp>
        <p:nvSpPr>
          <p:cNvPr id="13318" name="Text Box 6"/>
          <p:cNvSpPr txBox="1">
            <a:spLocks noChangeArrowheads="1"/>
          </p:cNvSpPr>
          <p:nvPr/>
        </p:nvSpPr>
        <p:spPr bwMode="auto">
          <a:xfrm>
            <a:off x="3492500" y="4005263"/>
            <a:ext cx="2016125" cy="1019175"/>
          </a:xfrm>
          <a:prstGeom prst="rect">
            <a:avLst/>
          </a:prstGeom>
          <a:noFill/>
          <a:ln w="76200">
            <a:solidFill>
              <a:schemeClr val="tx1"/>
            </a:solidFill>
            <a:miter lim="800000"/>
            <a:headEnd/>
            <a:tailEnd/>
          </a:ln>
        </p:spPr>
        <p:txBody>
          <a:bodyPr>
            <a:spAutoFit/>
          </a:bodyPr>
          <a:lstStyle/>
          <a:p>
            <a:pPr algn="ctr">
              <a:spcBef>
                <a:spcPct val="50000"/>
              </a:spcBef>
            </a:pPr>
            <a:r>
              <a:rPr lang="es-MX" sz="1400" b="1"/>
              <a:t>PROCESO</a:t>
            </a:r>
          </a:p>
          <a:p>
            <a:pPr algn="ctr">
              <a:spcBef>
                <a:spcPct val="50000"/>
              </a:spcBef>
            </a:pPr>
            <a:r>
              <a:rPr lang="es-MX" sz="1400" b="1"/>
              <a:t>O</a:t>
            </a:r>
          </a:p>
          <a:p>
            <a:pPr algn="ctr">
              <a:spcBef>
                <a:spcPct val="50000"/>
              </a:spcBef>
            </a:pPr>
            <a:r>
              <a:rPr lang="es-MX" sz="1400" b="1"/>
              <a:t>TRANSFORMACION</a:t>
            </a:r>
            <a:endParaRPr lang="es-ES" sz="1400" b="1"/>
          </a:p>
        </p:txBody>
      </p:sp>
      <p:sp>
        <p:nvSpPr>
          <p:cNvPr id="13319" name="Line 7"/>
          <p:cNvSpPr>
            <a:spLocks noChangeShapeType="1"/>
          </p:cNvSpPr>
          <p:nvPr/>
        </p:nvSpPr>
        <p:spPr bwMode="auto">
          <a:xfrm>
            <a:off x="2843213" y="4508500"/>
            <a:ext cx="504825" cy="0"/>
          </a:xfrm>
          <a:prstGeom prst="line">
            <a:avLst/>
          </a:prstGeom>
          <a:noFill/>
          <a:ln w="57150">
            <a:solidFill>
              <a:schemeClr val="tx1"/>
            </a:solidFill>
            <a:round/>
            <a:headEnd/>
            <a:tailEnd type="triangle" w="med" len="med"/>
          </a:ln>
        </p:spPr>
        <p:txBody>
          <a:bodyPr/>
          <a:lstStyle/>
          <a:p>
            <a:endParaRPr lang="es-ES"/>
          </a:p>
        </p:txBody>
      </p:sp>
      <p:sp>
        <p:nvSpPr>
          <p:cNvPr id="13320" name="Line 8"/>
          <p:cNvSpPr>
            <a:spLocks noChangeShapeType="1"/>
          </p:cNvSpPr>
          <p:nvPr/>
        </p:nvSpPr>
        <p:spPr bwMode="auto">
          <a:xfrm>
            <a:off x="5580063" y="4508500"/>
            <a:ext cx="647700" cy="0"/>
          </a:xfrm>
          <a:prstGeom prst="line">
            <a:avLst/>
          </a:prstGeom>
          <a:noFill/>
          <a:ln w="57150">
            <a:solidFill>
              <a:schemeClr val="tx1"/>
            </a:solidFill>
            <a:round/>
            <a:headEnd/>
            <a:tailEnd type="triangle" w="med" len="med"/>
          </a:ln>
        </p:spPr>
        <p:txBody>
          <a:bodyPr/>
          <a:lstStyle/>
          <a:p>
            <a:endParaRPr lang="es-ES"/>
          </a:p>
        </p:txBody>
      </p:sp>
      <p:sp>
        <p:nvSpPr>
          <p:cNvPr id="13321" name="Text Box 9"/>
          <p:cNvSpPr txBox="1">
            <a:spLocks noChangeArrowheads="1"/>
          </p:cNvSpPr>
          <p:nvPr/>
        </p:nvSpPr>
        <p:spPr bwMode="auto">
          <a:xfrm>
            <a:off x="1042988" y="5876925"/>
            <a:ext cx="1584325" cy="376238"/>
          </a:xfrm>
          <a:prstGeom prst="rect">
            <a:avLst/>
          </a:prstGeom>
          <a:noFill/>
          <a:ln w="9525">
            <a:solidFill>
              <a:schemeClr val="tx1"/>
            </a:solidFill>
            <a:miter lim="800000"/>
            <a:headEnd/>
            <a:tailEnd/>
          </a:ln>
        </p:spPr>
        <p:txBody>
          <a:bodyPr>
            <a:spAutoFit/>
          </a:bodyPr>
          <a:lstStyle/>
          <a:p>
            <a:pPr algn="ctr">
              <a:spcBef>
                <a:spcPct val="50000"/>
              </a:spcBef>
            </a:pPr>
            <a:r>
              <a:rPr lang="es-MX" b="1"/>
              <a:t>DATOS</a:t>
            </a:r>
            <a:endParaRPr lang="es-ES" b="1"/>
          </a:p>
        </p:txBody>
      </p:sp>
      <p:sp>
        <p:nvSpPr>
          <p:cNvPr id="13322" name="Text Box 10"/>
          <p:cNvSpPr txBox="1">
            <a:spLocks noChangeArrowheads="1"/>
          </p:cNvSpPr>
          <p:nvPr/>
        </p:nvSpPr>
        <p:spPr bwMode="auto">
          <a:xfrm>
            <a:off x="6156325" y="5876925"/>
            <a:ext cx="1944688" cy="376238"/>
          </a:xfrm>
          <a:prstGeom prst="rect">
            <a:avLst/>
          </a:prstGeom>
          <a:noFill/>
          <a:ln w="9525">
            <a:solidFill>
              <a:schemeClr val="tx1"/>
            </a:solidFill>
            <a:miter lim="800000"/>
            <a:headEnd/>
            <a:tailEnd/>
          </a:ln>
        </p:spPr>
        <p:txBody>
          <a:bodyPr>
            <a:spAutoFit/>
          </a:bodyPr>
          <a:lstStyle/>
          <a:p>
            <a:pPr algn="ctr">
              <a:spcBef>
                <a:spcPct val="50000"/>
              </a:spcBef>
            </a:pPr>
            <a:r>
              <a:rPr lang="es-MX" b="1"/>
              <a:t>INFORMACIÓN</a:t>
            </a:r>
            <a:endParaRPr lang="es-ES" b="1"/>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¿Qué es un documento?</a:t>
            </a:r>
            <a:endParaRPr lang="es-MX" dirty="0"/>
          </a:p>
        </p:txBody>
      </p:sp>
      <p:sp>
        <p:nvSpPr>
          <p:cNvPr id="3" name="2 Marcador de contenido"/>
          <p:cNvSpPr>
            <a:spLocks noGrp="1"/>
          </p:cNvSpPr>
          <p:nvPr>
            <p:ph idx="1"/>
          </p:nvPr>
        </p:nvSpPr>
        <p:spPr/>
        <p:txBody>
          <a:bodyPr/>
          <a:lstStyle/>
          <a:p>
            <a:pPr algn="just"/>
            <a:r>
              <a:rPr lang="es-MX" sz="1800" dirty="0" smtClean="0"/>
              <a:t>Es todo escrito, gráfico, sonido, imagen o cualquier otra clase de información que puede ser tratada en un sistema de información (archivo, digital, impreso, audio, audio-visual)</a:t>
            </a:r>
            <a:endParaRPr lang="es-MX" sz="1800" dirty="0"/>
          </a:p>
        </p:txBody>
      </p:sp>
      <p:pic>
        <p:nvPicPr>
          <p:cNvPr id="1026" name="Picture 2" descr="C:\Documents and Settings\usuario.USUARIO-88867C8\Configuración local\Archivos temporales de Internet\Content.IE5\AGKXTE1P\MC900198312[1].wmf"/>
          <p:cNvPicPr>
            <a:picLocks noChangeAspect="1" noChangeArrowheads="1"/>
          </p:cNvPicPr>
          <p:nvPr/>
        </p:nvPicPr>
        <p:blipFill>
          <a:blip r:embed="rId2" cstate="print"/>
          <a:srcRect/>
          <a:stretch>
            <a:fillRect/>
          </a:stretch>
        </p:blipFill>
        <p:spPr bwMode="auto">
          <a:xfrm>
            <a:off x="425843" y="3143248"/>
            <a:ext cx="2504655" cy="3071834"/>
          </a:xfrm>
          <a:prstGeom prst="rect">
            <a:avLst/>
          </a:prstGeom>
          <a:noFill/>
        </p:spPr>
      </p:pic>
      <p:pic>
        <p:nvPicPr>
          <p:cNvPr id="1028" name="Picture 4" descr="C:\Documents and Settings\usuario.USUARIO-88867C8\Configuración local\Archivos temporales de Internet\Content.IE5\P5O11KDR\MC900282402[1].wmf"/>
          <p:cNvPicPr>
            <a:picLocks noChangeAspect="1" noChangeArrowheads="1"/>
          </p:cNvPicPr>
          <p:nvPr/>
        </p:nvPicPr>
        <p:blipFill>
          <a:blip r:embed="rId3" cstate="print"/>
          <a:srcRect/>
          <a:stretch>
            <a:fillRect/>
          </a:stretch>
        </p:blipFill>
        <p:spPr bwMode="auto">
          <a:xfrm>
            <a:off x="2928926" y="2928934"/>
            <a:ext cx="2709979" cy="3143272"/>
          </a:xfrm>
          <a:prstGeom prst="rect">
            <a:avLst/>
          </a:prstGeom>
          <a:noFill/>
        </p:spPr>
      </p:pic>
      <p:pic>
        <p:nvPicPr>
          <p:cNvPr id="1029" name="Picture 5" descr="C:\Documents and Settings\usuario.USUARIO-88867C8\Configuración local\Archivos temporales de Internet\Content.IE5\ELML5YRB\MP900407168[1].jpg"/>
          <p:cNvPicPr>
            <a:picLocks noChangeAspect="1" noChangeArrowheads="1"/>
          </p:cNvPicPr>
          <p:nvPr/>
        </p:nvPicPr>
        <p:blipFill>
          <a:blip r:embed="rId4" cstate="print"/>
          <a:srcRect/>
          <a:stretch>
            <a:fillRect/>
          </a:stretch>
        </p:blipFill>
        <p:spPr bwMode="auto">
          <a:xfrm>
            <a:off x="5643570" y="3214686"/>
            <a:ext cx="2700461" cy="278608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Registro de la Información en documentos.</a:t>
            </a:r>
            <a:endParaRPr lang="es-MX" dirty="0"/>
          </a:p>
        </p:txBody>
      </p:sp>
      <p:sp>
        <p:nvSpPr>
          <p:cNvPr id="3" name="2 Marcador de contenido"/>
          <p:cNvSpPr>
            <a:spLocks noGrp="1"/>
          </p:cNvSpPr>
          <p:nvPr>
            <p:ph idx="1"/>
          </p:nvPr>
        </p:nvSpPr>
        <p:spPr/>
        <p:txBody>
          <a:bodyPr/>
          <a:lstStyle/>
          <a:p>
            <a:pPr>
              <a:buNone/>
            </a:pPr>
            <a:r>
              <a:rPr lang="es-MX" sz="3600" b="1" dirty="0" smtClean="0"/>
              <a:t>Visuales</a:t>
            </a:r>
          </a:p>
          <a:p>
            <a:r>
              <a:rPr lang="es-MX" dirty="0" smtClean="0"/>
              <a:t>Gráficos (</a:t>
            </a:r>
            <a:r>
              <a:rPr lang="es-MX" sz="1600" dirty="0" smtClean="0"/>
              <a:t>Escritos, Mapas, planos, Tablas, Redes, Esquemas, Diagramas)</a:t>
            </a:r>
            <a:br>
              <a:rPr lang="es-MX" sz="1600" dirty="0" smtClean="0"/>
            </a:br>
            <a:r>
              <a:rPr lang="es-MX" dirty="0" smtClean="0"/>
              <a:t> </a:t>
            </a:r>
            <a:endParaRPr lang="es-MX" dirty="0"/>
          </a:p>
        </p:txBody>
      </p:sp>
      <p:pic>
        <p:nvPicPr>
          <p:cNvPr id="2051" name="Picture 3" descr="C:\Documents and Settings\usuario.USUARIO-88867C8\Configuración local\Archivos temporales de Internet\Content.IE5\5KJKHFTH\MP900401958[1].jpg"/>
          <p:cNvPicPr>
            <a:picLocks noChangeAspect="1" noChangeArrowheads="1"/>
          </p:cNvPicPr>
          <p:nvPr/>
        </p:nvPicPr>
        <p:blipFill>
          <a:blip r:embed="rId2" cstate="print"/>
          <a:srcRect/>
          <a:stretch>
            <a:fillRect/>
          </a:stretch>
        </p:blipFill>
        <p:spPr bwMode="auto">
          <a:xfrm>
            <a:off x="2214546" y="4643446"/>
            <a:ext cx="2143140" cy="1714512"/>
          </a:xfrm>
          <a:prstGeom prst="rect">
            <a:avLst/>
          </a:prstGeom>
          <a:noFill/>
        </p:spPr>
      </p:pic>
      <p:pic>
        <p:nvPicPr>
          <p:cNvPr id="2053" name="Picture 5" descr="C:\Documents and Settings\usuario.USUARIO-88867C8\Configuración local\Archivos temporales de Internet\Content.IE5\5KJKHFTH\MC900432605[1].png"/>
          <p:cNvPicPr>
            <a:picLocks noChangeAspect="1" noChangeArrowheads="1"/>
          </p:cNvPicPr>
          <p:nvPr/>
        </p:nvPicPr>
        <p:blipFill>
          <a:blip r:embed="rId3" cstate="print"/>
          <a:srcRect/>
          <a:stretch>
            <a:fillRect/>
          </a:stretch>
        </p:blipFill>
        <p:spPr bwMode="auto">
          <a:xfrm>
            <a:off x="0" y="3357562"/>
            <a:ext cx="2071670" cy="2000264"/>
          </a:xfrm>
          <a:prstGeom prst="rect">
            <a:avLst/>
          </a:prstGeom>
          <a:noFill/>
        </p:spPr>
      </p:pic>
      <p:pic>
        <p:nvPicPr>
          <p:cNvPr id="2054" name="Picture 6" descr="C:\Documents and Settings\usuario.USUARIO-88867C8\Configuración local\Archivos temporales de Internet\Content.IE5\5KJKHFTH\MC900282086[1].wmf"/>
          <p:cNvPicPr>
            <a:picLocks noChangeAspect="1" noChangeArrowheads="1"/>
          </p:cNvPicPr>
          <p:nvPr/>
        </p:nvPicPr>
        <p:blipFill>
          <a:blip r:embed="rId4" cstate="print"/>
          <a:srcRect/>
          <a:stretch>
            <a:fillRect/>
          </a:stretch>
        </p:blipFill>
        <p:spPr bwMode="auto">
          <a:xfrm>
            <a:off x="4500562" y="3143248"/>
            <a:ext cx="2147968" cy="1928826"/>
          </a:xfrm>
          <a:prstGeom prst="rect">
            <a:avLst/>
          </a:prstGeom>
          <a:noFill/>
        </p:spPr>
      </p:pic>
      <p:pic>
        <p:nvPicPr>
          <p:cNvPr id="1027" name="Picture 3" descr="C:\Documents and Settings\usuario.USUARIO-88867C8\Configuración local\Archivos temporales de Internet\Content.IE5\P5O11KDR\MC900330868[1].wmf"/>
          <p:cNvPicPr>
            <a:picLocks noChangeAspect="1" noChangeArrowheads="1"/>
          </p:cNvPicPr>
          <p:nvPr/>
        </p:nvPicPr>
        <p:blipFill>
          <a:blip r:embed="rId5" cstate="print"/>
          <a:srcRect/>
          <a:stretch>
            <a:fillRect/>
          </a:stretch>
        </p:blipFill>
        <p:spPr bwMode="auto">
          <a:xfrm>
            <a:off x="7000892" y="4214818"/>
            <a:ext cx="1948100" cy="228601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Registro de la Información</a:t>
            </a:r>
            <a:endParaRPr lang="es-MX" dirty="0"/>
          </a:p>
        </p:txBody>
      </p:sp>
      <p:sp>
        <p:nvSpPr>
          <p:cNvPr id="3" name="2 Marcador de contenido"/>
          <p:cNvSpPr>
            <a:spLocks noGrp="1"/>
          </p:cNvSpPr>
          <p:nvPr>
            <p:ph idx="1"/>
          </p:nvPr>
        </p:nvSpPr>
        <p:spPr/>
        <p:txBody>
          <a:bodyPr/>
          <a:lstStyle/>
          <a:p>
            <a:pPr>
              <a:buNone/>
            </a:pPr>
            <a:r>
              <a:rPr lang="es-MX" sz="3600" b="1" dirty="0" smtClean="0"/>
              <a:t>Visuales</a:t>
            </a:r>
          </a:p>
          <a:p>
            <a:r>
              <a:rPr lang="es-MX" dirty="0" smtClean="0"/>
              <a:t>Con imagen  </a:t>
            </a:r>
            <a:r>
              <a:rPr lang="es-MX" sz="1600" dirty="0" smtClean="0"/>
              <a:t>( Fotografías, diseños, tablas iconográficas, diapositivas, películas mudas)</a:t>
            </a:r>
            <a:br>
              <a:rPr lang="es-MX" sz="1600" dirty="0" smtClean="0"/>
            </a:br>
            <a:r>
              <a:rPr lang="es-MX" dirty="0" smtClean="0"/>
              <a:t> </a:t>
            </a:r>
            <a:endParaRPr lang="es-MX" dirty="0"/>
          </a:p>
        </p:txBody>
      </p:sp>
      <p:pic>
        <p:nvPicPr>
          <p:cNvPr id="1030" name="Picture 6" descr="C:\Documents and Settings\usuario.USUARIO-88867C8\Configuración local\Archivos temporales de Internet\Content.IE5\AGKXTE1P\MP900398793[1].jpg"/>
          <p:cNvPicPr>
            <a:picLocks noChangeAspect="1" noChangeArrowheads="1"/>
          </p:cNvPicPr>
          <p:nvPr/>
        </p:nvPicPr>
        <p:blipFill>
          <a:blip r:embed="rId2" cstate="print"/>
          <a:srcRect/>
          <a:stretch>
            <a:fillRect/>
          </a:stretch>
        </p:blipFill>
        <p:spPr bwMode="auto">
          <a:xfrm>
            <a:off x="3357554" y="3643314"/>
            <a:ext cx="2739209" cy="2347894"/>
          </a:xfrm>
          <a:prstGeom prst="rect">
            <a:avLst/>
          </a:prstGeom>
          <a:noFill/>
        </p:spPr>
      </p:pic>
      <p:pic>
        <p:nvPicPr>
          <p:cNvPr id="1026" name="Picture 2" descr="C:\Documents and Settings\usuario.USUARIO-88867C8\Configuración local\Archivos temporales de Internet\Content.IE5\P5O11KDR\MP900177844[1].jpg"/>
          <p:cNvPicPr>
            <a:picLocks noChangeAspect="1" noChangeArrowheads="1"/>
          </p:cNvPicPr>
          <p:nvPr/>
        </p:nvPicPr>
        <p:blipFill>
          <a:blip r:embed="rId3" cstate="print"/>
          <a:srcRect/>
          <a:stretch>
            <a:fillRect/>
          </a:stretch>
        </p:blipFill>
        <p:spPr bwMode="auto">
          <a:xfrm>
            <a:off x="214282" y="3571876"/>
            <a:ext cx="2714644" cy="2438400"/>
          </a:xfrm>
          <a:prstGeom prst="rect">
            <a:avLst/>
          </a:prstGeom>
          <a:noFill/>
        </p:spPr>
      </p:pic>
      <p:pic>
        <p:nvPicPr>
          <p:cNvPr id="1028" name="Picture 4" descr="http://t2.gstatic.com/images?q=tbn:Cyc2rJo9lFMy5M:http://pedrogovea.files.wordpress.com/2008/03/web-20-iconos.jpg">
            <a:hlinkClick r:id="rId4"/>
          </p:cNvPr>
          <p:cNvPicPr>
            <a:picLocks noChangeAspect="1" noChangeArrowheads="1"/>
          </p:cNvPicPr>
          <p:nvPr/>
        </p:nvPicPr>
        <p:blipFill>
          <a:blip r:embed="rId5" cstate="print"/>
          <a:srcRect/>
          <a:stretch>
            <a:fillRect/>
          </a:stretch>
        </p:blipFill>
        <p:spPr bwMode="auto">
          <a:xfrm>
            <a:off x="6072198" y="3571876"/>
            <a:ext cx="2867244" cy="2376498"/>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Registro de la Información</a:t>
            </a:r>
            <a:endParaRPr lang="es-MX" dirty="0"/>
          </a:p>
        </p:txBody>
      </p:sp>
      <p:sp>
        <p:nvSpPr>
          <p:cNvPr id="3" name="2 Marcador de contenido"/>
          <p:cNvSpPr>
            <a:spLocks noGrp="1"/>
          </p:cNvSpPr>
          <p:nvPr>
            <p:ph idx="1"/>
          </p:nvPr>
        </p:nvSpPr>
        <p:spPr/>
        <p:txBody>
          <a:bodyPr/>
          <a:lstStyle/>
          <a:p>
            <a:pPr>
              <a:buNone/>
            </a:pPr>
            <a:r>
              <a:rPr lang="es-MX" sz="3600" b="1" dirty="0" smtClean="0"/>
              <a:t>Sonoros.</a:t>
            </a:r>
          </a:p>
          <a:p>
            <a:r>
              <a:rPr lang="es-MX" sz="2400" dirty="0" smtClean="0"/>
              <a:t>Cinta magnética, CD, etc</a:t>
            </a:r>
            <a:r>
              <a:rPr lang="es-MX" dirty="0" smtClean="0"/>
              <a:t>.</a:t>
            </a:r>
          </a:p>
          <a:p>
            <a:pPr>
              <a:buNone/>
            </a:pPr>
            <a:endParaRPr lang="es-MX" dirty="0" smtClean="0"/>
          </a:p>
          <a:p>
            <a:pPr>
              <a:buNone/>
            </a:pPr>
            <a:r>
              <a:rPr lang="es-MX" sz="3600" b="1" dirty="0" smtClean="0"/>
              <a:t>Audiovisuales </a:t>
            </a:r>
          </a:p>
          <a:p>
            <a:r>
              <a:rPr lang="es-MX" sz="2400" dirty="0" smtClean="0"/>
              <a:t>Película, Cinta Video, Disco Video.</a:t>
            </a:r>
          </a:p>
          <a:p>
            <a:endParaRPr lang="es-MX" sz="2400" dirty="0" smtClean="0"/>
          </a:p>
          <a:p>
            <a:pPr>
              <a:buNone/>
            </a:pPr>
            <a:r>
              <a:rPr lang="es-MX" sz="3600" b="1" dirty="0" smtClean="0"/>
              <a:t>Táctiles</a:t>
            </a:r>
          </a:p>
          <a:p>
            <a:r>
              <a:rPr lang="es-MX" sz="2400" dirty="0" smtClean="0"/>
              <a:t>Escritura Braille.</a:t>
            </a:r>
            <a:endParaRPr lang="es-MX" sz="2400" dirty="0"/>
          </a:p>
        </p:txBody>
      </p:sp>
      <p:pic>
        <p:nvPicPr>
          <p:cNvPr id="32770" name="Picture 2" descr="C:\Documents and Settings\usuario.USUARIO-88867C8\Configuración local\Archivos temporales de Internet\Content.IE5\AGKXTE1P\MC900233003[1].wmf"/>
          <p:cNvPicPr>
            <a:picLocks noChangeAspect="1" noChangeArrowheads="1"/>
          </p:cNvPicPr>
          <p:nvPr/>
        </p:nvPicPr>
        <p:blipFill>
          <a:blip r:embed="rId2" cstate="print"/>
          <a:srcRect/>
          <a:stretch>
            <a:fillRect/>
          </a:stretch>
        </p:blipFill>
        <p:spPr bwMode="auto">
          <a:xfrm>
            <a:off x="4500562" y="4548177"/>
            <a:ext cx="2154214" cy="2309823"/>
          </a:xfrm>
          <a:prstGeom prst="rect">
            <a:avLst/>
          </a:prstGeom>
          <a:noFill/>
        </p:spPr>
      </p:pic>
      <p:pic>
        <p:nvPicPr>
          <p:cNvPr id="32771" name="Picture 3" descr="C:\Documents and Settings\usuario.USUARIO-88867C8\Configuración local\Archivos temporales de Internet\Content.IE5\P5O11KDR\MC900431621[1].png"/>
          <p:cNvPicPr>
            <a:picLocks noChangeAspect="1" noChangeArrowheads="1"/>
          </p:cNvPicPr>
          <p:nvPr/>
        </p:nvPicPr>
        <p:blipFill>
          <a:blip r:embed="rId3" cstate="print"/>
          <a:srcRect/>
          <a:stretch>
            <a:fillRect/>
          </a:stretch>
        </p:blipFill>
        <p:spPr bwMode="auto">
          <a:xfrm>
            <a:off x="6786578" y="4071942"/>
            <a:ext cx="2071702" cy="2071702"/>
          </a:xfrm>
          <a:prstGeom prst="rect">
            <a:avLst/>
          </a:prstGeom>
          <a:noFill/>
        </p:spPr>
      </p:pic>
      <p:pic>
        <p:nvPicPr>
          <p:cNvPr id="32772" name="Picture 4" descr="C:\Documents and Settings\usuario.USUARIO-88867C8\Configuración local\Archivos temporales de Internet\Content.IE5\5KJKHFTH\MC900242129[1].wmf"/>
          <p:cNvPicPr>
            <a:picLocks noChangeAspect="1" noChangeArrowheads="1"/>
          </p:cNvPicPr>
          <p:nvPr/>
        </p:nvPicPr>
        <p:blipFill>
          <a:blip r:embed="rId4" cstate="print"/>
          <a:srcRect/>
          <a:stretch>
            <a:fillRect/>
          </a:stretch>
        </p:blipFill>
        <p:spPr bwMode="auto">
          <a:xfrm>
            <a:off x="6357950" y="1643050"/>
            <a:ext cx="1836738" cy="180022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85776"/>
            <a:ext cx="7543800" cy="1295400"/>
          </a:xfrm>
        </p:spPr>
        <p:txBody>
          <a:bodyPr/>
          <a:lstStyle/>
          <a:p>
            <a:r>
              <a:rPr lang="es-MX" dirty="0" smtClean="0"/>
              <a:t>DOCUMENTO TÉCNICO</a:t>
            </a:r>
            <a:endParaRPr lang="es-MX" dirty="0"/>
          </a:p>
        </p:txBody>
      </p:sp>
      <p:sp>
        <p:nvSpPr>
          <p:cNvPr id="3" name="2 Marcador de contenido"/>
          <p:cNvSpPr>
            <a:spLocks noGrp="1"/>
          </p:cNvSpPr>
          <p:nvPr>
            <p:ph idx="1"/>
          </p:nvPr>
        </p:nvSpPr>
        <p:spPr>
          <a:xfrm>
            <a:off x="71406" y="1285860"/>
            <a:ext cx="8229600" cy="4411662"/>
          </a:xfrm>
        </p:spPr>
        <p:txBody>
          <a:bodyPr/>
          <a:lstStyle/>
          <a:p>
            <a:pPr algn="just"/>
            <a:r>
              <a:rPr lang="es-MX" sz="2000" dirty="0" smtClean="0"/>
              <a:t>Un Documento Técnico es un </a:t>
            </a:r>
            <a:r>
              <a:rPr lang="es-MX" sz="2000" dirty="0" smtClean="0"/>
              <a:t>sistema </a:t>
            </a:r>
            <a:r>
              <a:rPr lang="es-MX" sz="2000" dirty="0" smtClean="0"/>
              <a:t>de datos e información que se obtiene de forma sistemática de una experiencia que implica análisis e investigación; y es procesada por diversas técnicas que: resumen, sintetizan, describen, explican, argumentan, etc.; y que se presenta con una estructura que contiene los elementos básicos de:   Título, Introducción, Desarrollo, conclusión y referencias. </a:t>
            </a:r>
          </a:p>
          <a:p>
            <a:endParaRPr lang="es-MX" sz="2000" dirty="0"/>
          </a:p>
        </p:txBody>
      </p:sp>
      <p:sp>
        <p:nvSpPr>
          <p:cNvPr id="6" name="Text Box 6"/>
          <p:cNvSpPr txBox="1">
            <a:spLocks noChangeArrowheads="1"/>
          </p:cNvSpPr>
          <p:nvPr/>
        </p:nvSpPr>
        <p:spPr bwMode="auto">
          <a:xfrm>
            <a:off x="3492500" y="3643314"/>
            <a:ext cx="2016125" cy="1877437"/>
          </a:xfrm>
          <a:prstGeom prst="rect">
            <a:avLst/>
          </a:prstGeom>
          <a:noFill/>
          <a:ln w="76200">
            <a:solidFill>
              <a:schemeClr val="tx1"/>
            </a:solidFill>
            <a:miter lim="800000"/>
            <a:headEnd/>
            <a:tailEnd/>
          </a:ln>
        </p:spPr>
        <p:txBody>
          <a:bodyPr>
            <a:spAutoFit/>
          </a:bodyPr>
          <a:lstStyle/>
          <a:p>
            <a:pPr algn="ctr">
              <a:spcBef>
                <a:spcPct val="50000"/>
              </a:spcBef>
            </a:pPr>
            <a:r>
              <a:rPr lang="es-ES" sz="1600" b="1" dirty="0" smtClean="0"/>
              <a:t>Proceso Sistemático:</a:t>
            </a:r>
          </a:p>
          <a:p>
            <a:pPr algn="just">
              <a:spcBef>
                <a:spcPct val="50000"/>
              </a:spcBef>
              <a:buFont typeface="Arial" pitchFamily="34" charset="0"/>
              <a:buChar char="•"/>
            </a:pPr>
            <a:r>
              <a:rPr lang="es-ES" sz="1400" b="1" dirty="0" smtClean="0"/>
              <a:t> Análisis</a:t>
            </a:r>
          </a:p>
          <a:p>
            <a:pPr algn="just">
              <a:spcBef>
                <a:spcPct val="50000"/>
              </a:spcBef>
              <a:buFont typeface="Arial" pitchFamily="34" charset="0"/>
              <a:buChar char="•"/>
            </a:pPr>
            <a:r>
              <a:rPr lang="es-ES" sz="1400" b="1" dirty="0" smtClean="0"/>
              <a:t>Investigación</a:t>
            </a:r>
          </a:p>
          <a:p>
            <a:pPr algn="just">
              <a:spcBef>
                <a:spcPct val="50000"/>
              </a:spcBef>
              <a:buFont typeface="Arial" pitchFamily="34" charset="0"/>
              <a:buChar char="•"/>
            </a:pPr>
            <a:r>
              <a:rPr lang="es-ES" sz="1400" b="1" dirty="0" smtClean="0"/>
              <a:t>Redacción, etc.</a:t>
            </a:r>
          </a:p>
          <a:p>
            <a:pPr algn="just">
              <a:spcBef>
                <a:spcPct val="50000"/>
              </a:spcBef>
              <a:buFont typeface="Arial" pitchFamily="34" charset="0"/>
              <a:buChar char="•"/>
            </a:pPr>
            <a:endParaRPr lang="es-ES" sz="1400" b="1" dirty="0"/>
          </a:p>
        </p:txBody>
      </p:sp>
      <p:sp>
        <p:nvSpPr>
          <p:cNvPr id="7" name="Line 7"/>
          <p:cNvSpPr>
            <a:spLocks noChangeShapeType="1"/>
          </p:cNvSpPr>
          <p:nvPr/>
        </p:nvSpPr>
        <p:spPr bwMode="auto">
          <a:xfrm>
            <a:off x="2924167" y="4294186"/>
            <a:ext cx="504825" cy="0"/>
          </a:xfrm>
          <a:prstGeom prst="line">
            <a:avLst/>
          </a:prstGeom>
          <a:noFill/>
          <a:ln w="57150">
            <a:solidFill>
              <a:schemeClr val="tx1"/>
            </a:solidFill>
            <a:round/>
            <a:headEnd/>
            <a:tailEnd type="triangle" w="med" len="med"/>
          </a:ln>
        </p:spPr>
        <p:txBody>
          <a:bodyPr/>
          <a:lstStyle/>
          <a:p>
            <a:endParaRPr lang="es-ES"/>
          </a:p>
        </p:txBody>
      </p:sp>
      <p:sp>
        <p:nvSpPr>
          <p:cNvPr id="8" name="Line 8"/>
          <p:cNvSpPr>
            <a:spLocks noChangeShapeType="1"/>
          </p:cNvSpPr>
          <p:nvPr/>
        </p:nvSpPr>
        <p:spPr bwMode="auto">
          <a:xfrm>
            <a:off x="5580063" y="4294186"/>
            <a:ext cx="647700" cy="0"/>
          </a:xfrm>
          <a:prstGeom prst="line">
            <a:avLst/>
          </a:prstGeom>
          <a:noFill/>
          <a:ln w="57150">
            <a:solidFill>
              <a:schemeClr val="tx1"/>
            </a:solidFill>
            <a:round/>
            <a:headEnd/>
            <a:tailEnd type="triangle" w="med" len="med"/>
          </a:ln>
        </p:spPr>
        <p:txBody>
          <a:bodyPr/>
          <a:lstStyle/>
          <a:p>
            <a:endParaRPr lang="es-ES"/>
          </a:p>
        </p:txBody>
      </p:sp>
      <p:sp>
        <p:nvSpPr>
          <p:cNvPr id="9" name="Text Box 9"/>
          <p:cNvSpPr txBox="1">
            <a:spLocks noChangeArrowheads="1"/>
          </p:cNvSpPr>
          <p:nvPr/>
        </p:nvSpPr>
        <p:spPr bwMode="auto">
          <a:xfrm>
            <a:off x="1158837" y="6060064"/>
            <a:ext cx="1841527" cy="369332"/>
          </a:xfrm>
          <a:prstGeom prst="rect">
            <a:avLst/>
          </a:prstGeom>
          <a:noFill/>
          <a:ln w="9525">
            <a:solidFill>
              <a:schemeClr val="tx1"/>
            </a:solidFill>
            <a:miter lim="800000"/>
            <a:headEnd/>
            <a:tailEnd/>
          </a:ln>
        </p:spPr>
        <p:txBody>
          <a:bodyPr wrap="square">
            <a:spAutoFit/>
          </a:bodyPr>
          <a:lstStyle/>
          <a:p>
            <a:pPr algn="ctr">
              <a:spcBef>
                <a:spcPct val="50000"/>
              </a:spcBef>
            </a:pPr>
            <a:r>
              <a:rPr lang="es-ES" b="1" dirty="0" smtClean="0"/>
              <a:t>EXPERIENCIA</a:t>
            </a:r>
            <a:endParaRPr lang="es-ES" b="1" dirty="0"/>
          </a:p>
        </p:txBody>
      </p:sp>
      <p:sp>
        <p:nvSpPr>
          <p:cNvPr id="10" name="Text Box 10"/>
          <p:cNvSpPr txBox="1">
            <a:spLocks noChangeArrowheads="1"/>
          </p:cNvSpPr>
          <p:nvPr/>
        </p:nvSpPr>
        <p:spPr bwMode="auto">
          <a:xfrm>
            <a:off x="6156325" y="5662611"/>
            <a:ext cx="1944688" cy="376238"/>
          </a:xfrm>
          <a:prstGeom prst="rect">
            <a:avLst/>
          </a:prstGeom>
          <a:noFill/>
          <a:ln w="9525">
            <a:solidFill>
              <a:schemeClr val="tx1"/>
            </a:solidFill>
            <a:miter lim="800000"/>
            <a:headEnd/>
            <a:tailEnd/>
          </a:ln>
        </p:spPr>
        <p:txBody>
          <a:bodyPr>
            <a:spAutoFit/>
          </a:bodyPr>
          <a:lstStyle/>
          <a:p>
            <a:pPr algn="ctr">
              <a:spcBef>
                <a:spcPct val="50000"/>
              </a:spcBef>
            </a:pPr>
            <a:r>
              <a:rPr lang="es-MX" b="1"/>
              <a:t>INFORMACIÓN</a:t>
            </a:r>
            <a:endParaRPr lang="es-ES" b="1"/>
          </a:p>
        </p:txBody>
      </p:sp>
      <p:pic>
        <p:nvPicPr>
          <p:cNvPr id="33794" name="Picture 2" descr="C:\Documents and Settings\usuario.USUARIO-88867C8\Configuración local\Archivos temporales de Internet\Content.IE5\5KJKHFTH\MC900196328[1].wmf"/>
          <p:cNvPicPr>
            <a:picLocks noChangeAspect="1" noChangeArrowheads="1"/>
          </p:cNvPicPr>
          <p:nvPr/>
        </p:nvPicPr>
        <p:blipFill>
          <a:blip r:embed="rId2" cstate="print"/>
          <a:srcRect/>
          <a:stretch>
            <a:fillRect/>
          </a:stretch>
        </p:blipFill>
        <p:spPr bwMode="auto">
          <a:xfrm>
            <a:off x="3798871" y="5357826"/>
            <a:ext cx="1416071" cy="1262055"/>
          </a:xfrm>
          <a:prstGeom prst="rect">
            <a:avLst/>
          </a:prstGeom>
          <a:noFill/>
        </p:spPr>
      </p:pic>
      <p:pic>
        <p:nvPicPr>
          <p:cNvPr id="33795" name="Picture 3" descr="C:\Documents and Settings\usuario.USUARIO-88867C8\Configuración local\Archivos temporales de Internet\Content.IE5\AGKXTE1P\MC900237831[1].wmf"/>
          <p:cNvPicPr>
            <a:picLocks noChangeAspect="1" noChangeArrowheads="1"/>
          </p:cNvPicPr>
          <p:nvPr/>
        </p:nvPicPr>
        <p:blipFill>
          <a:blip r:embed="rId3" cstate="print"/>
          <a:srcRect/>
          <a:stretch>
            <a:fillRect/>
          </a:stretch>
        </p:blipFill>
        <p:spPr bwMode="auto">
          <a:xfrm>
            <a:off x="6357950" y="3857628"/>
            <a:ext cx="1177601" cy="1216018"/>
          </a:xfrm>
          <a:prstGeom prst="rect">
            <a:avLst/>
          </a:prstGeom>
          <a:noFill/>
        </p:spPr>
      </p:pic>
      <p:pic>
        <p:nvPicPr>
          <p:cNvPr id="33796" name="Picture 4" descr="C:\Documents and Settings\usuario.USUARIO-88867C8\Configuración local\Archivos temporales de Internet\Content.IE5\VJR7JEF5\MC900290890[1].wmf"/>
          <p:cNvPicPr>
            <a:picLocks noChangeAspect="1" noChangeArrowheads="1"/>
          </p:cNvPicPr>
          <p:nvPr/>
        </p:nvPicPr>
        <p:blipFill>
          <a:blip r:embed="rId4" cstate="print"/>
          <a:srcRect/>
          <a:stretch>
            <a:fillRect/>
          </a:stretch>
        </p:blipFill>
        <p:spPr bwMode="auto">
          <a:xfrm>
            <a:off x="7429520" y="4286256"/>
            <a:ext cx="1362075" cy="1190625"/>
          </a:xfrm>
          <a:prstGeom prst="rect">
            <a:avLst/>
          </a:prstGeom>
          <a:noFill/>
        </p:spPr>
      </p:pic>
      <p:pic>
        <p:nvPicPr>
          <p:cNvPr id="33798" name="Picture 6" descr="C:\Documents and Settings\usuario.USUARIO-88867C8\Configuración local\Archivos temporales de Internet\Content.IE5\VJR7JEF5\MC900229913[1].wmf"/>
          <p:cNvPicPr>
            <a:picLocks noChangeAspect="1" noChangeArrowheads="1"/>
          </p:cNvPicPr>
          <p:nvPr/>
        </p:nvPicPr>
        <p:blipFill>
          <a:blip r:embed="rId5" cstate="print"/>
          <a:srcRect/>
          <a:stretch>
            <a:fillRect/>
          </a:stretch>
        </p:blipFill>
        <p:spPr bwMode="auto">
          <a:xfrm>
            <a:off x="571472" y="3286124"/>
            <a:ext cx="1083886" cy="1443036"/>
          </a:xfrm>
          <a:prstGeom prst="rect">
            <a:avLst/>
          </a:prstGeom>
          <a:noFill/>
        </p:spPr>
      </p:pic>
      <p:pic>
        <p:nvPicPr>
          <p:cNvPr id="33800" name="Picture 8" descr="C:\Documents and Settings\usuario.USUARIO-88867C8\Configuración local\Archivos temporales de Internet\Content.IE5\4N7QDTKN\MC900186106[1].wmf"/>
          <p:cNvPicPr>
            <a:picLocks noChangeAspect="1" noChangeArrowheads="1"/>
          </p:cNvPicPr>
          <p:nvPr/>
        </p:nvPicPr>
        <p:blipFill>
          <a:blip r:embed="rId6" cstate="print"/>
          <a:srcRect/>
          <a:stretch>
            <a:fillRect/>
          </a:stretch>
        </p:blipFill>
        <p:spPr bwMode="auto">
          <a:xfrm>
            <a:off x="285720" y="4786322"/>
            <a:ext cx="1150578" cy="1208106"/>
          </a:xfrm>
          <a:prstGeom prst="rect">
            <a:avLst/>
          </a:prstGeom>
          <a:noFill/>
        </p:spPr>
      </p:pic>
      <p:pic>
        <p:nvPicPr>
          <p:cNvPr id="33802" name="Picture 10" descr="C:\Documents and Settings\usuario.USUARIO-88867C8\Configuración local\Archivos temporales de Internet\Content.IE5\VJR7JEF5\MP900402266[1].jpg"/>
          <p:cNvPicPr>
            <a:picLocks noChangeAspect="1" noChangeArrowheads="1"/>
          </p:cNvPicPr>
          <p:nvPr/>
        </p:nvPicPr>
        <p:blipFill>
          <a:blip r:embed="rId7" cstate="print"/>
          <a:srcRect/>
          <a:stretch>
            <a:fillRect/>
          </a:stretch>
        </p:blipFill>
        <p:spPr bwMode="auto">
          <a:xfrm>
            <a:off x="1714480" y="3714752"/>
            <a:ext cx="1080058" cy="1728779"/>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0648"/>
            <a:ext cx="7543800" cy="791344"/>
          </a:xfrm>
        </p:spPr>
        <p:txBody>
          <a:bodyPr/>
          <a:lstStyle/>
          <a:p>
            <a:r>
              <a:rPr lang="es-MX" dirty="0" smtClean="0"/>
              <a:t>Tipos de Documentos </a:t>
            </a:r>
            <a:endParaRPr lang="es-MX" dirty="0"/>
          </a:p>
        </p:txBody>
      </p:sp>
      <p:sp>
        <p:nvSpPr>
          <p:cNvPr id="3" name="2 Marcador de contenido"/>
          <p:cNvSpPr>
            <a:spLocks noGrp="1"/>
          </p:cNvSpPr>
          <p:nvPr>
            <p:ph idx="1"/>
          </p:nvPr>
        </p:nvSpPr>
        <p:spPr>
          <a:xfrm>
            <a:off x="467544" y="1412776"/>
            <a:ext cx="8229600" cy="4411662"/>
          </a:xfrm>
        </p:spPr>
        <p:txBody>
          <a:bodyPr/>
          <a:lstStyle/>
          <a:p>
            <a:pPr>
              <a:buNone/>
            </a:pPr>
            <a:r>
              <a:rPr lang="es-MX" sz="2400" dirty="0" smtClean="0"/>
              <a:t>La clasificación de los documentos suele ser muy variada, destacaremos los siguientes tipos:</a:t>
            </a:r>
          </a:p>
          <a:p>
            <a:pPr>
              <a:buNone/>
            </a:pPr>
            <a:endParaRPr lang="es-MX" sz="2400" dirty="0" smtClean="0"/>
          </a:p>
          <a:p>
            <a:pPr>
              <a:buNone/>
            </a:pPr>
            <a:r>
              <a:rPr lang="es-MX" sz="2400" b="1" dirty="0" smtClean="0"/>
              <a:t>Según su objetivo:</a:t>
            </a:r>
          </a:p>
          <a:p>
            <a:pPr>
              <a:buNone/>
            </a:pPr>
            <a:endParaRPr lang="es-MX" sz="1800" b="1" dirty="0" smtClean="0"/>
          </a:p>
          <a:p>
            <a:pPr algn="just"/>
            <a:r>
              <a:rPr lang="es-MX" sz="1800" dirty="0" smtClean="0"/>
              <a:t> </a:t>
            </a:r>
            <a:r>
              <a:rPr lang="es-MX" sz="1600" b="1" i="1" dirty="0" smtClean="0"/>
              <a:t>Descriptivos.</a:t>
            </a:r>
            <a:r>
              <a:rPr lang="es-MX" sz="1600" dirty="0" smtClean="0"/>
              <a:t> Contienen información  que</a:t>
            </a:r>
            <a:r>
              <a:rPr lang="es-ES" sz="1600" dirty="0" smtClean="0"/>
              <a:t> consiste es relatar con palabras lo que se observa o se siente. Es una técnica literaria que se utiliza cuando se quiere plasmar, como en una pintura, aquello que se ve. Es el modo que utilizamos para presentar lingüísticamente, la realidad. </a:t>
            </a:r>
          </a:p>
          <a:p>
            <a:pPr algn="just"/>
            <a:r>
              <a:rPr lang="es-ES" sz="1600" b="1" i="1" dirty="0" smtClean="0"/>
              <a:t>Científicos.  </a:t>
            </a:r>
            <a:r>
              <a:rPr lang="es-ES" sz="1600" dirty="0" smtClean="0"/>
              <a:t>Contienen información referente a una determinada experiencia de investigación (documental, de campo, experimental) en la que se exponen posibles soluciones a problemas planteados por determinadas áreas del conocimiento. </a:t>
            </a:r>
          </a:p>
          <a:p>
            <a:pPr algn="just"/>
            <a:r>
              <a:rPr lang="es-ES" sz="1600" b="1" i="1" dirty="0" smtClean="0"/>
              <a:t>Argumentativos.</a:t>
            </a:r>
            <a:r>
              <a:rPr lang="es-ES" sz="1600" dirty="0" smtClean="0"/>
              <a:t> Contienen información  en la que destaca la persuasión, la opinión del  escritor, confrontación de ideas, etc. sobre determinada temática, sobretodo, de percepción (subjetiva).    (ejemplos : artículos de opinión,  artículos de análisis y debate, ensayos, etc.) </a:t>
            </a:r>
            <a:endParaRPr lang="es-MX" sz="1600" dirty="0" smtClean="0"/>
          </a:p>
        </p:txBody>
      </p:sp>
      <p:pic>
        <p:nvPicPr>
          <p:cNvPr id="1026" name="Picture 2" descr="C:\Documents and Settings\usuario.USUARIO-88867C8\Configuración local\Archivos temporales de Internet\Content.IE5\KBAL732X\MC900283441[1].wmf"/>
          <p:cNvPicPr>
            <a:picLocks noChangeAspect="1" noChangeArrowheads="1"/>
          </p:cNvPicPr>
          <p:nvPr/>
        </p:nvPicPr>
        <p:blipFill>
          <a:blip r:embed="rId2" cstate="print"/>
          <a:srcRect/>
          <a:stretch>
            <a:fillRect/>
          </a:stretch>
        </p:blipFill>
        <p:spPr bwMode="auto">
          <a:xfrm>
            <a:off x="3755579" y="2420888"/>
            <a:ext cx="1320477" cy="9051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0648"/>
            <a:ext cx="7543800" cy="791344"/>
          </a:xfrm>
        </p:spPr>
        <p:txBody>
          <a:bodyPr/>
          <a:lstStyle/>
          <a:p>
            <a:r>
              <a:rPr lang="es-MX" dirty="0" smtClean="0"/>
              <a:t>Tipos de Documentos </a:t>
            </a:r>
            <a:endParaRPr lang="es-MX" dirty="0"/>
          </a:p>
        </p:txBody>
      </p:sp>
      <p:sp>
        <p:nvSpPr>
          <p:cNvPr id="3" name="2 Marcador de contenido"/>
          <p:cNvSpPr>
            <a:spLocks noGrp="1"/>
          </p:cNvSpPr>
          <p:nvPr>
            <p:ph idx="1"/>
          </p:nvPr>
        </p:nvSpPr>
        <p:spPr>
          <a:xfrm>
            <a:off x="467544" y="1609626"/>
            <a:ext cx="8229600" cy="4411662"/>
          </a:xfrm>
        </p:spPr>
        <p:txBody>
          <a:bodyPr/>
          <a:lstStyle/>
          <a:p>
            <a:pPr>
              <a:buNone/>
            </a:pPr>
            <a:r>
              <a:rPr lang="es-MX" sz="2400" dirty="0" smtClean="0"/>
              <a:t>La clasificación de los documentos suele ser muy variada, destacaremos los siguientes tipos:</a:t>
            </a:r>
          </a:p>
          <a:p>
            <a:pPr>
              <a:buNone/>
            </a:pPr>
            <a:endParaRPr lang="es-MX" sz="2400" dirty="0" smtClean="0"/>
          </a:p>
          <a:p>
            <a:pPr>
              <a:buNone/>
            </a:pPr>
            <a:r>
              <a:rPr lang="es-MX" sz="2400" b="1" dirty="0" smtClean="0"/>
              <a:t>Según su  Estructura</a:t>
            </a:r>
          </a:p>
          <a:p>
            <a:pPr>
              <a:buNone/>
            </a:pPr>
            <a:endParaRPr lang="es-MX" sz="1800" b="1" dirty="0" smtClean="0"/>
          </a:p>
          <a:p>
            <a:pPr>
              <a:buNone/>
            </a:pPr>
            <a:endParaRPr lang="es-MX" sz="1800" b="1" dirty="0" smtClean="0"/>
          </a:p>
          <a:p>
            <a:pPr algn="just"/>
            <a:r>
              <a:rPr lang="es-MX" sz="1800" dirty="0" smtClean="0"/>
              <a:t>  </a:t>
            </a:r>
            <a:r>
              <a:rPr lang="es-MX" sz="1800" b="1" i="1" dirty="0" smtClean="0"/>
              <a:t>Sin Estructura o sólo texto</a:t>
            </a:r>
            <a:r>
              <a:rPr lang="es-MX" sz="1800" dirty="0" smtClean="0"/>
              <a:t>. Información escrita en prosa que no contiene apartados  que delimitan o especifican el contenido. </a:t>
            </a:r>
          </a:p>
          <a:p>
            <a:pPr algn="just">
              <a:buNone/>
            </a:pPr>
            <a:endParaRPr lang="es-MX" sz="1800" dirty="0" smtClean="0"/>
          </a:p>
          <a:p>
            <a:pPr algn="just"/>
            <a:r>
              <a:rPr lang="es-MX" sz="1800" b="1" i="1" dirty="0" smtClean="0"/>
              <a:t>Con Estructura</a:t>
            </a:r>
            <a:r>
              <a:rPr lang="es-MX" sz="1800" dirty="0" smtClean="0"/>
              <a:t>. Información  en apartados que delimitan o especifican el contenido (artículo científico, manual, guía, instructivo, reporte, informe,  tesis, etc.)</a:t>
            </a:r>
            <a:endParaRPr lang="es-MX" sz="1600" dirty="0" smtClean="0"/>
          </a:p>
        </p:txBody>
      </p:sp>
      <p:pic>
        <p:nvPicPr>
          <p:cNvPr id="2052" name="Picture 4" descr="C:\Documents and Settings\usuario.USUARIO-88867C8\Configuración local\Archivos temporales de Internet\Content.IE5\ECEOUABP\MC900282344[1].wmf"/>
          <p:cNvPicPr>
            <a:picLocks noChangeAspect="1" noChangeArrowheads="1"/>
          </p:cNvPicPr>
          <p:nvPr/>
        </p:nvPicPr>
        <p:blipFill>
          <a:blip r:embed="rId2" cstate="print"/>
          <a:srcRect/>
          <a:stretch>
            <a:fillRect/>
          </a:stretch>
        </p:blipFill>
        <p:spPr bwMode="auto">
          <a:xfrm>
            <a:off x="3995936" y="2492896"/>
            <a:ext cx="1296144" cy="1316256"/>
          </a:xfrm>
          <a:prstGeom prst="rect">
            <a:avLst/>
          </a:prstGeom>
          <a:solidFill>
            <a:srgbClr val="FFC000"/>
          </a:solid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0648"/>
            <a:ext cx="7543800" cy="791344"/>
          </a:xfrm>
        </p:spPr>
        <p:txBody>
          <a:bodyPr/>
          <a:lstStyle/>
          <a:p>
            <a:r>
              <a:rPr lang="es-MX" dirty="0" smtClean="0"/>
              <a:t>Tipos de Documentos </a:t>
            </a:r>
            <a:endParaRPr lang="es-MX" dirty="0"/>
          </a:p>
        </p:txBody>
      </p:sp>
      <p:sp>
        <p:nvSpPr>
          <p:cNvPr id="3" name="2 Marcador de contenido"/>
          <p:cNvSpPr>
            <a:spLocks noGrp="1"/>
          </p:cNvSpPr>
          <p:nvPr>
            <p:ph idx="1"/>
          </p:nvPr>
        </p:nvSpPr>
        <p:spPr>
          <a:xfrm>
            <a:off x="467544" y="1609626"/>
            <a:ext cx="8229600" cy="4411662"/>
          </a:xfrm>
        </p:spPr>
        <p:txBody>
          <a:bodyPr/>
          <a:lstStyle/>
          <a:p>
            <a:pPr>
              <a:buNone/>
            </a:pPr>
            <a:r>
              <a:rPr lang="es-MX" sz="2400" dirty="0" smtClean="0"/>
              <a:t>La clasificación de los documentos suele ser muy variada, destacaremos los siguientes tipos:</a:t>
            </a:r>
          </a:p>
          <a:p>
            <a:pPr>
              <a:buNone/>
            </a:pPr>
            <a:endParaRPr lang="es-MX" sz="2400" dirty="0" smtClean="0"/>
          </a:p>
          <a:p>
            <a:pPr>
              <a:buNone/>
            </a:pPr>
            <a:r>
              <a:rPr lang="es-MX" sz="2400" b="1" dirty="0" smtClean="0"/>
              <a:t>Con ilustraciones</a:t>
            </a:r>
          </a:p>
          <a:p>
            <a:pPr>
              <a:buNone/>
            </a:pPr>
            <a:endParaRPr lang="es-MX" sz="1800" b="1" dirty="0" smtClean="0"/>
          </a:p>
          <a:p>
            <a:pPr>
              <a:buNone/>
            </a:pPr>
            <a:endParaRPr lang="es-MX" sz="1800" b="1" dirty="0" smtClean="0"/>
          </a:p>
          <a:p>
            <a:pPr algn="just"/>
            <a:r>
              <a:rPr lang="es-MX" sz="1800" dirty="0" smtClean="0"/>
              <a:t>  </a:t>
            </a:r>
            <a:r>
              <a:rPr lang="es-MX" sz="1800" b="1" i="1" dirty="0" smtClean="0"/>
              <a:t>Sin ilustraciones</a:t>
            </a:r>
            <a:r>
              <a:rPr lang="es-MX" sz="1800" dirty="0" smtClean="0"/>
              <a:t>. Contienen sólo  texto que puede ser  sin estructura o estructura.       </a:t>
            </a:r>
          </a:p>
          <a:p>
            <a:pPr algn="just">
              <a:buNone/>
            </a:pPr>
            <a:endParaRPr lang="es-MX" sz="1800" dirty="0" smtClean="0"/>
          </a:p>
          <a:p>
            <a:pPr algn="just"/>
            <a:r>
              <a:rPr lang="es-MX" sz="1800" b="1" i="1" dirty="0" smtClean="0"/>
              <a:t>Con ilustraciones</a:t>
            </a:r>
            <a:r>
              <a:rPr lang="es-MX" sz="1800" dirty="0" smtClean="0"/>
              <a:t>. Contiene además de texto, información de registro visual: Fotografías, diseños, tablas iconográficas, diapositivas, etc.)</a:t>
            </a:r>
            <a:endParaRPr lang="es-MX" sz="1600" dirty="0" smtClean="0"/>
          </a:p>
        </p:txBody>
      </p:sp>
      <p:pic>
        <p:nvPicPr>
          <p:cNvPr id="2052" name="Picture 4" descr="C:\Documents and Settings\usuario.USUARIO-88867C8\Configuración local\Archivos temporales de Internet\Content.IE5\ECEOUABP\MC900282344[1].wmf"/>
          <p:cNvPicPr>
            <a:picLocks noChangeAspect="1" noChangeArrowheads="1"/>
          </p:cNvPicPr>
          <p:nvPr/>
        </p:nvPicPr>
        <p:blipFill>
          <a:blip r:embed="rId2" cstate="print"/>
          <a:srcRect/>
          <a:stretch>
            <a:fillRect/>
          </a:stretch>
        </p:blipFill>
        <p:spPr bwMode="auto">
          <a:xfrm>
            <a:off x="3995936" y="2492896"/>
            <a:ext cx="1296144" cy="1316256"/>
          </a:xfrm>
          <a:prstGeom prst="rect">
            <a:avLst/>
          </a:prstGeom>
          <a:solidFill>
            <a:srgbClr val="FFC000"/>
          </a:solid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22238"/>
            <a:ext cx="7543800" cy="786482"/>
          </a:xfrm>
        </p:spPr>
        <p:txBody>
          <a:bodyPr/>
          <a:lstStyle/>
          <a:p>
            <a:r>
              <a:rPr lang="es-MX" dirty="0" smtClean="0"/>
              <a:t>Tipos de documentos (casos)</a:t>
            </a:r>
            <a:endParaRPr lang="es-MX" dirty="0"/>
          </a:p>
        </p:txBody>
      </p:sp>
      <p:sp>
        <p:nvSpPr>
          <p:cNvPr id="3" name="2 Marcador de contenido"/>
          <p:cNvSpPr>
            <a:spLocks noGrp="1"/>
          </p:cNvSpPr>
          <p:nvPr>
            <p:ph idx="1"/>
          </p:nvPr>
        </p:nvSpPr>
        <p:spPr>
          <a:xfrm>
            <a:off x="457200" y="764704"/>
            <a:ext cx="8229600" cy="4411662"/>
          </a:xfrm>
        </p:spPr>
        <p:txBody>
          <a:bodyPr/>
          <a:lstStyle/>
          <a:p>
            <a:endParaRPr lang="es-MX" dirty="0" smtClean="0"/>
          </a:p>
          <a:p>
            <a:r>
              <a:rPr lang="es-MX" dirty="0" smtClean="0"/>
              <a:t>Instructivo.</a:t>
            </a:r>
          </a:p>
          <a:p>
            <a:pPr>
              <a:buNone/>
            </a:pPr>
            <a:r>
              <a:rPr lang="es-MX" sz="1800" dirty="0" smtClean="0"/>
              <a:t>Documento estructurado que contiene información  que hace referencia a un procedimiento o acciones  concretas a desarrollar de forma secuencial.</a:t>
            </a:r>
          </a:p>
          <a:p>
            <a:pPr>
              <a:buNone/>
            </a:pPr>
            <a:endParaRPr lang="es-MX" sz="1800" dirty="0" smtClean="0"/>
          </a:p>
          <a:p>
            <a:pPr>
              <a:buNone/>
            </a:pPr>
            <a:r>
              <a:rPr lang="es-MX" sz="1800" dirty="0" smtClean="0"/>
              <a:t>    </a:t>
            </a:r>
          </a:p>
          <a:p>
            <a:endParaRPr lang="es-MX" dirty="0"/>
          </a:p>
        </p:txBody>
      </p:sp>
      <p:pic>
        <p:nvPicPr>
          <p:cNvPr id="3074" name="Picture 2" descr="http://t3.gstatic.com/images?q=tbn:fgQLLfoPTBbCMM:http://conred.gob.gt/biblioteca/que-hacer-en-caso-de/incendios/instructivo-incendios.jpg">
            <a:hlinkClick r:id="rId2"/>
          </p:cNvPr>
          <p:cNvPicPr>
            <a:picLocks noChangeAspect="1" noChangeArrowheads="1"/>
          </p:cNvPicPr>
          <p:nvPr/>
        </p:nvPicPr>
        <p:blipFill>
          <a:blip r:embed="rId3" cstate="print"/>
          <a:srcRect/>
          <a:stretch>
            <a:fillRect/>
          </a:stretch>
        </p:blipFill>
        <p:spPr bwMode="auto">
          <a:xfrm>
            <a:off x="3347864" y="2571310"/>
            <a:ext cx="2736304" cy="4026042"/>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Tipos de documentos (casos)</a:t>
            </a:r>
            <a:endParaRPr lang="es-MX" dirty="0"/>
          </a:p>
        </p:txBody>
      </p:sp>
      <p:sp>
        <p:nvSpPr>
          <p:cNvPr id="3" name="2 Marcador de contenido"/>
          <p:cNvSpPr>
            <a:spLocks noGrp="1"/>
          </p:cNvSpPr>
          <p:nvPr>
            <p:ph idx="1"/>
          </p:nvPr>
        </p:nvSpPr>
        <p:spPr/>
        <p:txBody>
          <a:bodyPr/>
          <a:lstStyle/>
          <a:p>
            <a:pPr algn="just">
              <a:buNone/>
            </a:pPr>
            <a:r>
              <a:rPr lang="es-MX" sz="2800" b="1" dirty="0" smtClean="0"/>
              <a:t>Guía Técnica.</a:t>
            </a:r>
          </a:p>
          <a:p>
            <a:pPr algn="just"/>
            <a:endParaRPr lang="es-MX" sz="2400" dirty="0" smtClean="0"/>
          </a:p>
          <a:p>
            <a:pPr algn="just"/>
            <a:r>
              <a:rPr lang="es-MX" sz="2000" dirty="0" smtClean="0"/>
              <a:t>Documento estructurado que contiene información  que hace referencia a indicaciones,  procedimientos o acciones  diversas, generalmente de carácter administrativo.  Las guías son muy usadas para dar indicaciones de llenado de instrumentos que requieren información, para desarrollar actividades que implican un procedimiento sistemático apegado a normas o reglamentos, etc.    </a:t>
            </a:r>
          </a:p>
          <a:p>
            <a:endParaRPr lang="es-MX" dirty="0"/>
          </a:p>
        </p:txBody>
      </p:sp>
      <p:pic>
        <p:nvPicPr>
          <p:cNvPr id="27650" name="Picture 2" descr="C:\Documents and Settings\usuario.USUARIO-88867C8\Configuración local\Archivos temporales de Internet\Content.IE5\IN43D0HD\MC900195784[1].wmf"/>
          <p:cNvPicPr>
            <a:picLocks noChangeAspect="1" noChangeArrowheads="1"/>
          </p:cNvPicPr>
          <p:nvPr/>
        </p:nvPicPr>
        <p:blipFill>
          <a:blip r:embed="rId2" cstate="print"/>
          <a:srcRect/>
          <a:stretch>
            <a:fillRect/>
          </a:stretch>
        </p:blipFill>
        <p:spPr bwMode="auto">
          <a:xfrm>
            <a:off x="5868144" y="4941168"/>
            <a:ext cx="1827213" cy="1670050"/>
          </a:xfrm>
          <a:prstGeom prst="rect">
            <a:avLst/>
          </a:prstGeom>
          <a:noFill/>
        </p:spPr>
      </p:pic>
      <p:pic>
        <p:nvPicPr>
          <p:cNvPr id="27651" name="Picture 3" descr="C:\Documents and Settings\usuario.USUARIO-88867C8\Configuración local\Archivos temporales de Internet\Content.IE5\QIBY51G0\MC900295571[1].wmf"/>
          <p:cNvPicPr>
            <a:picLocks noChangeAspect="1" noChangeArrowheads="1"/>
          </p:cNvPicPr>
          <p:nvPr/>
        </p:nvPicPr>
        <p:blipFill>
          <a:blip r:embed="rId3" cstate="print"/>
          <a:srcRect/>
          <a:stretch>
            <a:fillRect/>
          </a:stretch>
        </p:blipFill>
        <p:spPr bwMode="auto">
          <a:xfrm>
            <a:off x="2195736" y="5013176"/>
            <a:ext cx="2998787" cy="1620837"/>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22238"/>
            <a:ext cx="7543800" cy="786482"/>
          </a:xfrm>
        </p:spPr>
        <p:txBody>
          <a:bodyPr/>
          <a:lstStyle/>
          <a:p>
            <a:r>
              <a:rPr lang="es-MX" dirty="0" smtClean="0"/>
              <a:t>Tipos de documentos (casos)</a:t>
            </a:r>
            <a:endParaRPr lang="es-MX" dirty="0"/>
          </a:p>
        </p:txBody>
      </p:sp>
      <p:sp>
        <p:nvSpPr>
          <p:cNvPr id="3" name="2 Marcador de contenido"/>
          <p:cNvSpPr>
            <a:spLocks noGrp="1"/>
          </p:cNvSpPr>
          <p:nvPr>
            <p:ph idx="1"/>
          </p:nvPr>
        </p:nvSpPr>
        <p:spPr>
          <a:xfrm>
            <a:off x="457200" y="764704"/>
            <a:ext cx="8229600" cy="4411662"/>
          </a:xfrm>
        </p:spPr>
        <p:txBody>
          <a:bodyPr/>
          <a:lstStyle/>
          <a:p>
            <a:endParaRPr lang="es-MX" dirty="0" smtClean="0"/>
          </a:p>
          <a:p>
            <a:r>
              <a:rPr lang="es-MX" dirty="0" smtClean="0"/>
              <a:t>Reporte.</a:t>
            </a:r>
          </a:p>
          <a:p>
            <a:pPr>
              <a:buNone/>
            </a:pPr>
            <a:r>
              <a:rPr lang="es-MX" sz="1800" b="1" dirty="0" smtClean="0"/>
              <a:t>El reporte es aquel documento estructurado que se utilizará cuando se quiera informar o dar noticia acerca de una determinada cuestión o suceso que aconteció generalmente de carácter concreto</a:t>
            </a:r>
            <a:r>
              <a:rPr lang="es-MX" sz="1800" dirty="0" smtClean="0"/>
              <a:t>. Por ejemplo:</a:t>
            </a:r>
          </a:p>
          <a:p>
            <a:r>
              <a:rPr lang="es-MX" sz="1800" dirty="0" smtClean="0"/>
              <a:t> Informar sobre los resultados de la aplicación de una encuesta.</a:t>
            </a:r>
          </a:p>
          <a:p>
            <a:pPr>
              <a:buFont typeface="Arial" pitchFamily="34" charset="0"/>
              <a:buChar char="•"/>
            </a:pPr>
            <a:r>
              <a:rPr lang="es-MX" sz="1800" dirty="0" smtClean="0"/>
              <a:t>Informar sobre los resultados de la implementación de un programa de capacitación.</a:t>
            </a:r>
          </a:p>
          <a:p>
            <a:pPr>
              <a:buFont typeface="Arial" pitchFamily="34" charset="0"/>
              <a:buChar char="•"/>
            </a:pPr>
            <a:r>
              <a:rPr lang="es-MX" sz="1800" dirty="0" smtClean="0"/>
              <a:t> Informar sobre los resultados de una estrategia de administración o ventas.    </a:t>
            </a:r>
          </a:p>
          <a:p>
            <a:endParaRPr lang="es-MX" dirty="0"/>
          </a:p>
        </p:txBody>
      </p:sp>
      <p:pic>
        <p:nvPicPr>
          <p:cNvPr id="24580" name="Picture 4" descr="http://t2.gstatic.com/images?q=tbn:7aRC0PPTKoV3IM:http://www.bvs.sld.cu/revistas/aci/vol16_1_07/f0206707.gif">
            <a:hlinkClick r:id="rId2"/>
          </p:cNvPr>
          <p:cNvPicPr>
            <a:picLocks noChangeAspect="1" noChangeArrowheads="1"/>
          </p:cNvPicPr>
          <p:nvPr/>
        </p:nvPicPr>
        <p:blipFill>
          <a:blip r:embed="rId3" cstate="print"/>
          <a:srcRect/>
          <a:stretch>
            <a:fillRect/>
          </a:stretch>
        </p:blipFill>
        <p:spPr bwMode="auto">
          <a:xfrm>
            <a:off x="4932040" y="4221088"/>
            <a:ext cx="3672408" cy="2380084"/>
          </a:xfrm>
          <a:prstGeom prst="rect">
            <a:avLst/>
          </a:prstGeom>
          <a:noFill/>
          <a:ln w="28575">
            <a:solidFill>
              <a:schemeClr val="tx1"/>
            </a:solidFill>
          </a:ln>
        </p:spPr>
      </p:pic>
      <p:pic>
        <p:nvPicPr>
          <p:cNvPr id="24584" name="Picture 8" descr="C:\Documents and Settings\usuario.USUARIO-88867C8\Configuración local\Archivos temporales de Internet\Content.IE5\ECEOUABP\MP900438680[1].jpg"/>
          <p:cNvPicPr>
            <a:picLocks noChangeAspect="1" noChangeArrowheads="1"/>
          </p:cNvPicPr>
          <p:nvPr/>
        </p:nvPicPr>
        <p:blipFill>
          <a:blip r:embed="rId4" cstate="print"/>
          <a:srcRect/>
          <a:stretch>
            <a:fillRect/>
          </a:stretch>
        </p:blipFill>
        <p:spPr bwMode="auto">
          <a:xfrm>
            <a:off x="539552" y="4365104"/>
            <a:ext cx="3271292" cy="2180861"/>
          </a:xfrm>
          <a:prstGeom prst="rect">
            <a:avLst/>
          </a:prstGeom>
          <a:noFill/>
          <a:ln w="28575">
            <a:solidFill>
              <a:schemeClr val="tx1"/>
            </a:solidFill>
          </a:ln>
        </p:spPr>
      </p:pic>
      <p:sp>
        <p:nvSpPr>
          <p:cNvPr id="11" name="10 Flecha derecha"/>
          <p:cNvSpPr/>
          <p:nvPr/>
        </p:nvSpPr>
        <p:spPr>
          <a:xfrm>
            <a:off x="4067944" y="4869160"/>
            <a:ext cx="648072" cy="86409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122238"/>
            <a:ext cx="7543800" cy="786482"/>
          </a:xfrm>
        </p:spPr>
        <p:txBody>
          <a:bodyPr/>
          <a:lstStyle/>
          <a:p>
            <a:r>
              <a:rPr lang="es-MX" dirty="0" smtClean="0"/>
              <a:t>Tipos de documentos (casos)</a:t>
            </a:r>
            <a:endParaRPr lang="es-MX" dirty="0"/>
          </a:p>
        </p:txBody>
      </p:sp>
      <p:sp>
        <p:nvSpPr>
          <p:cNvPr id="3" name="2 Marcador de contenido"/>
          <p:cNvSpPr>
            <a:spLocks noGrp="1"/>
          </p:cNvSpPr>
          <p:nvPr>
            <p:ph idx="1"/>
          </p:nvPr>
        </p:nvSpPr>
        <p:spPr>
          <a:xfrm>
            <a:off x="457200" y="764704"/>
            <a:ext cx="8229600" cy="4411662"/>
          </a:xfrm>
        </p:spPr>
        <p:txBody>
          <a:bodyPr/>
          <a:lstStyle/>
          <a:p>
            <a:pPr>
              <a:buNone/>
            </a:pPr>
            <a:endParaRPr lang="es-MX" dirty="0" smtClean="0"/>
          </a:p>
          <a:p>
            <a:r>
              <a:rPr lang="es-MX" dirty="0" smtClean="0">
                <a:solidFill>
                  <a:srgbClr val="7030A0"/>
                </a:solidFill>
              </a:rPr>
              <a:t>Informe Técnico</a:t>
            </a:r>
          </a:p>
          <a:p>
            <a:pPr algn="just">
              <a:buNone/>
            </a:pPr>
            <a:r>
              <a:rPr lang="es-MX" sz="1800" b="1" dirty="0" smtClean="0">
                <a:solidFill>
                  <a:srgbClr val="7030A0"/>
                </a:solidFill>
              </a:rPr>
              <a:t>El Informe es aquel documento estructurado</a:t>
            </a:r>
            <a:r>
              <a:rPr lang="es-MX" sz="1800" dirty="0" smtClean="0">
                <a:solidFill>
                  <a:srgbClr val="7030A0"/>
                </a:solidFill>
              </a:rPr>
              <a:t> que se caracteriza por contener información que refleja el resultado de una investigación o de un trabajo adaptado al contexto de una situación determinada. Los informes técnicos pueden contener información:</a:t>
            </a:r>
          </a:p>
          <a:p>
            <a:pPr algn="just">
              <a:buNone/>
            </a:pPr>
            <a:r>
              <a:rPr lang="es-MX" sz="1800" dirty="0" smtClean="0">
                <a:solidFill>
                  <a:srgbClr val="7030A0"/>
                </a:solidFill>
              </a:rPr>
              <a:t>          * Resultados de una experiencia de trabajo u acción de investigación.</a:t>
            </a:r>
          </a:p>
          <a:p>
            <a:pPr algn="just">
              <a:buNone/>
            </a:pPr>
            <a:r>
              <a:rPr lang="es-MX" sz="1800" dirty="0" smtClean="0">
                <a:solidFill>
                  <a:srgbClr val="7030A0"/>
                </a:solidFill>
              </a:rPr>
              <a:t>          * Análisis complejo de un acontecimiento o temática.</a:t>
            </a:r>
          </a:p>
          <a:p>
            <a:pPr algn="just">
              <a:buNone/>
            </a:pPr>
            <a:r>
              <a:rPr lang="es-MX" sz="1800" dirty="0" smtClean="0">
                <a:solidFill>
                  <a:srgbClr val="7030A0"/>
                </a:solidFill>
              </a:rPr>
              <a:t>          * Propuesta o propuestas de solución parcial o total a una problemática.</a:t>
            </a:r>
          </a:p>
          <a:p>
            <a:pPr algn="just">
              <a:buNone/>
            </a:pPr>
            <a:r>
              <a:rPr lang="es-MX" sz="1800" dirty="0" smtClean="0">
                <a:solidFill>
                  <a:srgbClr val="7030A0"/>
                </a:solidFill>
              </a:rPr>
              <a:t>          </a:t>
            </a:r>
          </a:p>
          <a:p>
            <a:pPr algn="just">
              <a:buNone/>
            </a:pPr>
            <a:r>
              <a:rPr lang="es-MX" sz="1800" dirty="0" smtClean="0">
                <a:solidFill>
                  <a:srgbClr val="7030A0"/>
                </a:solidFill>
              </a:rPr>
              <a:t>En cuanto a su estructura, los informes suelen repetir la estructura de una investigación (introducción-método-resultados-debate). También pueden basarse en la estructura de problema solución. </a:t>
            </a:r>
          </a:p>
          <a:p>
            <a:pPr algn="just">
              <a:buNone/>
            </a:pPr>
            <a:r>
              <a:rPr lang="es-MX" sz="1800" dirty="0" smtClean="0">
                <a:solidFill>
                  <a:srgbClr val="7030A0"/>
                </a:solidFill>
              </a:rPr>
              <a:t>         </a:t>
            </a:r>
          </a:p>
          <a:p>
            <a:endParaRPr lang="es-MX"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Tipos de Documentos (casos)</a:t>
            </a:r>
            <a:endParaRPr lang="es-MX" dirty="0"/>
          </a:p>
        </p:txBody>
      </p:sp>
      <p:sp>
        <p:nvSpPr>
          <p:cNvPr id="3" name="2 Marcador de contenido"/>
          <p:cNvSpPr>
            <a:spLocks noGrp="1"/>
          </p:cNvSpPr>
          <p:nvPr>
            <p:ph idx="1"/>
          </p:nvPr>
        </p:nvSpPr>
        <p:spPr/>
        <p:txBody>
          <a:bodyPr/>
          <a:lstStyle/>
          <a:p>
            <a:pPr algn="just">
              <a:buNone/>
            </a:pPr>
            <a:r>
              <a:rPr lang="es-MX" sz="2800" b="1" dirty="0" smtClean="0"/>
              <a:t>Tesis:</a:t>
            </a:r>
          </a:p>
          <a:p>
            <a:pPr algn="just"/>
            <a:r>
              <a:rPr lang="es-MX" sz="2400" b="1" dirty="0" smtClean="0"/>
              <a:t> </a:t>
            </a:r>
            <a:r>
              <a:rPr lang="es-MX" sz="2400" dirty="0" smtClean="0"/>
              <a:t>Documento que recoge el resultado de un trabajo original de investigación (documental, campo, experimental)  y sometido al control de una institución universitaria en vistas a la obtención de un título o diploma en esta Institución. Las tesis destacan la exposición de hipótesis (explícitas o implícitas) mismas que se plantean después de un análisis de la información teórica (marco teórico).</a:t>
            </a:r>
            <a:endParaRPr lang="es-MX"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a:xfrm>
            <a:off x="574675" y="142852"/>
            <a:ext cx="8001000" cy="1216025"/>
          </a:xfrm>
        </p:spPr>
        <p:txBody>
          <a:bodyPr/>
          <a:lstStyle/>
          <a:p>
            <a:pPr eaLnBrk="1" hangingPunct="1"/>
            <a:r>
              <a:rPr lang="es-MX" sz="2800" b="1" dirty="0" smtClean="0">
                <a:solidFill>
                  <a:schemeClr val="bg1"/>
                </a:solidFill>
              </a:rPr>
              <a:t>MÉTODO CIENTÍFICO COMO ESTRATEGIA </a:t>
            </a:r>
            <a:r>
              <a:rPr lang="es-MX" sz="2400" b="1" dirty="0" smtClean="0">
                <a:solidFill>
                  <a:schemeClr val="tx1"/>
                </a:solidFill>
              </a:rPr>
              <a:t>PROCESO DEL </a:t>
            </a:r>
            <a:r>
              <a:rPr lang="es-MX" sz="2400" b="1" dirty="0" smtClean="0">
                <a:solidFill>
                  <a:schemeClr val="tx1"/>
                </a:solidFill>
              </a:rPr>
              <a:t>MÉTODO </a:t>
            </a:r>
            <a:r>
              <a:rPr lang="es-MX" sz="2400" b="1" dirty="0" smtClean="0">
                <a:solidFill>
                  <a:schemeClr val="tx1"/>
                </a:solidFill>
              </a:rPr>
              <a:t>CIENTÍFICO DESDE UN ENFOQUE DE DOCUMENTACIÓN TÉCNICA.</a:t>
            </a:r>
            <a:r>
              <a:rPr lang="es-MX" sz="2800" b="1" dirty="0" smtClean="0">
                <a:solidFill>
                  <a:schemeClr val="tx1"/>
                </a:solidFill>
              </a:rPr>
              <a:t> </a:t>
            </a:r>
          </a:p>
        </p:txBody>
      </p:sp>
      <p:pic>
        <p:nvPicPr>
          <p:cNvPr id="13315" name="Picture 4" descr="MCj04042630000[1]"/>
          <p:cNvPicPr>
            <a:picLocks noChangeAspect="1" noChangeArrowheads="1"/>
          </p:cNvPicPr>
          <p:nvPr/>
        </p:nvPicPr>
        <p:blipFill>
          <a:blip r:embed="rId2" cstate="print"/>
          <a:srcRect/>
          <a:stretch>
            <a:fillRect/>
          </a:stretch>
        </p:blipFill>
        <p:spPr bwMode="auto">
          <a:xfrm>
            <a:off x="804863" y="4581525"/>
            <a:ext cx="1174750" cy="1082675"/>
          </a:xfrm>
          <a:prstGeom prst="rect">
            <a:avLst/>
          </a:prstGeom>
          <a:noFill/>
          <a:ln w="9525">
            <a:noFill/>
            <a:miter lim="800000"/>
            <a:headEnd/>
            <a:tailEnd/>
          </a:ln>
        </p:spPr>
      </p:pic>
      <p:pic>
        <p:nvPicPr>
          <p:cNvPr id="13316" name="Picture 5" descr="MCPE01451_0000[1]"/>
          <p:cNvPicPr>
            <a:picLocks noChangeAspect="1" noChangeArrowheads="1"/>
          </p:cNvPicPr>
          <p:nvPr/>
        </p:nvPicPr>
        <p:blipFill>
          <a:blip r:embed="rId3" cstate="print"/>
          <a:srcRect/>
          <a:stretch>
            <a:fillRect/>
          </a:stretch>
        </p:blipFill>
        <p:spPr bwMode="auto">
          <a:xfrm>
            <a:off x="2124075" y="3716338"/>
            <a:ext cx="1655763" cy="1539875"/>
          </a:xfrm>
          <a:prstGeom prst="rect">
            <a:avLst/>
          </a:prstGeom>
          <a:noFill/>
          <a:ln w="9525">
            <a:noFill/>
            <a:miter lim="800000"/>
            <a:headEnd/>
            <a:tailEnd/>
          </a:ln>
        </p:spPr>
      </p:pic>
      <p:pic>
        <p:nvPicPr>
          <p:cNvPr id="13317" name="Picture 6" descr="MCj04061240000[1]"/>
          <p:cNvPicPr>
            <a:picLocks noChangeAspect="1" noChangeArrowheads="1"/>
          </p:cNvPicPr>
          <p:nvPr/>
        </p:nvPicPr>
        <p:blipFill>
          <a:blip r:embed="rId4" cstate="print"/>
          <a:srcRect/>
          <a:stretch>
            <a:fillRect/>
          </a:stretch>
        </p:blipFill>
        <p:spPr bwMode="auto">
          <a:xfrm>
            <a:off x="3916363" y="3213100"/>
            <a:ext cx="1303337" cy="1511300"/>
          </a:xfrm>
          <a:prstGeom prst="rect">
            <a:avLst/>
          </a:prstGeom>
          <a:noFill/>
          <a:ln w="9525">
            <a:noFill/>
            <a:miter lim="800000"/>
            <a:headEnd/>
            <a:tailEnd/>
          </a:ln>
        </p:spPr>
      </p:pic>
      <p:pic>
        <p:nvPicPr>
          <p:cNvPr id="13318" name="Picture 7" descr="MCj03340700000[1]"/>
          <p:cNvPicPr>
            <a:picLocks noChangeAspect="1" noChangeArrowheads="1"/>
          </p:cNvPicPr>
          <p:nvPr/>
        </p:nvPicPr>
        <p:blipFill>
          <a:blip r:embed="rId5" cstate="print"/>
          <a:srcRect/>
          <a:stretch>
            <a:fillRect/>
          </a:stretch>
        </p:blipFill>
        <p:spPr bwMode="auto">
          <a:xfrm>
            <a:off x="5335588" y="2492375"/>
            <a:ext cx="1323975" cy="1674813"/>
          </a:xfrm>
          <a:prstGeom prst="rect">
            <a:avLst/>
          </a:prstGeom>
          <a:noFill/>
          <a:ln w="9525">
            <a:noFill/>
            <a:miter lim="800000"/>
            <a:headEnd/>
            <a:tailEnd/>
          </a:ln>
        </p:spPr>
      </p:pic>
      <p:pic>
        <p:nvPicPr>
          <p:cNvPr id="13319" name="Picture 9" descr="MCj02540900000[1]"/>
          <p:cNvPicPr>
            <a:picLocks noChangeAspect="1" noChangeArrowheads="1"/>
          </p:cNvPicPr>
          <p:nvPr/>
        </p:nvPicPr>
        <p:blipFill>
          <a:blip r:embed="rId6" cstate="print"/>
          <a:srcRect/>
          <a:stretch>
            <a:fillRect/>
          </a:stretch>
        </p:blipFill>
        <p:spPr bwMode="auto">
          <a:xfrm>
            <a:off x="6948488" y="1927225"/>
            <a:ext cx="1433512" cy="1646238"/>
          </a:xfrm>
          <a:prstGeom prst="rect">
            <a:avLst/>
          </a:prstGeom>
          <a:noFill/>
          <a:ln w="9525">
            <a:noFill/>
            <a:miter lim="800000"/>
            <a:headEnd/>
            <a:tailEnd/>
          </a:ln>
        </p:spPr>
      </p:pic>
      <p:sp>
        <p:nvSpPr>
          <p:cNvPr id="13320" name="Rectangle 12"/>
          <p:cNvSpPr>
            <a:spLocks noChangeArrowheads="1"/>
          </p:cNvSpPr>
          <p:nvPr/>
        </p:nvSpPr>
        <p:spPr bwMode="auto">
          <a:xfrm>
            <a:off x="827088" y="5805488"/>
            <a:ext cx="1295400" cy="792162"/>
          </a:xfrm>
          <a:prstGeom prst="rect">
            <a:avLst/>
          </a:prstGeom>
          <a:solidFill>
            <a:srgbClr val="000099"/>
          </a:solidFill>
          <a:ln w="9525">
            <a:noFill/>
            <a:miter lim="800000"/>
            <a:headEnd/>
            <a:tailEnd/>
          </a:ln>
        </p:spPr>
        <p:txBody>
          <a:bodyPr wrap="none" anchor="ctr"/>
          <a:lstStyle/>
          <a:p>
            <a:r>
              <a:rPr lang="es-MX" dirty="0" smtClean="0">
                <a:solidFill>
                  <a:schemeClr val="bg1"/>
                </a:solidFill>
                <a:latin typeface="Calibri" pitchFamily="34" charset="0"/>
              </a:rPr>
              <a:t>Problema</a:t>
            </a:r>
            <a:endParaRPr lang="es-MX" dirty="0">
              <a:solidFill>
                <a:schemeClr val="bg1"/>
              </a:solidFill>
              <a:latin typeface="Calibri" pitchFamily="34" charset="0"/>
            </a:endParaRPr>
          </a:p>
        </p:txBody>
      </p:sp>
      <p:sp>
        <p:nvSpPr>
          <p:cNvPr id="13321" name="Rectangle 13"/>
          <p:cNvSpPr>
            <a:spLocks noChangeArrowheads="1"/>
          </p:cNvSpPr>
          <p:nvPr/>
        </p:nvSpPr>
        <p:spPr bwMode="auto">
          <a:xfrm>
            <a:off x="2124075" y="5373688"/>
            <a:ext cx="1584325" cy="1223962"/>
          </a:xfrm>
          <a:prstGeom prst="rect">
            <a:avLst/>
          </a:prstGeom>
          <a:solidFill>
            <a:srgbClr val="000099"/>
          </a:solidFill>
          <a:ln w="9525">
            <a:noFill/>
            <a:miter lim="800000"/>
            <a:headEnd/>
            <a:tailEnd/>
          </a:ln>
        </p:spPr>
        <p:txBody>
          <a:bodyPr wrap="none" anchor="ctr"/>
          <a:lstStyle/>
          <a:p>
            <a:r>
              <a:rPr lang="es-MX" dirty="0" smtClean="0">
                <a:solidFill>
                  <a:schemeClr val="bg1"/>
                </a:solidFill>
                <a:latin typeface="Calibri" pitchFamily="34" charset="0"/>
              </a:rPr>
              <a:t>Observación:</a:t>
            </a:r>
          </a:p>
          <a:p>
            <a:pPr>
              <a:buFont typeface="Arial" pitchFamily="34" charset="0"/>
              <a:buChar char="•"/>
            </a:pPr>
            <a:r>
              <a:rPr lang="es-MX" dirty="0" smtClean="0">
                <a:solidFill>
                  <a:srgbClr val="FFFF00"/>
                </a:solidFill>
                <a:latin typeface="Calibri" pitchFamily="34" charset="0"/>
              </a:rPr>
              <a:t>Investigación</a:t>
            </a:r>
          </a:p>
          <a:p>
            <a:r>
              <a:rPr lang="es-MX" dirty="0" smtClean="0">
                <a:solidFill>
                  <a:srgbClr val="FFFF00"/>
                </a:solidFill>
                <a:latin typeface="Calibri" pitchFamily="34" charset="0"/>
              </a:rPr>
              <a:t> Documental</a:t>
            </a:r>
            <a:endParaRPr lang="es-MX" dirty="0">
              <a:solidFill>
                <a:srgbClr val="FFFF00"/>
              </a:solidFill>
              <a:latin typeface="Calibri" pitchFamily="34" charset="0"/>
            </a:endParaRPr>
          </a:p>
        </p:txBody>
      </p:sp>
      <p:sp>
        <p:nvSpPr>
          <p:cNvPr id="13322" name="Rectangle 14"/>
          <p:cNvSpPr>
            <a:spLocks noChangeArrowheads="1"/>
          </p:cNvSpPr>
          <p:nvPr/>
        </p:nvSpPr>
        <p:spPr bwMode="auto">
          <a:xfrm>
            <a:off x="3708400" y="4724400"/>
            <a:ext cx="1511300" cy="1873250"/>
          </a:xfrm>
          <a:prstGeom prst="rect">
            <a:avLst/>
          </a:prstGeom>
          <a:solidFill>
            <a:srgbClr val="000099"/>
          </a:solidFill>
          <a:ln w="9525">
            <a:noFill/>
            <a:miter lim="800000"/>
            <a:headEnd/>
            <a:tailEnd/>
          </a:ln>
        </p:spPr>
        <p:txBody>
          <a:bodyPr wrap="none" anchor="ctr"/>
          <a:lstStyle/>
          <a:p>
            <a:r>
              <a:rPr lang="es-MX" dirty="0" smtClean="0">
                <a:solidFill>
                  <a:schemeClr val="bg1"/>
                </a:solidFill>
                <a:latin typeface="Calibri" pitchFamily="34" charset="0"/>
              </a:rPr>
              <a:t>Hipótesis:</a:t>
            </a:r>
          </a:p>
          <a:p>
            <a:r>
              <a:rPr lang="es-MX" dirty="0" smtClean="0">
                <a:solidFill>
                  <a:srgbClr val="FFFF00"/>
                </a:solidFill>
                <a:latin typeface="Calibri" pitchFamily="34" charset="0"/>
              </a:rPr>
              <a:t>*Propuesta</a:t>
            </a:r>
          </a:p>
          <a:p>
            <a:r>
              <a:rPr lang="es-MX" dirty="0" smtClean="0">
                <a:solidFill>
                  <a:srgbClr val="FFFF00"/>
                </a:solidFill>
                <a:latin typeface="Calibri" pitchFamily="34" charset="0"/>
              </a:rPr>
              <a:t> de posible </a:t>
            </a:r>
          </a:p>
          <a:p>
            <a:r>
              <a:rPr lang="es-MX" dirty="0" smtClean="0">
                <a:solidFill>
                  <a:srgbClr val="FFFF00"/>
                </a:solidFill>
                <a:latin typeface="Calibri" pitchFamily="34" charset="0"/>
              </a:rPr>
              <a:t>solución</a:t>
            </a:r>
          </a:p>
          <a:p>
            <a:endParaRPr lang="es-MX" dirty="0">
              <a:latin typeface="Calibri" pitchFamily="34" charset="0"/>
            </a:endParaRPr>
          </a:p>
        </p:txBody>
      </p:sp>
      <p:sp>
        <p:nvSpPr>
          <p:cNvPr id="13323" name="Rectangle 15"/>
          <p:cNvSpPr>
            <a:spLocks noChangeArrowheads="1"/>
          </p:cNvSpPr>
          <p:nvPr/>
        </p:nvSpPr>
        <p:spPr bwMode="auto">
          <a:xfrm>
            <a:off x="5219700" y="4221163"/>
            <a:ext cx="1584325" cy="2376487"/>
          </a:xfrm>
          <a:prstGeom prst="rect">
            <a:avLst/>
          </a:prstGeom>
          <a:solidFill>
            <a:srgbClr val="000099"/>
          </a:solidFill>
          <a:ln w="9525">
            <a:noFill/>
            <a:miter lim="800000"/>
            <a:headEnd/>
            <a:tailEnd/>
          </a:ln>
        </p:spPr>
        <p:txBody>
          <a:bodyPr wrap="none" anchor="ctr"/>
          <a:lstStyle/>
          <a:p>
            <a:r>
              <a:rPr lang="es-MX" sz="1600" dirty="0" smtClean="0">
                <a:solidFill>
                  <a:schemeClr val="bg1"/>
                </a:solidFill>
                <a:latin typeface="Calibri" pitchFamily="34" charset="0"/>
              </a:rPr>
              <a:t>Experimentación:</a:t>
            </a:r>
          </a:p>
          <a:p>
            <a:pPr>
              <a:buFont typeface="Arial" pitchFamily="34" charset="0"/>
              <a:buChar char="•"/>
            </a:pPr>
            <a:r>
              <a:rPr lang="es-MX" sz="1600" dirty="0" smtClean="0">
                <a:solidFill>
                  <a:srgbClr val="FFFF00"/>
                </a:solidFill>
                <a:latin typeface="Calibri" pitchFamily="34" charset="0"/>
              </a:rPr>
              <a:t>ejecución de</a:t>
            </a:r>
          </a:p>
          <a:p>
            <a:r>
              <a:rPr lang="es-MX" sz="1600" dirty="0" smtClean="0">
                <a:solidFill>
                  <a:srgbClr val="FFFF00"/>
                </a:solidFill>
                <a:latin typeface="Calibri" pitchFamily="34" charset="0"/>
              </a:rPr>
              <a:t> acciones que</a:t>
            </a:r>
          </a:p>
          <a:p>
            <a:r>
              <a:rPr lang="es-MX" sz="1600" dirty="0" smtClean="0">
                <a:solidFill>
                  <a:srgbClr val="FFFF00"/>
                </a:solidFill>
                <a:latin typeface="Calibri" pitchFamily="34" charset="0"/>
              </a:rPr>
              <a:t>Verifiquen la hipó-</a:t>
            </a:r>
          </a:p>
          <a:p>
            <a:r>
              <a:rPr lang="es-MX" sz="1600" dirty="0" smtClean="0">
                <a:solidFill>
                  <a:srgbClr val="FFFF00"/>
                </a:solidFill>
                <a:latin typeface="Calibri" pitchFamily="34" charset="0"/>
              </a:rPr>
              <a:t>Tesis. </a:t>
            </a:r>
            <a:endParaRPr lang="es-MX" sz="1600" dirty="0">
              <a:solidFill>
                <a:srgbClr val="FFFF00"/>
              </a:solidFill>
              <a:latin typeface="Calibri" pitchFamily="34" charset="0"/>
            </a:endParaRPr>
          </a:p>
        </p:txBody>
      </p:sp>
      <p:sp>
        <p:nvSpPr>
          <p:cNvPr id="13324" name="Rectangle 16"/>
          <p:cNvSpPr>
            <a:spLocks noChangeArrowheads="1"/>
          </p:cNvSpPr>
          <p:nvPr/>
        </p:nvSpPr>
        <p:spPr bwMode="auto">
          <a:xfrm>
            <a:off x="6804025" y="3644900"/>
            <a:ext cx="1728788" cy="2952750"/>
          </a:xfrm>
          <a:prstGeom prst="rect">
            <a:avLst/>
          </a:prstGeom>
          <a:solidFill>
            <a:srgbClr val="000099"/>
          </a:solidFill>
          <a:ln w="9525">
            <a:noFill/>
            <a:miter lim="800000"/>
            <a:headEnd/>
            <a:tailEnd/>
          </a:ln>
        </p:spPr>
        <p:txBody>
          <a:bodyPr wrap="none" anchor="ctr"/>
          <a:lstStyle/>
          <a:p>
            <a:r>
              <a:rPr lang="es-MX" dirty="0" smtClean="0">
                <a:solidFill>
                  <a:schemeClr val="bg1"/>
                </a:solidFill>
                <a:latin typeface="Calibri" pitchFamily="34" charset="0"/>
              </a:rPr>
              <a:t>Difusión:</a:t>
            </a:r>
          </a:p>
          <a:p>
            <a:pPr>
              <a:buFont typeface="Arial" charset="0"/>
              <a:buChar char="•"/>
            </a:pPr>
            <a:r>
              <a:rPr lang="es-MX" sz="1600" dirty="0" smtClean="0">
                <a:solidFill>
                  <a:srgbClr val="FFFF00"/>
                </a:solidFill>
                <a:latin typeface="Calibri" pitchFamily="34" charset="0"/>
              </a:rPr>
              <a:t>Conformación</a:t>
            </a:r>
          </a:p>
          <a:p>
            <a:r>
              <a:rPr lang="es-MX" sz="1600" dirty="0" smtClean="0">
                <a:solidFill>
                  <a:srgbClr val="FFFF00"/>
                </a:solidFill>
                <a:latin typeface="Calibri" pitchFamily="34" charset="0"/>
              </a:rPr>
              <a:t> de un nuevo do-</a:t>
            </a:r>
          </a:p>
          <a:p>
            <a:r>
              <a:rPr lang="es-MX" sz="1600" u="sng" dirty="0" err="1" smtClean="0">
                <a:solidFill>
                  <a:srgbClr val="FFFF00"/>
                </a:solidFill>
                <a:latin typeface="Calibri" pitchFamily="34" charset="0"/>
              </a:rPr>
              <a:t>c</a:t>
            </a:r>
            <a:r>
              <a:rPr lang="es-MX" sz="1600" dirty="0" err="1" smtClean="0">
                <a:solidFill>
                  <a:srgbClr val="FFFF00"/>
                </a:solidFill>
                <a:latin typeface="Calibri" pitchFamily="34" charset="0"/>
              </a:rPr>
              <a:t>umento</a:t>
            </a:r>
            <a:r>
              <a:rPr lang="es-MX" sz="1600" dirty="0" smtClean="0">
                <a:solidFill>
                  <a:srgbClr val="FFFF00"/>
                </a:solidFill>
                <a:latin typeface="Calibri" pitchFamily="34" charset="0"/>
              </a:rPr>
              <a:t> que con-</a:t>
            </a:r>
          </a:p>
          <a:p>
            <a:r>
              <a:rPr lang="es-MX" sz="1600" dirty="0" smtClean="0">
                <a:solidFill>
                  <a:srgbClr val="FFFF00"/>
                </a:solidFill>
                <a:latin typeface="Calibri" pitchFamily="34" charset="0"/>
              </a:rPr>
              <a:t>tiene  nueva in-</a:t>
            </a:r>
          </a:p>
          <a:p>
            <a:r>
              <a:rPr lang="es-MX" sz="1600" dirty="0" smtClean="0">
                <a:solidFill>
                  <a:srgbClr val="FFFF00"/>
                </a:solidFill>
                <a:latin typeface="Calibri" pitchFamily="34" charset="0"/>
              </a:rPr>
              <a:t>formación.  </a:t>
            </a:r>
            <a:endParaRPr lang="es-MX" sz="1600" dirty="0">
              <a:solidFill>
                <a:srgbClr val="FFFF00"/>
              </a:solidFill>
              <a:latin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7" name="Text Box 2"/>
          <p:cNvSpPr txBox="1">
            <a:spLocks noChangeArrowheads="1"/>
          </p:cNvSpPr>
          <p:nvPr/>
        </p:nvSpPr>
        <p:spPr bwMode="auto">
          <a:xfrm>
            <a:off x="457200" y="1951038"/>
            <a:ext cx="1219200" cy="1938337"/>
          </a:xfrm>
          <a:prstGeom prst="rect">
            <a:avLst/>
          </a:prstGeom>
          <a:solidFill>
            <a:srgbClr val="CCECFF"/>
          </a:solidFill>
          <a:ln w="38100">
            <a:solidFill>
              <a:schemeClr val="tx1"/>
            </a:solidFill>
            <a:miter lim="800000"/>
            <a:headEnd/>
            <a:tailEnd/>
          </a:ln>
        </p:spPr>
        <p:txBody>
          <a:bodyPr>
            <a:spAutoFit/>
          </a:bodyPr>
          <a:lstStyle/>
          <a:p>
            <a:pPr eaLnBrk="0" hangingPunct="0">
              <a:spcBef>
                <a:spcPct val="50000"/>
              </a:spcBef>
            </a:pPr>
            <a:r>
              <a:rPr lang="es-ES_tradnl" sz="1400" b="1">
                <a:latin typeface="Times New Roman" pitchFamily="18" charset="0"/>
              </a:rPr>
              <a:t>CONCEBIR</a:t>
            </a:r>
          </a:p>
          <a:p>
            <a:pPr eaLnBrk="0" hangingPunct="0">
              <a:spcBef>
                <a:spcPct val="50000"/>
              </a:spcBef>
            </a:pPr>
            <a:r>
              <a:rPr lang="es-ES_tradnl" sz="1400" b="1">
                <a:latin typeface="Times New Roman" pitchFamily="18" charset="0"/>
              </a:rPr>
              <a:t> LA IDEA</a:t>
            </a:r>
          </a:p>
          <a:p>
            <a:pPr eaLnBrk="0" hangingPunct="0">
              <a:spcBef>
                <a:spcPct val="50000"/>
              </a:spcBef>
            </a:pPr>
            <a:endParaRPr lang="es-ES_tradnl" sz="1400" b="1">
              <a:latin typeface="Times New Roman" pitchFamily="18" charset="0"/>
            </a:endParaRPr>
          </a:p>
          <a:p>
            <a:pPr eaLnBrk="0" hangingPunct="0">
              <a:spcBef>
                <a:spcPct val="50000"/>
              </a:spcBef>
            </a:pPr>
            <a:endParaRPr lang="es-ES_tradnl" sz="1400" b="1">
              <a:latin typeface="Times New Roman" pitchFamily="18" charset="0"/>
            </a:endParaRPr>
          </a:p>
          <a:p>
            <a:pPr eaLnBrk="0" hangingPunct="0">
              <a:spcBef>
                <a:spcPct val="50000"/>
              </a:spcBef>
            </a:pPr>
            <a:endParaRPr lang="es-ES_tradnl" sz="1400" b="1">
              <a:latin typeface="Times New Roman" pitchFamily="18" charset="0"/>
            </a:endParaRPr>
          </a:p>
          <a:p>
            <a:pPr eaLnBrk="0" hangingPunct="0">
              <a:spcBef>
                <a:spcPct val="50000"/>
              </a:spcBef>
            </a:pPr>
            <a:endParaRPr lang="es-ES_tradnl" sz="1400" b="1">
              <a:latin typeface="Times New Roman" pitchFamily="18" charset="0"/>
            </a:endParaRPr>
          </a:p>
        </p:txBody>
      </p:sp>
      <p:sp>
        <p:nvSpPr>
          <p:cNvPr id="2058" name="Text Box 3"/>
          <p:cNvSpPr txBox="1">
            <a:spLocks noChangeArrowheads="1"/>
          </p:cNvSpPr>
          <p:nvPr/>
        </p:nvSpPr>
        <p:spPr bwMode="auto">
          <a:xfrm>
            <a:off x="2057400" y="1951038"/>
            <a:ext cx="2438400" cy="1619250"/>
          </a:xfrm>
          <a:prstGeom prst="rect">
            <a:avLst/>
          </a:prstGeom>
          <a:solidFill>
            <a:srgbClr val="CCECFF"/>
          </a:solidFill>
          <a:ln w="38100">
            <a:solidFill>
              <a:schemeClr val="tx1"/>
            </a:solidFill>
            <a:miter lim="800000"/>
            <a:headEnd/>
            <a:tailEnd/>
          </a:ln>
        </p:spPr>
        <p:txBody>
          <a:bodyPr>
            <a:spAutoFit/>
          </a:bodyPr>
          <a:lstStyle/>
          <a:p>
            <a:pPr eaLnBrk="0" hangingPunct="0">
              <a:spcBef>
                <a:spcPct val="50000"/>
              </a:spcBef>
            </a:pPr>
            <a:r>
              <a:rPr lang="es-ES_tradnl" sz="1400" b="1">
                <a:latin typeface="Times New Roman" pitchFamily="18" charset="0"/>
              </a:rPr>
              <a:t>PLANTEAR PROBLEMA</a:t>
            </a:r>
            <a:r>
              <a:rPr lang="es-ES_tradnl" sz="1400">
                <a:latin typeface="Times New Roman" pitchFamily="18" charset="0"/>
              </a:rPr>
              <a:t>:</a:t>
            </a:r>
          </a:p>
          <a:p>
            <a:pPr eaLnBrk="0" hangingPunct="0">
              <a:spcBef>
                <a:spcPct val="50000"/>
              </a:spcBef>
            </a:pPr>
            <a:r>
              <a:rPr lang="es-ES_tradnl" sz="1400">
                <a:latin typeface="Times New Roman" pitchFamily="18" charset="0"/>
              </a:rPr>
              <a:t>* OBJETIVO</a:t>
            </a:r>
          </a:p>
          <a:p>
            <a:pPr eaLnBrk="0" hangingPunct="0">
              <a:spcBef>
                <a:spcPct val="50000"/>
              </a:spcBef>
            </a:pPr>
            <a:r>
              <a:rPr lang="es-ES_tradnl" sz="1400">
                <a:latin typeface="Times New Roman" pitchFamily="18" charset="0"/>
              </a:rPr>
              <a:t>* PREGUNTA</a:t>
            </a:r>
          </a:p>
          <a:p>
            <a:pPr eaLnBrk="0" hangingPunct="0">
              <a:spcBef>
                <a:spcPct val="50000"/>
              </a:spcBef>
              <a:buFontTx/>
              <a:buChar char="•"/>
            </a:pPr>
            <a:r>
              <a:rPr lang="es-ES_tradnl" sz="1400">
                <a:latin typeface="Times New Roman" pitchFamily="18" charset="0"/>
              </a:rPr>
              <a:t>JUSTIFICACIÓN</a:t>
            </a:r>
          </a:p>
          <a:p>
            <a:pPr eaLnBrk="0" hangingPunct="0">
              <a:spcBef>
                <a:spcPct val="50000"/>
              </a:spcBef>
              <a:buFontTx/>
              <a:buChar char="•"/>
            </a:pPr>
            <a:endParaRPr lang="es-ES_tradnl" sz="1400">
              <a:latin typeface="Times New Roman" pitchFamily="18" charset="0"/>
            </a:endParaRPr>
          </a:p>
        </p:txBody>
      </p:sp>
      <p:sp>
        <p:nvSpPr>
          <p:cNvPr id="2059" name="Text Box 4"/>
          <p:cNvSpPr txBox="1">
            <a:spLocks noChangeArrowheads="1"/>
          </p:cNvSpPr>
          <p:nvPr/>
        </p:nvSpPr>
        <p:spPr bwMode="auto">
          <a:xfrm>
            <a:off x="4876800" y="1951038"/>
            <a:ext cx="1752600" cy="1193800"/>
          </a:xfrm>
          <a:prstGeom prst="rect">
            <a:avLst/>
          </a:prstGeom>
          <a:solidFill>
            <a:srgbClr val="CCECFF"/>
          </a:solidFill>
          <a:ln w="38100">
            <a:solidFill>
              <a:schemeClr val="tx1"/>
            </a:solidFill>
            <a:miter lim="800000"/>
            <a:headEnd/>
            <a:tailEnd/>
          </a:ln>
        </p:spPr>
        <p:txBody>
          <a:bodyPr>
            <a:spAutoFit/>
          </a:bodyPr>
          <a:lstStyle/>
          <a:p>
            <a:pPr algn="ctr" eaLnBrk="0" hangingPunct="0">
              <a:spcBef>
                <a:spcPct val="50000"/>
              </a:spcBef>
            </a:pPr>
            <a:r>
              <a:rPr lang="es-ES_tradnl" sz="1400" b="1">
                <a:latin typeface="Times New Roman" pitchFamily="18" charset="0"/>
              </a:rPr>
              <a:t>ELABORAR</a:t>
            </a:r>
          </a:p>
          <a:p>
            <a:pPr algn="ctr" eaLnBrk="0" hangingPunct="0">
              <a:spcBef>
                <a:spcPct val="50000"/>
              </a:spcBef>
            </a:pPr>
            <a:r>
              <a:rPr lang="es-ES_tradnl" sz="1400" b="1">
                <a:latin typeface="Times New Roman" pitchFamily="18" charset="0"/>
              </a:rPr>
              <a:t> MARCO TEÓRICO</a:t>
            </a:r>
            <a:endParaRPr lang="es-ES_tradnl" sz="1400">
              <a:latin typeface="Times New Roman" pitchFamily="18" charset="0"/>
            </a:endParaRPr>
          </a:p>
          <a:p>
            <a:pPr eaLnBrk="0" hangingPunct="0">
              <a:spcBef>
                <a:spcPct val="50000"/>
              </a:spcBef>
            </a:pPr>
            <a:endParaRPr lang="es-ES_tradnl" sz="1400">
              <a:latin typeface="Times New Roman" pitchFamily="18" charset="0"/>
            </a:endParaRPr>
          </a:p>
        </p:txBody>
      </p:sp>
      <p:sp>
        <p:nvSpPr>
          <p:cNvPr id="2060" name="Text Box 5"/>
          <p:cNvSpPr txBox="1">
            <a:spLocks noChangeArrowheads="1"/>
          </p:cNvSpPr>
          <p:nvPr/>
        </p:nvSpPr>
        <p:spPr bwMode="auto">
          <a:xfrm>
            <a:off x="457200" y="4149725"/>
            <a:ext cx="1752600" cy="1619250"/>
          </a:xfrm>
          <a:prstGeom prst="rect">
            <a:avLst/>
          </a:prstGeom>
          <a:solidFill>
            <a:srgbClr val="CCECFF"/>
          </a:solidFill>
          <a:ln w="38100">
            <a:solidFill>
              <a:schemeClr val="tx1"/>
            </a:solidFill>
            <a:miter lim="800000"/>
            <a:headEnd/>
            <a:tailEnd/>
          </a:ln>
        </p:spPr>
        <p:txBody>
          <a:bodyPr>
            <a:spAutoFit/>
          </a:bodyPr>
          <a:lstStyle/>
          <a:p>
            <a:pPr algn="ctr" eaLnBrk="0" hangingPunct="0">
              <a:spcBef>
                <a:spcPct val="50000"/>
              </a:spcBef>
            </a:pPr>
            <a:r>
              <a:rPr lang="es-ES_tradnl" sz="1400" b="1">
                <a:latin typeface="Times New Roman" pitchFamily="18" charset="0"/>
              </a:rPr>
              <a:t>FORMULAR</a:t>
            </a:r>
          </a:p>
          <a:p>
            <a:pPr algn="ctr" eaLnBrk="0" hangingPunct="0">
              <a:spcBef>
                <a:spcPct val="50000"/>
              </a:spcBef>
            </a:pPr>
            <a:r>
              <a:rPr lang="es-ES_tradnl" sz="1400" b="1">
                <a:latin typeface="Times New Roman" pitchFamily="18" charset="0"/>
              </a:rPr>
              <a:t>HIPÓTESIS</a:t>
            </a:r>
          </a:p>
          <a:p>
            <a:pPr eaLnBrk="0" hangingPunct="0">
              <a:spcBef>
                <a:spcPct val="50000"/>
              </a:spcBef>
            </a:pPr>
            <a:r>
              <a:rPr lang="es-ES_tradnl" sz="1400">
                <a:latin typeface="Times New Roman" pitchFamily="18" charset="0"/>
              </a:rPr>
              <a:t>*VARIABLES</a:t>
            </a:r>
          </a:p>
          <a:p>
            <a:pPr eaLnBrk="0" hangingPunct="0">
              <a:spcBef>
                <a:spcPct val="50000"/>
              </a:spcBef>
            </a:pPr>
            <a:r>
              <a:rPr lang="es-ES_tradnl" sz="1400">
                <a:latin typeface="Times New Roman" pitchFamily="18" charset="0"/>
              </a:rPr>
              <a:t>* DEFINIR VARIA-</a:t>
            </a:r>
          </a:p>
          <a:p>
            <a:pPr eaLnBrk="0" hangingPunct="0">
              <a:spcBef>
                <a:spcPct val="50000"/>
              </a:spcBef>
            </a:pPr>
            <a:r>
              <a:rPr lang="es-ES_tradnl" sz="1400">
                <a:latin typeface="Times New Roman" pitchFamily="18" charset="0"/>
              </a:rPr>
              <a:t>   BLES.</a:t>
            </a:r>
          </a:p>
        </p:txBody>
      </p:sp>
      <p:sp>
        <p:nvSpPr>
          <p:cNvPr id="2061" name="Text Box 6"/>
          <p:cNvSpPr txBox="1">
            <a:spLocks noChangeArrowheads="1"/>
          </p:cNvSpPr>
          <p:nvPr/>
        </p:nvSpPr>
        <p:spPr bwMode="auto">
          <a:xfrm>
            <a:off x="6948488" y="1951038"/>
            <a:ext cx="1882775" cy="1938337"/>
          </a:xfrm>
          <a:prstGeom prst="rect">
            <a:avLst/>
          </a:prstGeom>
          <a:solidFill>
            <a:srgbClr val="CCECFF"/>
          </a:solidFill>
          <a:ln w="38100">
            <a:solidFill>
              <a:schemeClr val="tx1"/>
            </a:solidFill>
            <a:miter lim="800000"/>
            <a:headEnd/>
            <a:tailEnd/>
          </a:ln>
        </p:spPr>
        <p:txBody>
          <a:bodyPr>
            <a:spAutoFit/>
          </a:bodyPr>
          <a:lstStyle/>
          <a:p>
            <a:pPr algn="ctr" eaLnBrk="0" hangingPunct="0">
              <a:spcBef>
                <a:spcPct val="50000"/>
              </a:spcBef>
            </a:pPr>
            <a:r>
              <a:rPr lang="es-ES_tradnl" sz="1400" b="1" dirty="0">
                <a:latin typeface="Times New Roman" pitchFamily="18" charset="0"/>
              </a:rPr>
              <a:t>DEFINIR</a:t>
            </a:r>
          </a:p>
          <a:p>
            <a:pPr algn="ctr" eaLnBrk="0" hangingPunct="0">
              <a:spcBef>
                <a:spcPct val="50000"/>
              </a:spcBef>
            </a:pPr>
            <a:r>
              <a:rPr lang="es-ES_tradnl" sz="1400" b="1" dirty="0">
                <a:latin typeface="Times New Roman" pitchFamily="18" charset="0"/>
              </a:rPr>
              <a:t> INVESTIGACIÓN:</a:t>
            </a:r>
            <a:endParaRPr lang="es-ES_tradnl" sz="1400" dirty="0">
              <a:latin typeface="Times New Roman" pitchFamily="18" charset="0"/>
            </a:endParaRPr>
          </a:p>
          <a:p>
            <a:pPr eaLnBrk="0" hangingPunct="0">
              <a:spcBef>
                <a:spcPct val="50000"/>
              </a:spcBef>
            </a:pPr>
            <a:r>
              <a:rPr lang="es-ES_tradnl" sz="1400" dirty="0">
                <a:latin typeface="Times New Roman" pitchFamily="18" charset="0"/>
              </a:rPr>
              <a:t>* EXPLORATORIA</a:t>
            </a:r>
          </a:p>
          <a:p>
            <a:pPr eaLnBrk="0" hangingPunct="0">
              <a:spcBef>
                <a:spcPct val="50000"/>
              </a:spcBef>
            </a:pPr>
            <a:r>
              <a:rPr lang="es-ES_tradnl" sz="1400" dirty="0">
                <a:latin typeface="Times New Roman" pitchFamily="18" charset="0"/>
              </a:rPr>
              <a:t>* DESCRIPTIVA</a:t>
            </a:r>
          </a:p>
          <a:p>
            <a:pPr eaLnBrk="0" hangingPunct="0">
              <a:spcBef>
                <a:spcPct val="50000"/>
              </a:spcBef>
            </a:pPr>
            <a:r>
              <a:rPr lang="es-ES_tradnl" sz="1400" dirty="0">
                <a:latin typeface="Times New Roman" pitchFamily="18" charset="0"/>
              </a:rPr>
              <a:t>* CORRELACIONAL</a:t>
            </a:r>
          </a:p>
          <a:p>
            <a:pPr eaLnBrk="0" hangingPunct="0">
              <a:spcBef>
                <a:spcPct val="50000"/>
              </a:spcBef>
            </a:pPr>
            <a:r>
              <a:rPr lang="es-ES_tradnl" sz="1400" dirty="0">
                <a:latin typeface="Times New Roman" pitchFamily="18" charset="0"/>
              </a:rPr>
              <a:t>* EXPLICATIVA</a:t>
            </a:r>
          </a:p>
        </p:txBody>
      </p:sp>
      <p:sp>
        <p:nvSpPr>
          <p:cNvPr id="2062" name="Text Box 7"/>
          <p:cNvSpPr txBox="1">
            <a:spLocks noChangeArrowheads="1"/>
          </p:cNvSpPr>
          <p:nvPr/>
        </p:nvSpPr>
        <p:spPr bwMode="auto">
          <a:xfrm>
            <a:off x="2514600" y="4160838"/>
            <a:ext cx="1841500" cy="1619250"/>
          </a:xfrm>
          <a:prstGeom prst="rect">
            <a:avLst/>
          </a:prstGeom>
          <a:solidFill>
            <a:srgbClr val="CCECFF"/>
          </a:solidFill>
          <a:ln w="38100">
            <a:solidFill>
              <a:schemeClr val="tx1"/>
            </a:solidFill>
            <a:miter lim="800000"/>
            <a:headEnd/>
            <a:tailEnd/>
          </a:ln>
        </p:spPr>
        <p:txBody>
          <a:bodyPr>
            <a:spAutoFit/>
          </a:bodyPr>
          <a:lstStyle/>
          <a:p>
            <a:pPr algn="ctr" eaLnBrk="0" hangingPunct="0">
              <a:spcBef>
                <a:spcPct val="50000"/>
              </a:spcBef>
            </a:pPr>
            <a:r>
              <a:rPr lang="es-ES_tradnl" sz="1400" b="1">
                <a:latin typeface="Times New Roman" pitchFamily="18" charset="0"/>
              </a:rPr>
              <a:t>DISEÑO Y DESARROLLO</a:t>
            </a:r>
            <a:r>
              <a:rPr lang="es-ES_tradnl" sz="1400">
                <a:latin typeface="Times New Roman" pitchFamily="18" charset="0"/>
              </a:rPr>
              <a:t> </a:t>
            </a:r>
          </a:p>
          <a:p>
            <a:pPr algn="just" eaLnBrk="0" hangingPunct="0">
              <a:spcBef>
                <a:spcPct val="50000"/>
              </a:spcBef>
            </a:pPr>
            <a:r>
              <a:rPr lang="es-ES_tradnl" sz="1400">
                <a:latin typeface="Times New Roman" pitchFamily="18" charset="0"/>
              </a:rPr>
              <a:t>* EXPERIMENTAL</a:t>
            </a:r>
          </a:p>
          <a:p>
            <a:pPr eaLnBrk="0" hangingPunct="0">
              <a:spcBef>
                <a:spcPct val="50000"/>
              </a:spcBef>
            </a:pPr>
            <a:r>
              <a:rPr lang="es-ES_tradnl" sz="1400">
                <a:latin typeface="Times New Roman" pitchFamily="18" charset="0"/>
              </a:rPr>
              <a:t>* INSTRUMENTOS DE CAPTACIÓN DE INFORMACIÓN   </a:t>
            </a:r>
          </a:p>
        </p:txBody>
      </p:sp>
      <p:sp>
        <p:nvSpPr>
          <p:cNvPr id="2063" name="Text Box 8"/>
          <p:cNvSpPr txBox="1">
            <a:spLocks noChangeArrowheads="1"/>
          </p:cNvSpPr>
          <p:nvPr/>
        </p:nvSpPr>
        <p:spPr bwMode="auto">
          <a:xfrm>
            <a:off x="4800600" y="4313238"/>
            <a:ext cx="1752600" cy="661987"/>
          </a:xfrm>
          <a:prstGeom prst="rect">
            <a:avLst/>
          </a:prstGeom>
          <a:solidFill>
            <a:srgbClr val="CCECFF"/>
          </a:solidFill>
          <a:ln w="38100">
            <a:solidFill>
              <a:schemeClr val="tx1"/>
            </a:solidFill>
            <a:miter lim="800000"/>
            <a:headEnd/>
            <a:tailEnd/>
          </a:ln>
        </p:spPr>
        <p:txBody>
          <a:bodyPr>
            <a:spAutoFit/>
          </a:bodyPr>
          <a:lstStyle/>
          <a:p>
            <a:pPr algn="ctr" eaLnBrk="0" hangingPunct="0">
              <a:spcBef>
                <a:spcPct val="50000"/>
              </a:spcBef>
            </a:pPr>
            <a:r>
              <a:rPr lang="es-ES_tradnl" sz="1400" b="1">
                <a:latin typeface="Times New Roman" pitchFamily="18" charset="0"/>
              </a:rPr>
              <a:t>ANÁLISIS</a:t>
            </a:r>
          </a:p>
          <a:p>
            <a:pPr algn="ctr" eaLnBrk="0" hangingPunct="0">
              <a:spcBef>
                <a:spcPct val="50000"/>
              </a:spcBef>
            </a:pPr>
            <a:r>
              <a:rPr lang="es-ES_tradnl" sz="1400" b="1">
                <a:latin typeface="Times New Roman" pitchFamily="18" charset="0"/>
              </a:rPr>
              <a:t>DE  DATOS</a:t>
            </a:r>
            <a:endParaRPr lang="es-ES_tradnl" sz="1400">
              <a:latin typeface="Times New Roman" pitchFamily="18" charset="0"/>
            </a:endParaRPr>
          </a:p>
        </p:txBody>
      </p:sp>
      <p:sp>
        <p:nvSpPr>
          <p:cNvPr id="2064" name="Text Box 9"/>
          <p:cNvSpPr txBox="1">
            <a:spLocks noChangeArrowheads="1"/>
          </p:cNvSpPr>
          <p:nvPr/>
        </p:nvSpPr>
        <p:spPr bwMode="auto">
          <a:xfrm>
            <a:off x="6934200" y="4389438"/>
            <a:ext cx="1752600" cy="661987"/>
          </a:xfrm>
          <a:prstGeom prst="rect">
            <a:avLst/>
          </a:prstGeom>
          <a:solidFill>
            <a:srgbClr val="CCECFF"/>
          </a:solidFill>
          <a:ln w="38100">
            <a:solidFill>
              <a:schemeClr val="tx1"/>
            </a:solidFill>
            <a:miter lim="800000"/>
            <a:headEnd/>
            <a:tailEnd/>
          </a:ln>
        </p:spPr>
        <p:txBody>
          <a:bodyPr>
            <a:spAutoFit/>
          </a:bodyPr>
          <a:lstStyle/>
          <a:p>
            <a:pPr algn="ctr" eaLnBrk="0" hangingPunct="0">
              <a:spcBef>
                <a:spcPct val="50000"/>
              </a:spcBef>
            </a:pPr>
            <a:r>
              <a:rPr lang="es-ES_tradnl" sz="1400" b="1">
                <a:latin typeface="Times New Roman" pitchFamily="18" charset="0"/>
              </a:rPr>
              <a:t>PRESENTACIÓN</a:t>
            </a:r>
          </a:p>
          <a:p>
            <a:pPr algn="ctr" eaLnBrk="0" hangingPunct="0">
              <a:spcBef>
                <a:spcPct val="50000"/>
              </a:spcBef>
            </a:pPr>
            <a:r>
              <a:rPr lang="es-ES_tradnl" sz="1400" b="1">
                <a:latin typeface="Times New Roman" pitchFamily="18" charset="0"/>
              </a:rPr>
              <a:t>DE  INFORME</a:t>
            </a:r>
          </a:p>
        </p:txBody>
      </p:sp>
      <p:sp>
        <p:nvSpPr>
          <p:cNvPr id="2065" name="Line 10"/>
          <p:cNvSpPr>
            <a:spLocks noChangeShapeType="1"/>
          </p:cNvSpPr>
          <p:nvPr/>
        </p:nvSpPr>
        <p:spPr bwMode="auto">
          <a:xfrm>
            <a:off x="1676400" y="2332038"/>
            <a:ext cx="381000" cy="0"/>
          </a:xfrm>
          <a:prstGeom prst="line">
            <a:avLst/>
          </a:prstGeom>
          <a:noFill/>
          <a:ln w="76200">
            <a:solidFill>
              <a:schemeClr val="tx1"/>
            </a:solidFill>
            <a:round/>
            <a:headEnd/>
            <a:tailEnd type="triangle" w="med" len="med"/>
          </a:ln>
        </p:spPr>
        <p:txBody>
          <a:bodyPr wrap="none" anchor="ctr"/>
          <a:lstStyle/>
          <a:p>
            <a:endParaRPr lang="es-MX"/>
          </a:p>
        </p:txBody>
      </p:sp>
      <p:sp>
        <p:nvSpPr>
          <p:cNvPr id="2066" name="Line 11"/>
          <p:cNvSpPr>
            <a:spLocks noChangeShapeType="1"/>
          </p:cNvSpPr>
          <p:nvPr/>
        </p:nvSpPr>
        <p:spPr bwMode="auto">
          <a:xfrm>
            <a:off x="4495800" y="2332038"/>
            <a:ext cx="381000" cy="0"/>
          </a:xfrm>
          <a:prstGeom prst="line">
            <a:avLst/>
          </a:prstGeom>
          <a:noFill/>
          <a:ln w="76200">
            <a:solidFill>
              <a:schemeClr val="tx1"/>
            </a:solidFill>
            <a:round/>
            <a:headEnd/>
            <a:tailEnd type="triangle" w="med" len="med"/>
          </a:ln>
        </p:spPr>
        <p:txBody>
          <a:bodyPr wrap="none" anchor="ctr"/>
          <a:lstStyle/>
          <a:p>
            <a:endParaRPr lang="es-MX"/>
          </a:p>
        </p:txBody>
      </p:sp>
      <p:sp>
        <p:nvSpPr>
          <p:cNvPr id="2067" name="Line 12"/>
          <p:cNvSpPr>
            <a:spLocks noChangeShapeType="1"/>
          </p:cNvSpPr>
          <p:nvPr/>
        </p:nvSpPr>
        <p:spPr bwMode="auto">
          <a:xfrm>
            <a:off x="6659563" y="2349500"/>
            <a:ext cx="288925" cy="0"/>
          </a:xfrm>
          <a:prstGeom prst="line">
            <a:avLst/>
          </a:prstGeom>
          <a:noFill/>
          <a:ln w="76200">
            <a:solidFill>
              <a:schemeClr val="tx1"/>
            </a:solidFill>
            <a:round/>
            <a:headEnd/>
            <a:tailEnd type="triangle" w="med" len="med"/>
          </a:ln>
        </p:spPr>
        <p:txBody>
          <a:bodyPr wrap="none" anchor="ctr"/>
          <a:lstStyle/>
          <a:p>
            <a:endParaRPr lang="es-MX"/>
          </a:p>
        </p:txBody>
      </p:sp>
      <p:sp>
        <p:nvSpPr>
          <p:cNvPr id="2068" name="Line 13"/>
          <p:cNvSpPr>
            <a:spLocks noChangeShapeType="1"/>
          </p:cNvSpPr>
          <p:nvPr/>
        </p:nvSpPr>
        <p:spPr bwMode="auto">
          <a:xfrm flipV="1">
            <a:off x="2209800" y="4694238"/>
            <a:ext cx="304800" cy="0"/>
          </a:xfrm>
          <a:prstGeom prst="line">
            <a:avLst/>
          </a:prstGeom>
          <a:noFill/>
          <a:ln w="76200">
            <a:solidFill>
              <a:schemeClr val="tx1"/>
            </a:solidFill>
            <a:round/>
            <a:headEnd/>
            <a:tailEnd type="triangle" w="med" len="med"/>
          </a:ln>
        </p:spPr>
        <p:txBody>
          <a:bodyPr wrap="none" anchor="ctr"/>
          <a:lstStyle/>
          <a:p>
            <a:endParaRPr lang="es-MX"/>
          </a:p>
        </p:txBody>
      </p:sp>
      <p:sp>
        <p:nvSpPr>
          <p:cNvPr id="2069" name="Line 15"/>
          <p:cNvSpPr>
            <a:spLocks noChangeShapeType="1"/>
          </p:cNvSpPr>
          <p:nvPr/>
        </p:nvSpPr>
        <p:spPr bwMode="auto">
          <a:xfrm>
            <a:off x="6553200" y="4618038"/>
            <a:ext cx="381000" cy="0"/>
          </a:xfrm>
          <a:prstGeom prst="line">
            <a:avLst/>
          </a:prstGeom>
          <a:noFill/>
          <a:ln w="76200">
            <a:solidFill>
              <a:schemeClr val="tx1"/>
            </a:solidFill>
            <a:round/>
            <a:headEnd/>
            <a:tailEnd type="triangle" w="med" len="med"/>
          </a:ln>
        </p:spPr>
        <p:txBody>
          <a:bodyPr wrap="none" anchor="ctr"/>
          <a:lstStyle/>
          <a:p>
            <a:endParaRPr lang="es-MX"/>
          </a:p>
        </p:txBody>
      </p:sp>
      <p:graphicFrame>
        <p:nvGraphicFramePr>
          <p:cNvPr id="2050" name="Object 17"/>
          <p:cNvGraphicFramePr>
            <a:graphicFrameLocks noChangeAspect="1"/>
          </p:cNvGraphicFramePr>
          <p:nvPr/>
        </p:nvGraphicFramePr>
        <p:xfrm>
          <a:off x="5943600" y="2657475"/>
          <a:ext cx="912813" cy="1427163"/>
        </p:xfrm>
        <a:graphic>
          <a:graphicData uri="http://schemas.openxmlformats.org/presentationml/2006/ole">
            <mc:AlternateContent xmlns:mc="http://schemas.openxmlformats.org/markup-compatibility/2006">
              <mc:Choice xmlns:v="urn:schemas-microsoft-com:vml" Requires="v">
                <p:oleObj spid="_x0000_s26633" name="Clip" r:id="rId3" imgW="2215080" imgH="3464280" progId="">
                  <p:embed/>
                </p:oleObj>
              </mc:Choice>
              <mc:Fallback>
                <p:oleObj name="Clip" r:id="rId3" imgW="2215080" imgH="3464280" progId="">
                  <p:embed/>
                  <p:pic>
                    <p:nvPicPr>
                      <p:cNvPr id="0" name="Object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3600" y="2657475"/>
                        <a:ext cx="912813" cy="14271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1" name="Object 18"/>
          <p:cNvGraphicFramePr>
            <a:graphicFrameLocks noChangeAspect="1"/>
          </p:cNvGraphicFramePr>
          <p:nvPr/>
        </p:nvGraphicFramePr>
        <p:xfrm>
          <a:off x="5867400" y="5303838"/>
          <a:ext cx="1524000" cy="1223962"/>
        </p:xfrm>
        <a:graphic>
          <a:graphicData uri="http://schemas.openxmlformats.org/presentationml/2006/ole">
            <mc:AlternateContent xmlns:mc="http://schemas.openxmlformats.org/markup-compatibility/2006">
              <mc:Choice xmlns:v="urn:schemas-microsoft-com:vml" Requires="v">
                <p:oleObj spid="_x0000_s26634" name="Clip" r:id="rId5" imgW="1814040" imgH="1459080" progId="">
                  <p:embed/>
                </p:oleObj>
              </mc:Choice>
              <mc:Fallback>
                <p:oleObj name="Clip" r:id="rId5" imgW="1814040" imgH="1459080" progId="">
                  <p:embed/>
                  <p:pic>
                    <p:nvPicPr>
                      <p:cNvPr id="0" name="Object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5303838"/>
                        <a:ext cx="1524000" cy="12239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2" name="Object 19"/>
          <p:cNvGraphicFramePr>
            <a:graphicFrameLocks noChangeAspect="1"/>
          </p:cNvGraphicFramePr>
          <p:nvPr/>
        </p:nvGraphicFramePr>
        <p:xfrm>
          <a:off x="7620000" y="4953000"/>
          <a:ext cx="1524000" cy="1292225"/>
        </p:xfrm>
        <a:graphic>
          <a:graphicData uri="http://schemas.openxmlformats.org/presentationml/2006/ole">
            <mc:AlternateContent xmlns:mc="http://schemas.openxmlformats.org/markup-compatibility/2006">
              <mc:Choice xmlns:v="urn:schemas-microsoft-com:vml" Requires="v">
                <p:oleObj spid="_x0000_s26635" name="Clip" r:id="rId7" imgW="1832400" imgH="1555200" progId="">
                  <p:embed/>
                </p:oleObj>
              </mc:Choice>
              <mc:Fallback>
                <p:oleObj name="Clip" r:id="rId7" imgW="1832400" imgH="1555200" progId="">
                  <p:embed/>
                  <p:pic>
                    <p:nvPicPr>
                      <p:cNvPr id="0" name="Object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20000" y="4953000"/>
                        <a:ext cx="1524000" cy="1292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3" name="Object 20"/>
          <p:cNvGraphicFramePr>
            <a:graphicFrameLocks noChangeAspect="1"/>
          </p:cNvGraphicFramePr>
          <p:nvPr/>
        </p:nvGraphicFramePr>
        <p:xfrm>
          <a:off x="3522663" y="5837238"/>
          <a:ext cx="646112" cy="1047750"/>
        </p:xfrm>
        <a:graphic>
          <a:graphicData uri="http://schemas.openxmlformats.org/presentationml/2006/ole">
            <mc:AlternateContent xmlns:mc="http://schemas.openxmlformats.org/markup-compatibility/2006">
              <mc:Choice xmlns:v="urn:schemas-microsoft-com:vml" Requires="v">
                <p:oleObj spid="_x0000_s26636" name="Clip" r:id="rId9" imgW="1228680" imgH="1792080" progId="">
                  <p:embed/>
                </p:oleObj>
              </mc:Choice>
              <mc:Fallback>
                <p:oleObj name="Clip" r:id="rId9" imgW="1228680" imgH="1792080" progId="">
                  <p:embed/>
                  <p:pic>
                    <p:nvPicPr>
                      <p:cNvPr id="0" name="Object 2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22663" y="5837238"/>
                        <a:ext cx="646112" cy="1047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4" name="Object 22"/>
          <p:cNvGraphicFramePr>
            <a:graphicFrameLocks noChangeAspect="1"/>
          </p:cNvGraphicFramePr>
          <p:nvPr/>
        </p:nvGraphicFramePr>
        <p:xfrm>
          <a:off x="4724400" y="2865438"/>
          <a:ext cx="1087438" cy="1090612"/>
        </p:xfrm>
        <a:graphic>
          <a:graphicData uri="http://schemas.openxmlformats.org/presentationml/2006/ole">
            <mc:AlternateContent xmlns:mc="http://schemas.openxmlformats.org/markup-compatibility/2006">
              <mc:Choice xmlns:v="urn:schemas-microsoft-com:vml" Requires="v">
                <p:oleObj spid="_x0000_s26637" name="Clip" r:id="rId11" imgW="1869840" imgH="1877040" progId="">
                  <p:embed/>
                </p:oleObj>
              </mc:Choice>
              <mc:Fallback>
                <p:oleObj name="Clip" r:id="rId11" imgW="1869840" imgH="1877040" progId="">
                  <p:embed/>
                  <p:pic>
                    <p:nvPicPr>
                      <p:cNvPr id="0" name="Object 2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724400" y="2865438"/>
                        <a:ext cx="1087438" cy="10906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5" name="Object 23"/>
          <p:cNvGraphicFramePr>
            <a:graphicFrameLocks noChangeAspect="1"/>
          </p:cNvGraphicFramePr>
          <p:nvPr/>
        </p:nvGraphicFramePr>
        <p:xfrm>
          <a:off x="4267200" y="5380038"/>
          <a:ext cx="1535113" cy="1157287"/>
        </p:xfrm>
        <a:graphic>
          <a:graphicData uri="http://schemas.openxmlformats.org/presentationml/2006/ole">
            <mc:AlternateContent xmlns:mc="http://schemas.openxmlformats.org/markup-compatibility/2006">
              <mc:Choice xmlns:v="urn:schemas-microsoft-com:vml" Requires="v">
                <p:oleObj spid="_x0000_s26638" name="Clip" r:id="rId13" imgW="1839600" imgH="1387800" progId="">
                  <p:embed/>
                </p:oleObj>
              </mc:Choice>
              <mc:Fallback>
                <p:oleObj name="Clip" r:id="rId13" imgW="1839600" imgH="1387800" progId="">
                  <p:embed/>
                  <p:pic>
                    <p:nvPicPr>
                      <p:cNvPr id="0" name="Object 2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67200" y="5380038"/>
                        <a:ext cx="1535113" cy="11572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6" name="Object 24"/>
          <p:cNvGraphicFramePr>
            <a:graphicFrameLocks noChangeAspect="1"/>
          </p:cNvGraphicFramePr>
          <p:nvPr/>
        </p:nvGraphicFramePr>
        <p:xfrm>
          <a:off x="2133600" y="5761038"/>
          <a:ext cx="950913" cy="1000125"/>
        </p:xfrm>
        <a:graphic>
          <a:graphicData uri="http://schemas.openxmlformats.org/presentationml/2006/ole">
            <mc:AlternateContent xmlns:mc="http://schemas.openxmlformats.org/markup-compatibility/2006">
              <mc:Choice xmlns:v="urn:schemas-microsoft-com:vml" Requires="v">
                <p:oleObj spid="_x0000_s26639" name="Clip" r:id="rId15" imgW="1758240" imgH="1847880" progId="">
                  <p:embed/>
                </p:oleObj>
              </mc:Choice>
              <mc:Fallback>
                <p:oleObj name="Clip" r:id="rId15" imgW="1758240" imgH="1847880" progId="">
                  <p:embed/>
                  <p:pic>
                    <p:nvPicPr>
                      <p:cNvPr id="0" name="Object 2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133600" y="5761038"/>
                        <a:ext cx="950913" cy="100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71" name="Line 26"/>
          <p:cNvSpPr>
            <a:spLocks noChangeShapeType="1"/>
          </p:cNvSpPr>
          <p:nvPr/>
        </p:nvSpPr>
        <p:spPr bwMode="auto">
          <a:xfrm>
            <a:off x="8839200" y="2349500"/>
            <a:ext cx="304800" cy="0"/>
          </a:xfrm>
          <a:prstGeom prst="line">
            <a:avLst/>
          </a:prstGeom>
          <a:noFill/>
          <a:ln w="76200">
            <a:solidFill>
              <a:schemeClr val="tx1"/>
            </a:solidFill>
            <a:round/>
            <a:headEnd/>
            <a:tailEnd type="triangle" w="med" len="med"/>
          </a:ln>
        </p:spPr>
        <p:txBody>
          <a:bodyPr wrap="none" anchor="ctr"/>
          <a:lstStyle/>
          <a:p>
            <a:endParaRPr lang="es-MX"/>
          </a:p>
        </p:txBody>
      </p:sp>
      <p:sp>
        <p:nvSpPr>
          <p:cNvPr id="2072" name="Line 27"/>
          <p:cNvSpPr>
            <a:spLocks noChangeShapeType="1"/>
          </p:cNvSpPr>
          <p:nvPr/>
        </p:nvSpPr>
        <p:spPr bwMode="auto">
          <a:xfrm>
            <a:off x="152400" y="4694238"/>
            <a:ext cx="304800" cy="0"/>
          </a:xfrm>
          <a:prstGeom prst="line">
            <a:avLst/>
          </a:prstGeom>
          <a:noFill/>
          <a:ln w="76200">
            <a:solidFill>
              <a:schemeClr val="tx1"/>
            </a:solidFill>
            <a:round/>
            <a:headEnd/>
            <a:tailEnd type="triangle" w="med" len="med"/>
          </a:ln>
        </p:spPr>
        <p:txBody>
          <a:bodyPr wrap="none" anchor="ctr"/>
          <a:lstStyle/>
          <a:p>
            <a:endParaRPr lang="es-MX"/>
          </a:p>
        </p:txBody>
      </p:sp>
      <p:pic>
        <p:nvPicPr>
          <p:cNvPr id="2073" name="Picture 28" descr="MCj04042630000[1]"/>
          <p:cNvPicPr>
            <a:picLocks noChangeAspect="1" noChangeArrowheads="1"/>
          </p:cNvPicPr>
          <p:nvPr/>
        </p:nvPicPr>
        <p:blipFill>
          <a:blip r:embed="rId17" cstate="print"/>
          <a:srcRect/>
          <a:stretch>
            <a:fillRect/>
          </a:stretch>
        </p:blipFill>
        <p:spPr bwMode="auto">
          <a:xfrm>
            <a:off x="3563938" y="2408238"/>
            <a:ext cx="822325" cy="1020762"/>
          </a:xfrm>
          <a:prstGeom prst="rect">
            <a:avLst/>
          </a:prstGeom>
          <a:noFill/>
          <a:ln w="9525">
            <a:solidFill>
              <a:schemeClr val="tx1"/>
            </a:solidFill>
            <a:miter lim="800000"/>
            <a:headEnd/>
            <a:tailEnd/>
          </a:ln>
        </p:spPr>
      </p:pic>
      <p:pic>
        <p:nvPicPr>
          <p:cNvPr id="2074" name="Picture 29" descr="MCj03835820000[1]"/>
          <p:cNvPicPr>
            <a:picLocks noChangeAspect="1" noChangeArrowheads="1"/>
          </p:cNvPicPr>
          <p:nvPr/>
        </p:nvPicPr>
        <p:blipFill>
          <a:blip r:embed="rId18" cstate="print"/>
          <a:srcRect/>
          <a:stretch>
            <a:fillRect/>
          </a:stretch>
        </p:blipFill>
        <p:spPr bwMode="auto">
          <a:xfrm>
            <a:off x="642938" y="2551113"/>
            <a:ext cx="900112" cy="1233487"/>
          </a:xfrm>
          <a:prstGeom prst="rect">
            <a:avLst/>
          </a:prstGeom>
          <a:noFill/>
          <a:ln w="9525">
            <a:solidFill>
              <a:schemeClr val="tx1"/>
            </a:solidFill>
            <a:miter lim="800000"/>
            <a:headEnd/>
            <a:tailEnd/>
          </a:ln>
        </p:spPr>
      </p:pic>
      <p:sp>
        <p:nvSpPr>
          <p:cNvPr id="2075" name="Line 31"/>
          <p:cNvSpPr>
            <a:spLocks noChangeShapeType="1"/>
          </p:cNvSpPr>
          <p:nvPr/>
        </p:nvSpPr>
        <p:spPr bwMode="auto">
          <a:xfrm>
            <a:off x="4356100" y="4652963"/>
            <a:ext cx="452438" cy="0"/>
          </a:xfrm>
          <a:prstGeom prst="line">
            <a:avLst/>
          </a:prstGeom>
          <a:noFill/>
          <a:ln w="76200">
            <a:solidFill>
              <a:schemeClr val="tx1"/>
            </a:solidFill>
            <a:round/>
            <a:headEnd/>
            <a:tailEnd type="triangle" w="med" len="med"/>
          </a:ln>
        </p:spPr>
        <p:txBody>
          <a:bodyPr wrap="none" anchor="ctr"/>
          <a:lstStyle/>
          <a:p>
            <a:endParaRPr lang="es-MX"/>
          </a:p>
        </p:txBody>
      </p:sp>
      <p:sp>
        <p:nvSpPr>
          <p:cNvPr id="2076" name="Oval 32"/>
          <p:cNvSpPr>
            <a:spLocks noChangeArrowheads="1"/>
          </p:cNvSpPr>
          <p:nvPr/>
        </p:nvSpPr>
        <p:spPr bwMode="auto">
          <a:xfrm>
            <a:off x="8893175" y="2565400"/>
            <a:ext cx="179388" cy="215900"/>
          </a:xfrm>
          <a:prstGeom prst="ellipse">
            <a:avLst/>
          </a:prstGeom>
          <a:solidFill>
            <a:srgbClr val="FF0000"/>
          </a:solidFill>
          <a:ln w="9525">
            <a:solidFill>
              <a:schemeClr val="tx1"/>
            </a:solidFill>
            <a:round/>
            <a:headEnd/>
            <a:tailEnd/>
          </a:ln>
        </p:spPr>
        <p:txBody>
          <a:bodyPr wrap="none" anchor="ctr"/>
          <a:lstStyle/>
          <a:p>
            <a:endParaRPr lang="es-MX"/>
          </a:p>
        </p:txBody>
      </p:sp>
      <p:sp>
        <p:nvSpPr>
          <p:cNvPr id="2077" name="Oval 33"/>
          <p:cNvSpPr>
            <a:spLocks noChangeArrowheads="1"/>
          </p:cNvSpPr>
          <p:nvPr/>
        </p:nvSpPr>
        <p:spPr bwMode="auto">
          <a:xfrm>
            <a:off x="179388" y="4868863"/>
            <a:ext cx="179387" cy="215900"/>
          </a:xfrm>
          <a:prstGeom prst="ellipse">
            <a:avLst/>
          </a:prstGeom>
          <a:solidFill>
            <a:srgbClr val="FF0000"/>
          </a:solidFill>
          <a:ln w="9525">
            <a:solidFill>
              <a:schemeClr val="tx1"/>
            </a:solidFill>
            <a:round/>
            <a:headEnd/>
            <a:tailEnd/>
          </a:ln>
        </p:spPr>
        <p:txBody>
          <a:bodyPr wrap="none" anchor="ctr"/>
          <a:lstStyle/>
          <a:p>
            <a:endParaRPr lang="es-MX"/>
          </a:p>
        </p:txBody>
      </p:sp>
      <p:sp>
        <p:nvSpPr>
          <p:cNvPr id="30" name="29 CuadroTexto"/>
          <p:cNvSpPr txBox="1"/>
          <p:nvPr/>
        </p:nvSpPr>
        <p:spPr>
          <a:xfrm>
            <a:off x="323528" y="476672"/>
            <a:ext cx="7632848" cy="1015663"/>
          </a:xfrm>
          <a:prstGeom prst="rect">
            <a:avLst/>
          </a:prstGeom>
          <a:noFill/>
        </p:spPr>
        <p:txBody>
          <a:bodyPr wrap="square" rtlCol="0">
            <a:spAutoFit/>
          </a:bodyPr>
          <a:lstStyle/>
          <a:p>
            <a:pPr algn="just"/>
            <a:r>
              <a:rPr lang="es-MX" sz="2000" b="1" dirty="0" smtClean="0">
                <a:solidFill>
                  <a:srgbClr val="C00000"/>
                </a:solidFill>
              </a:rPr>
              <a:t>El proceso de la Investigación y Documentación Técnica (caso: Tesis de Investigación: documental, campo, experimental).  </a:t>
            </a:r>
            <a:endParaRPr lang="es-MX" sz="2000" b="1" dirty="0">
              <a:solidFill>
                <a:srgbClr val="C00000"/>
              </a:solidFill>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Red">
  <a:themeElements>
    <a:clrScheme name="Red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Re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ed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Red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Red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Red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Red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Red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Red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Red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Red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Red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Network</Template>
  <TotalTime>722</TotalTime>
  <Words>1050</Words>
  <Application>Microsoft Office PowerPoint</Application>
  <PresentationFormat>Presentación en pantalla (4:3)</PresentationFormat>
  <Paragraphs>145</Paragraphs>
  <Slides>19</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19</vt:i4>
      </vt:variant>
    </vt:vector>
  </HeadingPairs>
  <TitlesOfParts>
    <vt:vector size="21" baseType="lpstr">
      <vt:lpstr>Red</vt:lpstr>
      <vt:lpstr>Clip</vt:lpstr>
      <vt:lpstr>Patricia Álvarez Zazueta</vt:lpstr>
      <vt:lpstr>Tema I. ELABORAR LA DOCUMENTACIÓN ADMINISTRATIVA INTERNA Y EXTERNA     INTRODUCCIÓN    1.1 Conceptualización de Documentación Técnica 1.2 Características e importancia de una buena documentación técnica 1.3 Tipos de Documentos (texto, reporte, manual, instructivo, apuntes, guías) 1.4 Tipos de documentos por su objetivo (textos, descriptivo, narrativos, argumentativos, científicos). 1.5 Tipos de documentos por su construcción 1.6 Tipos de documentos por su forma (impresa, en monitor, en pantalla)   </vt:lpstr>
      <vt:lpstr>Justificación</vt:lpstr>
      <vt:lpstr>INFORMACIÓN</vt:lpstr>
      <vt:lpstr>¿Qué es un documento?</vt:lpstr>
      <vt:lpstr>Registro de la Información en documentos.</vt:lpstr>
      <vt:lpstr>Registro de la Información</vt:lpstr>
      <vt:lpstr>Registro de la Información</vt:lpstr>
      <vt:lpstr>DOCUMENTO TÉCNICO</vt:lpstr>
      <vt:lpstr>Tipos de Documentos </vt:lpstr>
      <vt:lpstr>Tipos de Documentos </vt:lpstr>
      <vt:lpstr>Tipos de Documentos </vt:lpstr>
      <vt:lpstr>Tipos de documentos (casos)</vt:lpstr>
      <vt:lpstr>Tipos de documentos (casos)</vt:lpstr>
      <vt:lpstr>Tipos de documentos (casos)</vt:lpstr>
      <vt:lpstr>Tipos de documentos (casos)</vt:lpstr>
      <vt:lpstr>Tipos de Documentos (casos)</vt:lpstr>
      <vt:lpstr>MÉTODO CIENTÍFICO COMO ESTRATEGIA PROCESO DEL MÉTODO CIENTÍFICO DESDE UN ENFOQUE DE DOCUMENTACIÓN TÉCNICA.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ELEMENTOS DE UN SISTEMA</dc:title>
  <dc:creator>Javier Solis Noyola</dc:creator>
  <cp:lastModifiedBy>Ordoñez</cp:lastModifiedBy>
  <cp:revision>115</cp:revision>
  <dcterms:created xsi:type="dcterms:W3CDTF">2007-02-23T00:44:06Z</dcterms:created>
  <dcterms:modified xsi:type="dcterms:W3CDTF">2016-01-22T19:49:35Z</dcterms:modified>
</cp:coreProperties>
</file>