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8" r:id="rId4"/>
    <p:sldId id="259" r:id="rId5"/>
    <p:sldId id="260" r:id="rId6"/>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6860" autoAdjust="0"/>
  </p:normalViewPr>
  <p:slideViewPr>
    <p:cSldViewPr>
      <p:cViewPr varScale="1">
        <p:scale>
          <a:sx n="86" d="100"/>
          <a:sy n="86" d="100"/>
        </p:scale>
        <p:origin x="-1354" y="-7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CDEBBB5C-DF07-4904-B6CB-CFEBA8E8DC81}" type="datetimeFigureOut">
              <a:rPr lang="es-MX" smtClean="0"/>
              <a:pPr/>
              <a:t>07/07/2015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509DB85-7627-46F3-9B98-D753823FA9EC}" type="slidenum">
              <a:rPr lang="es-MX" smtClean="0"/>
              <a:pPr/>
              <a:t>‹Nº›</a:t>
            </a:fld>
            <a:endParaRPr lang="es-MX"/>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transition spd="slow">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CDEBBB5C-DF07-4904-B6CB-CFEBA8E8DC81}" type="datetimeFigureOut">
              <a:rPr lang="es-MX" smtClean="0"/>
              <a:pPr/>
              <a:t>07/07/2015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509DB85-7627-46F3-9B98-D753823FA9EC}" type="slidenum">
              <a:rPr lang="es-MX" smtClean="0"/>
              <a:pPr/>
              <a:t>‹Nº›</a:t>
            </a:fld>
            <a:endParaRPr lang="es-MX"/>
          </a:p>
        </p:txBody>
      </p:sp>
    </p:spTree>
  </p:cSld>
  <p:clrMapOvr>
    <a:masterClrMapping/>
  </p:clrMapOvr>
  <p:transition spd="slow">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95" name="Title 94"/>
          <p:cNvSpPr>
            <a:spLocks noGrp="1"/>
          </p:cNvSpPr>
          <p:nvPr>
            <p:ph type="title"/>
          </p:nvPr>
        </p:nvSpPr>
        <p:spPr>
          <a:xfrm>
            <a:off x="457200" y="4463568"/>
            <a:ext cx="8305800" cy="1143000"/>
          </a:xfrm>
        </p:spPr>
        <p:txBody>
          <a:bodyPr/>
          <a:lstStyle/>
          <a:p>
            <a:r>
              <a:rPr lang="es-ES" smtClean="0"/>
              <a:t>Haga clic para modificar el estilo de título del patrón</a:t>
            </a:r>
            <a:endParaRPr lang="en-US"/>
          </a:p>
        </p:txBody>
      </p:sp>
      <p:sp>
        <p:nvSpPr>
          <p:cNvPr id="2" name="Date Placeholder 1"/>
          <p:cNvSpPr>
            <a:spLocks noGrp="1"/>
          </p:cNvSpPr>
          <p:nvPr>
            <p:ph type="dt" sz="half" idx="10"/>
          </p:nvPr>
        </p:nvSpPr>
        <p:spPr/>
        <p:txBody>
          <a:bodyPr/>
          <a:lstStyle/>
          <a:p>
            <a:fld id="{CDEBBB5C-DF07-4904-B6CB-CFEBA8E8DC81}" type="datetimeFigureOut">
              <a:rPr lang="es-MX" smtClean="0"/>
              <a:pPr/>
              <a:t>07/07/2015</a:t>
            </a:fld>
            <a:endParaRPr lang="es-MX"/>
          </a:p>
        </p:txBody>
      </p:sp>
      <p:sp>
        <p:nvSpPr>
          <p:cNvPr id="91" name="Footer Placeholder 90"/>
          <p:cNvSpPr>
            <a:spLocks noGrp="1"/>
          </p:cNvSpPr>
          <p:nvPr>
            <p:ph type="ftr" sz="quarter" idx="11"/>
          </p:nvPr>
        </p:nvSpPr>
        <p:spPr/>
        <p:txBody>
          <a:bodyPr/>
          <a:lstStyle/>
          <a:p>
            <a:endParaRPr lang="es-MX"/>
          </a:p>
        </p:txBody>
      </p:sp>
      <p:sp>
        <p:nvSpPr>
          <p:cNvPr id="92" name="Slide Number Placeholder 91"/>
          <p:cNvSpPr>
            <a:spLocks noGrp="1"/>
          </p:cNvSpPr>
          <p:nvPr>
            <p:ph type="sldNum" sz="quarter" idx="12"/>
          </p:nvPr>
        </p:nvSpPr>
        <p:spPr/>
        <p:txBody>
          <a:bodyPr/>
          <a:lstStyle/>
          <a:p>
            <a:fld id="{3509DB85-7627-46F3-9B98-D753823FA9EC}"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p:transition spd="slow">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Date Placeholder 4"/>
          <p:cNvSpPr>
            <a:spLocks noGrp="1"/>
          </p:cNvSpPr>
          <p:nvPr>
            <p:ph type="dt" sz="half" idx="10"/>
          </p:nvPr>
        </p:nvSpPr>
        <p:spPr/>
        <p:txBody>
          <a:bodyPr/>
          <a:lstStyle/>
          <a:p>
            <a:fld id="{CDEBBB5C-DF07-4904-B6CB-CFEBA8E8DC81}" type="datetimeFigureOut">
              <a:rPr lang="es-MX" smtClean="0"/>
              <a:pPr/>
              <a:t>07/07/2015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3509DB85-7627-46F3-9B98-D753823FA9EC}" type="slidenum">
              <a:rPr lang="es-MX" smtClean="0"/>
              <a:pPr/>
              <a:t>‹Nº›</a:t>
            </a:fld>
            <a:endParaRPr lang="es-MX"/>
          </a:p>
        </p:txBody>
      </p:sp>
    </p:spTree>
  </p:cSld>
  <p:clrMapOvr>
    <a:masterClrMapping/>
  </p:clrMapOvr>
  <p:transition spd="slow">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p>
            <a:fld id="{CDEBBB5C-DF07-4904-B6CB-CFEBA8E8DC81}" type="datetimeFigureOut">
              <a:rPr lang="es-MX" smtClean="0"/>
              <a:pPr/>
              <a:t>07/07/2015</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3509DB85-7627-46F3-9B98-D753823FA9EC}" type="slidenum">
              <a:rPr lang="es-MX" smtClean="0"/>
              <a:pPr/>
              <a:t>‹Nº›</a:t>
            </a:fld>
            <a:endParaRPr lang="es-MX"/>
          </a:p>
        </p:txBody>
      </p:sp>
    </p:spTree>
  </p:cSld>
  <p:clrMapOvr>
    <a:masterClrMapping/>
  </p:clrMapOvr>
  <p:transition spd="slow">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CDEBBB5C-DF07-4904-B6CB-CFEBA8E8DC81}" type="datetimeFigureOut">
              <a:rPr lang="es-MX" smtClean="0"/>
              <a:pPr/>
              <a:t>07/07/2015</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3509DB85-7627-46F3-9B98-D753823FA9EC}" type="slidenum">
              <a:rPr lang="es-MX" smtClean="0"/>
              <a:pPr/>
              <a:t>‹Nº›</a:t>
            </a:fld>
            <a:endParaRPr lang="es-MX"/>
          </a:p>
        </p:txBody>
      </p:sp>
    </p:spTree>
  </p:cSld>
  <p:clrMapOvr>
    <a:masterClrMapping/>
  </p:clrMapOvr>
  <p:transition spd="slow">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EBBB5C-DF07-4904-B6CB-CFEBA8E8DC81}" type="datetimeFigureOut">
              <a:rPr lang="es-MX" smtClean="0"/>
              <a:pPr/>
              <a:t>07/07/2015</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3509DB85-7627-46F3-9B98-D753823FA9EC}" type="slidenum">
              <a:rPr lang="es-MX" smtClean="0"/>
              <a:pPr/>
              <a:t>‹Nº›</a:t>
            </a:fld>
            <a:endParaRPr lang="es-MX"/>
          </a:p>
        </p:txBody>
      </p:sp>
    </p:spTree>
  </p:cSld>
  <p:clrMapOvr>
    <a:masterClrMapping/>
  </p:clrMapOvr>
  <p:transition spd="slow">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CDEBBB5C-DF07-4904-B6CB-CFEBA8E8DC81}" type="datetimeFigureOut">
              <a:rPr lang="es-MX" smtClean="0"/>
              <a:pPr/>
              <a:t>07/07/2015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3509DB85-7627-46F3-9B98-D753823FA9EC}" type="slidenum">
              <a:rPr lang="es-MX" smtClean="0"/>
              <a:pPr/>
              <a:t>‹Nº›</a:t>
            </a:fld>
            <a:endParaRPr lang="es-MX"/>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transition spd="slow">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a:p>
        </p:txBody>
      </p:sp>
      <p:sp>
        <p:nvSpPr>
          <p:cNvPr id="5" name="Date Placeholder 4"/>
          <p:cNvSpPr>
            <a:spLocks noGrp="1"/>
          </p:cNvSpPr>
          <p:nvPr>
            <p:ph type="dt" sz="half" idx="10"/>
          </p:nvPr>
        </p:nvSpPr>
        <p:spPr/>
        <p:txBody>
          <a:bodyPr/>
          <a:lstStyle/>
          <a:p>
            <a:fld id="{CDEBBB5C-DF07-4904-B6CB-CFEBA8E8DC81}" type="datetimeFigureOut">
              <a:rPr lang="es-MX" smtClean="0"/>
              <a:pPr/>
              <a:t>07/07/2015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3509DB85-7627-46F3-9B98-D753823FA9EC}" type="slidenum">
              <a:rPr lang="es-MX" smtClean="0"/>
              <a:pPr/>
              <a:t>‹Nº›</a:t>
            </a:fld>
            <a:endParaRPr lang="es-MX"/>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transition spd="slow">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CDEBBB5C-DF07-4904-B6CB-CFEBA8E8DC81}" type="datetimeFigureOut">
              <a:rPr lang="es-MX" smtClean="0"/>
              <a:pPr/>
              <a:t>07/07/2015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509DB85-7627-46F3-9B98-D753823FA9EC}" type="slidenum">
              <a:rPr lang="es-MX" smtClean="0"/>
              <a:pPr/>
              <a:t>‹Nº›</a:t>
            </a:fld>
            <a:endParaRPr lang="es-MX"/>
          </a:p>
        </p:txBody>
      </p:sp>
    </p:spTree>
  </p:cSld>
  <p:clrMapOvr>
    <a:masterClrMapping/>
  </p:clrMapOvr>
  <p:transition spd="slow">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CDEBBB5C-DF07-4904-B6CB-CFEBA8E8DC81}" type="datetimeFigureOut">
              <a:rPr lang="es-MX" smtClean="0"/>
              <a:pPr/>
              <a:t>07/07/2015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509DB85-7627-46F3-9B98-D753823FA9EC}" type="slidenum">
              <a:rPr lang="es-MX" smtClean="0"/>
              <a:pPr/>
              <a:t>‹Nº›</a:t>
            </a:fld>
            <a:endParaRPr lang="es-MX"/>
          </a:p>
        </p:txBody>
      </p:sp>
    </p:spTree>
  </p:cSld>
  <p:clrMapOvr>
    <a:masterClrMapping/>
  </p:clrMapOvr>
  <p:transition spd="slow">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CDEBBB5C-DF07-4904-B6CB-CFEBA8E8DC81}" type="datetimeFigureOut">
              <a:rPr lang="es-MX" smtClean="0"/>
              <a:pPr/>
              <a:t>07/07/2015</a:t>
            </a:fld>
            <a:endParaRPr lang="es-MX"/>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es-MX"/>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3509DB85-7627-46F3-9B98-D753823FA9EC}" type="slidenum">
              <a:rPr lang="es-MX" smtClean="0"/>
              <a:pPr/>
              <a:t>‹Nº›</a:t>
            </a:fld>
            <a:endParaRPr lang="es-MX"/>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pull/>
  </p:transition>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Ericka\Desktop\logooo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99592" y="611188"/>
            <a:ext cx="7386463" cy="5539847"/>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700447268"/>
      </p:ext>
    </p:extLst>
  </p:cSld>
  <p:clrMapOvr>
    <a:masterClrMapping/>
  </p:clrMapOvr>
  <p:transition spd="slow">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1043608" y="3212976"/>
            <a:ext cx="2808312" cy="363830"/>
          </a:xfrm>
          <a:prstGeom prst="rect">
            <a:avLst/>
          </a:prstGeom>
        </p:spPr>
        <p:txBody>
          <a:bodyPr vert="horz" lIns="91440" tIns="45720" rIns="91440" bIns="45720" rtlCol="0" anchor="b">
            <a:noAutofit/>
          </a:bodyPr>
          <a:lstStyle/>
          <a:p>
            <a:pPr marL="0" marR="0" lvl="0" indent="0" algn="l" defTabSz="914400" rtl="0" eaLnBrk="1" fontAlgn="auto" latinLnBrk="0" hangingPunct="1">
              <a:lnSpc>
                <a:spcPct val="100000"/>
              </a:lnSpc>
              <a:spcBef>
                <a:spcPct val="0"/>
              </a:spcBef>
              <a:spcAft>
                <a:spcPts val="0"/>
              </a:spcAft>
              <a:buClrTx/>
              <a:buSzTx/>
              <a:buFontTx/>
              <a:buNone/>
              <a:tabLst>
                <a:tab pos="3830638" algn="l"/>
              </a:tabLst>
              <a:defRPr/>
            </a:pPr>
            <a:r>
              <a:rPr lang="es-MX" sz="3200" b="1" spc="40" noProof="0" dirty="0" smtClean="0">
                <a:ln w="13335" cmpd="sng">
                  <a:solidFill>
                    <a:schemeClr val="accent1">
                      <a:lumMod val="50000"/>
                    </a:schemeClr>
                  </a:solidFill>
                  <a:prstDash val="solid"/>
                </a:ln>
                <a:solidFill>
                  <a:schemeClr val="accent6">
                    <a:tint val="1000"/>
                  </a:schemeClr>
                </a:solidFill>
                <a:latin typeface="+mj-lt"/>
                <a:ea typeface="+mj-ea"/>
                <a:cs typeface="+mj-cs"/>
              </a:rPr>
              <a:t>Radiotelefonía</a:t>
            </a:r>
            <a:endParaRPr kumimoji="0" lang="es-MX" sz="3200" b="1" i="0" u="none" strike="noStrike" kern="1200" cap="none" spc="40" normalizeH="0" baseline="0" noProof="0" dirty="0">
              <a:ln w="13335" cmpd="sng">
                <a:solidFill>
                  <a:schemeClr val="accent1">
                    <a:lumMod val="50000"/>
                  </a:schemeClr>
                </a:solidFill>
                <a:prstDash val="solid"/>
              </a:ln>
              <a:solidFill>
                <a:schemeClr val="accent6">
                  <a:tint val="1000"/>
                </a:schemeClr>
              </a:solidFill>
              <a:effectLst/>
              <a:uLnTx/>
              <a:uFillTx/>
              <a:latin typeface="+mj-lt"/>
              <a:ea typeface="+mj-ea"/>
              <a:cs typeface="+mj-cs"/>
            </a:endParaRPr>
          </a:p>
        </p:txBody>
      </p:sp>
      <p:sp>
        <p:nvSpPr>
          <p:cNvPr id="5" name="2 Subtítulo"/>
          <p:cNvSpPr txBox="1">
            <a:spLocks/>
          </p:cNvSpPr>
          <p:nvPr/>
        </p:nvSpPr>
        <p:spPr>
          <a:xfrm>
            <a:off x="0" y="3789040"/>
            <a:ext cx="4644008" cy="1008112"/>
          </a:xfrm>
          <a:prstGeom prst="rect">
            <a:avLst/>
          </a:prstGeom>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
                <a:schemeClr val="accent1">
                  <a:lumMod val="60000"/>
                  <a:lumOff val="40000"/>
                </a:schemeClr>
              </a:buClr>
              <a:buSzTx/>
              <a:buFont typeface="Arial" pitchFamily="34" charset="0"/>
              <a:buNone/>
              <a:tabLst/>
              <a:defRPr/>
            </a:pPr>
            <a:r>
              <a:rPr kumimoji="0" lang="es-MX" sz="2200" b="0" i="0" u="none" strike="noStrike" kern="1200" cap="none" spc="0" normalizeH="0" baseline="0" noProof="0" dirty="0" smtClean="0">
                <a:ln>
                  <a:noFill/>
                </a:ln>
                <a:solidFill>
                  <a:srgbClr val="FFFFFF"/>
                </a:solidFill>
                <a:effectLst/>
                <a:uLnTx/>
                <a:uFillTx/>
                <a:latin typeface="+mn-lt"/>
                <a:ea typeface="+mn-ea"/>
                <a:cs typeface="+mn-cs"/>
              </a:rPr>
              <a:t>Competencia. Manejo de situaciones y aprendizaje permanente.</a:t>
            </a:r>
          </a:p>
          <a:p>
            <a:pPr marL="0" marR="0" lvl="0" indent="0" algn="ctr" defTabSz="914400" rtl="0" eaLnBrk="1" fontAlgn="auto" latinLnBrk="0" hangingPunct="1">
              <a:lnSpc>
                <a:spcPct val="100000"/>
              </a:lnSpc>
              <a:spcBef>
                <a:spcPct val="20000"/>
              </a:spcBef>
              <a:spcAft>
                <a:spcPts val="0"/>
              </a:spcAft>
              <a:buClr>
                <a:schemeClr val="accent1">
                  <a:lumMod val="60000"/>
                  <a:lumOff val="40000"/>
                </a:schemeClr>
              </a:buClr>
              <a:buSzTx/>
              <a:buFont typeface="Arial" pitchFamily="34" charset="0"/>
              <a:buNone/>
              <a:tabLst/>
              <a:defRPr/>
            </a:pPr>
            <a:endParaRPr kumimoji="0" lang="es-MX" sz="2200" b="0" i="0" u="none" strike="noStrike" kern="1200" cap="none" spc="0" normalizeH="0" baseline="0" noProof="0" dirty="0" smtClean="0">
              <a:ln>
                <a:noFill/>
              </a:ln>
              <a:solidFill>
                <a:srgbClr val="FFFFFF"/>
              </a:solidFill>
              <a:effectLst/>
              <a:uLnTx/>
              <a:uFillTx/>
              <a:latin typeface="+mn-lt"/>
              <a:ea typeface="+mn-ea"/>
              <a:cs typeface="+mn-cs"/>
            </a:endParaRPr>
          </a:p>
          <a:p>
            <a:pPr marL="0" marR="0" lvl="0" indent="0" algn="ctr" defTabSz="914400" rtl="0" eaLnBrk="1" fontAlgn="auto" latinLnBrk="0" hangingPunct="1">
              <a:lnSpc>
                <a:spcPct val="100000"/>
              </a:lnSpc>
              <a:spcBef>
                <a:spcPct val="20000"/>
              </a:spcBef>
              <a:spcAft>
                <a:spcPts val="0"/>
              </a:spcAft>
              <a:buClr>
                <a:schemeClr val="accent1">
                  <a:lumMod val="60000"/>
                  <a:lumOff val="40000"/>
                </a:schemeClr>
              </a:buClr>
              <a:buSzTx/>
              <a:buFont typeface="Arial" pitchFamily="34" charset="0"/>
              <a:buNone/>
              <a:tabLst/>
              <a:defRPr/>
            </a:pPr>
            <a:endParaRPr kumimoji="0" lang="es-MX" sz="2200" b="0" i="0" u="none" strike="noStrike" kern="1200" cap="none" spc="0" normalizeH="0" baseline="0" noProof="0" dirty="0">
              <a:ln>
                <a:noFill/>
              </a:ln>
              <a:solidFill>
                <a:srgbClr val="FFFFFF"/>
              </a:solidFill>
              <a:effectLst/>
              <a:uLnTx/>
              <a:uFillTx/>
              <a:latin typeface="+mn-lt"/>
              <a:ea typeface="+mn-ea"/>
              <a:cs typeface="+mn-cs"/>
            </a:endParaRPr>
          </a:p>
        </p:txBody>
      </p:sp>
      <p:sp>
        <p:nvSpPr>
          <p:cNvPr id="6" name="5 CuadroTexto"/>
          <p:cNvSpPr txBox="1"/>
          <p:nvPr/>
        </p:nvSpPr>
        <p:spPr>
          <a:xfrm>
            <a:off x="0" y="404664"/>
            <a:ext cx="9144000" cy="1077218"/>
          </a:xfrm>
          <a:prstGeom prst="rect">
            <a:avLst/>
          </a:prstGeom>
          <a:noFill/>
        </p:spPr>
        <p:txBody>
          <a:bodyPr wrap="square" rtlCol="0">
            <a:spAutoFit/>
          </a:bodyPr>
          <a:lstStyle/>
          <a:p>
            <a:pPr algn="ctr"/>
            <a:r>
              <a:rPr lang="es-ES" sz="3200" b="1" dirty="0" smtClean="0"/>
              <a:t>MULTIVERSIDAD LATINOAMERICANA</a:t>
            </a:r>
            <a:endParaRPr lang="es-ES" sz="3200" b="1" dirty="0" smtClean="0"/>
          </a:p>
          <a:p>
            <a:pPr algn="ctr"/>
            <a:r>
              <a:rPr lang="es-ES" sz="3200" b="1" dirty="0" smtClean="0"/>
              <a:t>CAMPUS TONALÁ</a:t>
            </a:r>
            <a:endParaRPr lang="es-ES" sz="3200" b="1" dirty="0"/>
          </a:p>
        </p:txBody>
      </p:sp>
      <p:sp>
        <p:nvSpPr>
          <p:cNvPr id="7" name="6 CuadroTexto"/>
          <p:cNvSpPr txBox="1"/>
          <p:nvPr/>
        </p:nvSpPr>
        <p:spPr>
          <a:xfrm>
            <a:off x="1" y="2060848"/>
            <a:ext cx="4716016" cy="769441"/>
          </a:xfrm>
          <a:prstGeom prst="rect">
            <a:avLst/>
          </a:prstGeom>
          <a:noFill/>
        </p:spPr>
        <p:txBody>
          <a:bodyPr wrap="square" rtlCol="0">
            <a:spAutoFit/>
          </a:bodyPr>
          <a:lstStyle/>
          <a:p>
            <a:pPr algn="ctr"/>
            <a:r>
              <a:rPr lang="es-ES" sz="2200" b="1" dirty="0" smtClean="0"/>
              <a:t>ATENDER AL CLIENTE MEDIANTE TIC´S EN  LAS VENTAS A DISTANCIA</a:t>
            </a:r>
            <a:endParaRPr lang="es-ES" sz="2200" b="1" dirty="0"/>
          </a:p>
        </p:txBody>
      </p:sp>
      <p:sp>
        <p:nvSpPr>
          <p:cNvPr id="8" name="7 Rectángulo"/>
          <p:cNvSpPr/>
          <p:nvPr/>
        </p:nvSpPr>
        <p:spPr>
          <a:xfrm>
            <a:off x="252485" y="5733256"/>
            <a:ext cx="4391523" cy="400110"/>
          </a:xfrm>
          <a:prstGeom prst="rect">
            <a:avLst/>
          </a:prstGeom>
        </p:spPr>
        <p:txBody>
          <a:bodyPr wrap="none">
            <a:spAutoFit/>
          </a:bodyPr>
          <a:lstStyle/>
          <a:p>
            <a:r>
              <a:rPr lang="es-MX" sz="2000" b="1" dirty="0" smtClean="0"/>
              <a:t>Mtra. Ericka Yazmin Medina Rodríguez </a:t>
            </a:r>
            <a:endParaRPr lang="es-MX" sz="2000" b="1" dirty="0"/>
          </a:p>
        </p:txBody>
      </p:sp>
      <p:pic>
        <p:nvPicPr>
          <p:cNvPr id="4098" name="Picture 2" descr="http://img2.latiendanautica.es/nautica/13327300.png"/>
          <p:cNvPicPr>
            <a:picLocks noChangeAspect="1" noChangeArrowheads="1"/>
          </p:cNvPicPr>
          <p:nvPr/>
        </p:nvPicPr>
        <p:blipFill>
          <a:blip r:embed="rId2" cstate="print"/>
          <a:srcRect/>
          <a:stretch>
            <a:fillRect/>
          </a:stretch>
        </p:blipFill>
        <p:spPr bwMode="auto">
          <a:xfrm>
            <a:off x="4357686" y="1500174"/>
            <a:ext cx="4644119" cy="3612092"/>
          </a:xfrm>
          <a:prstGeom prst="rect">
            <a:avLst/>
          </a:prstGeom>
          <a:noFill/>
        </p:spPr>
      </p:pic>
      <p:pic>
        <p:nvPicPr>
          <p:cNvPr id="9" name="6 Imagen" descr="http://www.multiversidad.com.mx/eLearning/theme/afterburner/images/multii_plataforma.png"/>
          <p:cNvPicPr/>
          <p:nvPr/>
        </p:nvPicPr>
        <p:blipFill>
          <a:blip r:embed="rId3" cstate="print"/>
          <a:srcRect/>
          <a:stretch>
            <a:fillRect/>
          </a:stretch>
        </p:blipFill>
        <p:spPr bwMode="auto">
          <a:xfrm>
            <a:off x="6215074" y="5357826"/>
            <a:ext cx="2286016" cy="1269330"/>
          </a:xfrm>
          <a:prstGeom prst="rect">
            <a:avLst/>
          </a:prstGeom>
          <a:noFill/>
        </p:spPr>
      </p:pic>
    </p:spTree>
    <p:extLst>
      <p:ext uri="{BB962C8B-B14F-4D97-AF65-F5344CB8AC3E}">
        <p14:creationId xmlns:p14="http://schemas.microsoft.com/office/powerpoint/2010/main" xmlns="" val="2684287115"/>
      </p:ext>
    </p:extLst>
  </p:cSld>
  <p:clrMapOvr>
    <a:masterClrMapping/>
  </p:clrMapOvr>
  <p:transition spd="slow">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8229600" cy="4525963"/>
          </a:xfrm>
        </p:spPr>
        <p:txBody>
          <a:bodyPr>
            <a:normAutofit lnSpcReduction="10000"/>
          </a:bodyPr>
          <a:lstStyle/>
          <a:p>
            <a:pPr algn="just">
              <a:buNone/>
            </a:pPr>
            <a:r>
              <a:rPr lang="es-MX" sz="2800" dirty="0"/>
              <a:t>Es la transmisión por medio de ondas por medio de textos, signos, imágenes o sonidos de toda clase, estación de radio comunicación a toda instalación fija móvil, capaz de poner en contacto radio eléctrico con otra estación. Es decir un medio de comunicación sin hilos o algo que conecte el utensilio de la comunicación para que esta se facilite a larga distancia, en estas solo se elaboran aparatos como radio o teléfonos, que solo sirven para un emisor y solo un receptor, no de comunicación masiva como la televisión o la radio comercial</a:t>
            </a:r>
            <a:r>
              <a:rPr lang="es-MX" dirty="0"/>
              <a:t>. </a:t>
            </a:r>
          </a:p>
        </p:txBody>
      </p:sp>
      <p:pic>
        <p:nvPicPr>
          <p:cNvPr id="4" name="Picture 6" descr="http://img2.latiendanautica.es/nautica/13302200.png"/>
          <p:cNvPicPr>
            <a:picLocks noChangeAspect="1" noChangeArrowheads="1"/>
          </p:cNvPicPr>
          <p:nvPr/>
        </p:nvPicPr>
        <p:blipFill>
          <a:blip r:embed="rId2" cstate="print"/>
          <a:srcRect/>
          <a:stretch>
            <a:fillRect/>
          </a:stretch>
        </p:blipFill>
        <p:spPr bwMode="auto">
          <a:xfrm>
            <a:off x="2411760" y="4005064"/>
            <a:ext cx="4968552" cy="3333750"/>
          </a:xfrm>
          <a:prstGeom prst="rect">
            <a:avLst/>
          </a:prstGeom>
          <a:noFill/>
        </p:spPr>
      </p:pic>
    </p:spTree>
    <p:extLst>
      <p:ext uri="{BB962C8B-B14F-4D97-AF65-F5344CB8AC3E}">
        <p14:creationId xmlns:p14="http://schemas.microsoft.com/office/powerpoint/2010/main" xmlns="" val="1046210841"/>
      </p:ext>
    </p:extLst>
  </p:cSld>
  <p:clrMapOvr>
    <a:masterClrMapping/>
  </p:clrMapOvr>
  <p:transition spd="slow">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0"/>
            <a:ext cx="8229600" cy="4032448"/>
          </a:xfrm>
        </p:spPr>
        <p:txBody>
          <a:bodyPr>
            <a:normAutofit fontScale="92500" lnSpcReduction="10000"/>
          </a:bodyPr>
          <a:lstStyle/>
          <a:p>
            <a:pPr algn="just"/>
            <a:r>
              <a:rPr lang="es-MX" sz="2800" dirty="0"/>
              <a:t>A fines de la década del veinte, la radiodifusión comercial tomaba fuerza y vigor con el aditamento del elemento publicitario, mientras el periodismo radial se difundía y perfeccionaba aceleradamente</a:t>
            </a:r>
            <a:r>
              <a:rPr lang="es-MX" sz="2800" dirty="0" smtClean="0"/>
              <a:t>.</a:t>
            </a:r>
          </a:p>
          <a:p>
            <a:pPr algn="just"/>
            <a:endParaRPr lang="es-MX" sz="2800" dirty="0"/>
          </a:p>
          <a:p>
            <a:pPr algn="just"/>
            <a:r>
              <a:rPr lang="es-MX" sz="2800" dirty="0"/>
              <a:t>Un cuadro estadístico verificado hace seis años puede dar una imagen de la difusión de la radio en el mundo. En 1962 había en América del Norte 182 millones de receptores de radio; en Europa, 91 millones, y en Oceanía, tres millones y medio.</a:t>
            </a:r>
          </a:p>
          <a:p>
            <a:pPr algn="just"/>
            <a:endParaRPr lang="es-MX" sz="2800" dirty="0"/>
          </a:p>
        </p:txBody>
      </p:sp>
      <p:pic>
        <p:nvPicPr>
          <p:cNvPr id="2050" name="Picture 2" descr="http://files.comunicol.webnode.es/200000184-3db643fa96/overview-portables.png"/>
          <p:cNvPicPr>
            <a:picLocks noChangeAspect="1" noChangeArrowheads="1"/>
          </p:cNvPicPr>
          <p:nvPr/>
        </p:nvPicPr>
        <p:blipFill>
          <a:blip r:embed="rId2" cstate="print"/>
          <a:srcRect/>
          <a:stretch>
            <a:fillRect/>
          </a:stretch>
        </p:blipFill>
        <p:spPr bwMode="auto">
          <a:xfrm>
            <a:off x="2915816" y="3861048"/>
            <a:ext cx="3744416" cy="2798561"/>
          </a:xfrm>
          <a:prstGeom prst="rect">
            <a:avLst/>
          </a:prstGeom>
          <a:noFill/>
        </p:spPr>
      </p:pic>
    </p:spTree>
    <p:extLst>
      <p:ext uri="{BB962C8B-B14F-4D97-AF65-F5344CB8AC3E}">
        <p14:creationId xmlns:p14="http://schemas.microsoft.com/office/powerpoint/2010/main" xmlns="" val="4265269049"/>
      </p:ext>
    </p:extLst>
  </p:cSld>
  <p:clrMapOvr>
    <a:masterClrMapping/>
  </p:clrMapOvr>
  <p:transition spd="slow">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endParaRPr lang="es-MX" dirty="0" smtClean="0"/>
          </a:p>
          <a:p>
            <a:endParaRPr lang="es-MX" dirty="0"/>
          </a:p>
          <a:p>
            <a:endParaRPr lang="es-MX" dirty="0" smtClean="0"/>
          </a:p>
          <a:p>
            <a:endParaRPr lang="es-MX" dirty="0"/>
          </a:p>
          <a:p>
            <a:endParaRPr lang="es-MX" dirty="0" smtClean="0"/>
          </a:p>
          <a:p>
            <a:endParaRPr lang="es-MX" dirty="0"/>
          </a:p>
          <a:p>
            <a:endParaRPr lang="es-MX" dirty="0" smtClean="0"/>
          </a:p>
          <a:p>
            <a:endParaRPr lang="es-MX" dirty="0"/>
          </a:p>
          <a:p>
            <a:endParaRPr lang="es-MX" dirty="0"/>
          </a:p>
        </p:txBody>
      </p:sp>
      <p:pic>
        <p:nvPicPr>
          <p:cNvPr id="2050" name="Picture 2" descr="C:\Users\Ericka\Desktop\radiot012.g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915816" y="908720"/>
            <a:ext cx="3724735" cy="498075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230751984"/>
      </p:ext>
    </p:extLst>
  </p:cSld>
  <p:clrMapOvr>
    <a:masterClrMapping/>
  </p:clrMapOvr>
  <p:transition spd="slow">
    <p:pull/>
  </p:transition>
  <p:timing>
    <p:tnLst>
      <p:par>
        <p:cTn id="1" dur="indefinite" restart="never" nodeType="tmRoot"/>
      </p:par>
    </p:tnLst>
  </p:timing>
</p:sld>
</file>

<file path=ppt/theme/theme1.xml><?xml version="1.0" encoding="utf-8"?>
<a:theme xmlns:a="http://schemas.openxmlformats.org/drawingml/2006/main" name="Paja">
  <a:themeElements>
    <a:clrScheme name="Paja">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Intermedio">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ja">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45</TotalTime>
  <Words>214</Words>
  <Application>Microsoft Office PowerPoint</Application>
  <PresentationFormat>Presentación en pantalla (4:3)</PresentationFormat>
  <Paragraphs>17</Paragraphs>
  <Slides>5</Slides>
  <Notes>0</Notes>
  <HiddenSlides>0</HiddenSlides>
  <MMClips>0</MMClips>
  <ScaleCrop>false</ScaleCrop>
  <HeadingPairs>
    <vt:vector size="4" baseType="variant">
      <vt:variant>
        <vt:lpstr>Tema</vt:lpstr>
      </vt:variant>
      <vt:variant>
        <vt:i4>1</vt:i4>
      </vt:variant>
      <vt:variant>
        <vt:lpstr>Títulos de diapositiva</vt:lpstr>
      </vt:variant>
      <vt:variant>
        <vt:i4>5</vt:i4>
      </vt:variant>
    </vt:vector>
  </HeadingPairs>
  <TitlesOfParts>
    <vt:vector size="6" baseType="lpstr">
      <vt:lpstr>Paja</vt:lpstr>
      <vt:lpstr>Diapositiva 1</vt:lpstr>
      <vt:lpstr>Diapositiva 2</vt:lpstr>
      <vt:lpstr>Diapositiva 3</vt:lpstr>
      <vt:lpstr>Diapositiva 4</vt:lpstr>
      <vt:lpstr>Diapositiva 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Ericka</dc:creator>
  <cp:lastModifiedBy>PC</cp:lastModifiedBy>
  <cp:revision>5</cp:revision>
  <dcterms:created xsi:type="dcterms:W3CDTF">2015-05-23T15:49:09Z</dcterms:created>
  <dcterms:modified xsi:type="dcterms:W3CDTF">2015-07-07T16:39:39Z</dcterms:modified>
</cp:coreProperties>
</file>