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0"/>
  </p:notesMasterIdLst>
  <p:handoutMasterIdLst>
    <p:handoutMasterId r:id="rId11"/>
  </p:handoutMasterIdLst>
  <p:sldIdLst>
    <p:sldId id="256" r:id="rId3"/>
    <p:sldId id="257" r:id="rId4"/>
    <p:sldId id="258" r:id="rId5"/>
    <p:sldId id="269" r:id="rId6"/>
    <p:sldId id="270" r:id="rId7"/>
    <p:sldId id="271" r:id="rId8"/>
    <p:sldId id="27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7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1" d="100"/>
          <a:sy n="51" d="100"/>
        </p:scale>
        <p:origin x="235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s-ES"/>
              <a:t>23/02/2016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8813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19" name="Instructional Text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14400">
              <a:buNone/>
            </a:pPr>
            <a:r>
              <a:rPr lang="es-ES" sz="1200" b="1" i="1" dirty="0" smtClean="0">
                <a:latin typeface="Arial"/>
                <a:ea typeface="+mn-ea"/>
                <a:cs typeface="Arial"/>
              </a:rPr>
              <a:t>NOTA:</a:t>
            </a:r>
          </a:p>
          <a:p>
            <a:pPr algn="l" defTabSz="914400">
              <a:buNone/>
            </a:pPr>
            <a:r>
              <a:rPr lang="es-ES" sz="1200" b="0" i="1" dirty="0" smtClean="0">
                <a:latin typeface="Arial"/>
                <a:ea typeface="+mn-ea"/>
                <a:cs typeface="Arial"/>
              </a:rPr>
              <a:t>Para cambiar la imagen de esta dispositiva, seleccione la imagen y elimínela. A continuación </a:t>
            </a:r>
            <a:r>
              <a:rPr lang="es-ES" sz="1200" b="0" i="1" noProof="0" dirty="0" smtClean="0">
                <a:latin typeface="Arial"/>
                <a:ea typeface="+mn-ea"/>
                <a:cs typeface="Arial"/>
              </a:rPr>
              <a:t>haga</a:t>
            </a:r>
            <a:r>
              <a:rPr lang="es-ES" sz="1200" b="0" i="1" dirty="0" smtClean="0">
                <a:latin typeface="Arial"/>
                <a:ea typeface="+mn-ea"/>
                <a:cs typeface="Arial"/>
              </a:rPr>
              <a:t> clic en el icono Imágenes en el marcador de posición e inserte su imagen.</a:t>
            </a:r>
            <a:endParaRPr lang="es-ES" sz="1200" b="0" i="1" dirty="0"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s-ES"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‹Nº›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s-ES"/>
              <a:pPr/>
              <a:t>23/02/2016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0FF54DE5-C571-48E8-A5BC-B369434E2F44}" type="slidenum">
              <a:rPr/>
              <a:pPr/>
              <a:t>‹Nº›</a:t>
            </a:fld>
            <a:endParaRPr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definicion.de/gramatica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ctrTitle"/>
          </p:nvPr>
        </p:nvSpPr>
        <p:spPr>
          <a:xfrm>
            <a:off x="1689811" y="2147101"/>
            <a:ext cx="5734050" cy="1841495"/>
          </a:xfrm>
        </p:spPr>
        <p:txBody>
          <a:bodyPr anchor="ctr">
            <a:normAutofit/>
          </a:bodyPr>
          <a:lstStyle/>
          <a:p>
            <a:pPr algn="ctr"/>
            <a:r>
              <a:rPr lang="es-ES" sz="54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L</a:t>
            </a: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 </a:t>
            </a:r>
            <a:r>
              <a:rPr lang="es-ES" sz="54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</a:t>
            </a: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ORFOLOGÍA </a:t>
            </a:r>
            <a:b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</a:b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Y </a:t>
            </a:r>
            <a:r>
              <a:rPr lang="es-ES" sz="54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</a:t>
            </a: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INTAXIS </a:t>
            </a:r>
            <a:endParaRPr lang="es-ES" sz="4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Marcador de posición de imagen 3" descr="Libro abierto en una mesa, estantería de libros borrosa en el fondo" title="Imagen de muestra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  <p:sp>
        <p:nvSpPr>
          <p:cNvPr id="5" name="CuadroTexto 4"/>
          <p:cNvSpPr txBox="1"/>
          <p:nvPr/>
        </p:nvSpPr>
        <p:spPr>
          <a:xfrm>
            <a:off x="2456234" y="4160645"/>
            <a:ext cx="7473057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600" b="1" dirty="0" err="1" smtClean="0"/>
              <a:t>Multiversidad</a:t>
            </a:r>
            <a:r>
              <a:rPr lang="es-MX" sz="1600" b="1" dirty="0" smtClean="0"/>
              <a:t> latinoamericana campus: Torreón</a:t>
            </a:r>
          </a:p>
          <a:p>
            <a:r>
              <a:rPr lang="es-MX" sz="1400" b="1" dirty="0" smtClean="0"/>
              <a:t>Asignatura</a:t>
            </a:r>
            <a:r>
              <a:rPr lang="es-MX" sz="1400" dirty="0" smtClean="0"/>
              <a:t>: Literatura II</a:t>
            </a:r>
          </a:p>
          <a:p>
            <a:r>
              <a:rPr lang="es-MX" sz="1400" b="1" dirty="0" smtClean="0"/>
              <a:t>Semestre: </a:t>
            </a:r>
            <a:r>
              <a:rPr lang="es-MX" sz="1400" dirty="0" smtClean="0"/>
              <a:t>IV </a:t>
            </a:r>
          </a:p>
          <a:p>
            <a:r>
              <a:rPr lang="es-MX" sz="1400" b="1" dirty="0" smtClean="0"/>
              <a:t>Bloque 2: </a:t>
            </a:r>
            <a:r>
              <a:rPr lang="es-MX" sz="1400" dirty="0" smtClean="0"/>
              <a:t>Analizas el Género Lirico </a:t>
            </a:r>
          </a:p>
          <a:p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r>
              <a:rPr lang="es-MX" sz="1400" dirty="0" smtClean="0"/>
              <a:t>16 de Febrero de 2015 </a:t>
            </a:r>
            <a:endParaRPr lang="es-MX" sz="1400" dirty="0"/>
          </a:p>
        </p:txBody>
      </p:sp>
      <p:pic>
        <p:nvPicPr>
          <p:cNvPr id="7" name="Imagen 6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81" y="4249492"/>
            <a:ext cx="2179448" cy="132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ctor recto 2"/>
          <p:cNvCxnSpPr/>
          <p:nvPr/>
        </p:nvCxnSpPr>
        <p:spPr>
          <a:xfrm>
            <a:off x="2435603" y="4249492"/>
            <a:ext cx="0" cy="126976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104900" y="147484"/>
            <a:ext cx="9980682" cy="1206658"/>
          </a:xfrm>
        </p:spPr>
        <p:txBody>
          <a:bodyPr>
            <a:normAutofit/>
          </a:bodyPr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es-ES" sz="4000" b="0" i="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Plantagenet Cherokee"/>
                <a:ea typeface="+mj-ea"/>
                <a:cs typeface="+mj-cs"/>
              </a:rPr>
              <a:t>2.1 </a:t>
            </a: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Plantagenet Cherokee"/>
              </a:rPr>
              <a:t>NIVEL </a:t>
            </a:r>
            <a:r>
              <a:rPr lang="es-ES" sz="4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Plantagenet Cherokee"/>
              </a:rPr>
              <a:t>MORFOSINTÁCTICO </a:t>
            </a:r>
            <a:endParaRPr lang="es-ES" sz="4000" b="0" i="0" dirty="0">
              <a:solidFill>
                <a:schemeClr val="tx2">
                  <a:lumMod val="85000"/>
                  <a:lumOff val="15000"/>
                </a:schemeClr>
              </a:solidFill>
              <a:latin typeface="Plantagenet Cherokee"/>
              <a:ea typeface="+mj-ea"/>
              <a:cs typeface="+mj-cs"/>
            </a:endParaRPr>
          </a:p>
        </p:txBody>
      </p:sp>
      <p:sp>
        <p:nvSpPr>
          <p:cNvPr id="14" name="Marcador de posición de contenido 13"/>
          <p:cNvSpPr>
            <a:spLocks noGrp="1"/>
          </p:cNvSpPr>
          <p:nvPr>
            <p:ph idx="1"/>
          </p:nvPr>
        </p:nvSpPr>
        <p:spPr>
          <a:xfrm>
            <a:off x="141890" y="1600200"/>
            <a:ext cx="11652031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MX" sz="2600" b="1" dirty="0"/>
              <a:t>La morfología </a:t>
            </a:r>
            <a:r>
              <a:rPr lang="es-MX" sz="2400" dirty="0"/>
              <a:t>es una rama de la lingüística que se ocupa del estudio de la forma de las palabras. De hecho, si sometemos el término a una leve prueba etimológica, encontramos que la palabra morfología deriva </a:t>
            </a:r>
            <a:r>
              <a:rPr lang="es-MX" sz="2400" dirty="0" smtClean="0"/>
              <a:t>del griego</a:t>
            </a:r>
            <a:r>
              <a:rPr lang="es-MX" sz="2400" dirty="0"/>
              <a:t> </a:t>
            </a:r>
            <a:r>
              <a:rPr lang="es-MX" sz="2400" i="1" dirty="0" smtClean="0"/>
              <a:t>morfé </a:t>
            </a:r>
            <a:r>
              <a:rPr lang="es-MX" sz="2400" dirty="0" smtClean="0"/>
              <a:t>(</a:t>
            </a:r>
            <a:r>
              <a:rPr lang="es-MX" sz="2400" dirty="0"/>
              <a:t>forma) y del tan </a:t>
            </a:r>
            <a:r>
              <a:rPr lang="es-MX" sz="2400" dirty="0" smtClean="0"/>
              <a:t>común </a:t>
            </a:r>
            <a:r>
              <a:rPr lang="es-MX" sz="2400" i="1" dirty="0" err="1" smtClean="0"/>
              <a:t>logía</a:t>
            </a:r>
            <a:r>
              <a:rPr lang="es-MX" sz="2400" i="1" dirty="0" smtClean="0"/>
              <a:t> </a:t>
            </a:r>
            <a:r>
              <a:rPr lang="es-MX" sz="2400" dirty="0" smtClean="0"/>
              <a:t>(estudio o tratado</a:t>
            </a:r>
            <a:r>
              <a:rPr lang="es-MX" sz="2400" dirty="0"/>
              <a:t>).</a:t>
            </a:r>
            <a:br>
              <a:rPr lang="es-MX" sz="2400" dirty="0"/>
            </a:br>
            <a:endParaRPr lang="es-MX" sz="2400" dirty="0"/>
          </a:p>
          <a:p>
            <a:pPr algn="just">
              <a:lnSpc>
                <a:spcPct val="150000"/>
              </a:lnSpc>
            </a:pPr>
            <a:r>
              <a:rPr lang="es-MX" sz="2400" dirty="0"/>
              <a:t>La morfología, como parte de la gramática, se propone despiezar nuestro pensamiento: tomar una idea e ir haciéndola pedazos hasta averiguar de qué manera opera nuestra lengua. </a:t>
            </a:r>
            <a:endParaRPr lang="es-MX" sz="24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4899" y="1600200"/>
            <a:ext cx="10545817" cy="4572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s-MX" sz="3600" b="1" dirty="0"/>
              <a:t>Un P</a:t>
            </a:r>
            <a:r>
              <a:rPr lang="es-MX" sz="3600" b="1" dirty="0" smtClean="0"/>
              <a:t>refijo</a:t>
            </a:r>
            <a:r>
              <a:rPr lang="es-MX" sz="2400" dirty="0"/>
              <a:t> es una partícula o sílaba, que carece de significado por sí misma, que se antepone a una partícula clave o morfema, para modificar o complementar su sentido o significado, así como de sus palabras </a:t>
            </a:r>
            <a:r>
              <a:rPr lang="es-MX" sz="2400" dirty="0" smtClean="0"/>
              <a:t>derivadas.</a:t>
            </a:r>
          </a:p>
          <a:p>
            <a:pPr>
              <a:lnSpc>
                <a:spcPct val="150000"/>
              </a:lnSpc>
            </a:pPr>
            <a:r>
              <a:rPr lang="es-MX" sz="2400" dirty="0" smtClean="0"/>
              <a:t>EJEMPLO: 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578773" y="3782560"/>
            <a:ext cx="5139558" cy="270843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ource Sans Pro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ource Sans Pro"/>
              </a:rPr>
              <a:t>ante</a:t>
            </a: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-ultimo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ource Sans Pro"/>
              </a:rPr>
              <a:t>con</a:t>
            </a: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-texto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ource Sans Pro"/>
              </a:rPr>
              <a:t>des</a:t>
            </a: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-orden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ource Sans Pro"/>
              </a:rPr>
              <a:t>in</a:t>
            </a:r>
            <a:r>
              <a:rPr kumimoji="0" lang="es-MX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-completo</a:t>
            </a:r>
            <a:r>
              <a:rPr kumimoji="0" lang="es-MX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s-MX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s-MX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s-MX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s-MX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s-MX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36029" y="1332186"/>
            <a:ext cx="11067392" cy="55258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s-MX" sz="3600" b="1" dirty="0"/>
              <a:t>Los S</a:t>
            </a:r>
            <a:r>
              <a:rPr lang="es-MX" sz="3600" b="1" dirty="0" smtClean="0"/>
              <a:t>ufijos</a:t>
            </a:r>
            <a:r>
              <a:rPr lang="es-MX" sz="2800" dirty="0"/>
              <a:t> son palabras que cuentan con terminaciones que cambian o alteran el sentido original de la palabra inicial; consta de agregar a un lexema un elemento </a:t>
            </a:r>
            <a:r>
              <a:rPr lang="es-MX" sz="2800" dirty="0" smtClean="0"/>
              <a:t>afijo</a:t>
            </a:r>
            <a:endParaRPr lang="es-MX" sz="3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s-MX" sz="2800" b="1" u="sng" dirty="0" smtClean="0"/>
              <a:t>Papel</a:t>
            </a:r>
            <a:r>
              <a:rPr lang="es-MX" sz="2800" dirty="0" smtClean="0"/>
              <a:t>ería</a:t>
            </a:r>
            <a:endParaRPr lang="es-MX" sz="2800" dirty="0"/>
          </a:p>
          <a:p>
            <a:pPr marL="0" indent="0">
              <a:buNone/>
            </a:pPr>
            <a:r>
              <a:rPr lang="es-MX" sz="2800" b="1" u="sng" dirty="0" smtClean="0"/>
              <a:t>Maquina</a:t>
            </a:r>
            <a:r>
              <a:rPr lang="es-MX" sz="2800" dirty="0" smtClean="0"/>
              <a:t>ria</a:t>
            </a:r>
            <a:endParaRPr lang="es-MX" sz="2800" dirty="0"/>
          </a:p>
          <a:p>
            <a:pPr marL="0" indent="0">
              <a:buNone/>
            </a:pPr>
            <a:r>
              <a:rPr lang="es-MX" sz="2800" b="1" u="sng" dirty="0" smtClean="0"/>
              <a:t>Camion</a:t>
            </a:r>
            <a:r>
              <a:rPr lang="es-MX" sz="2800" dirty="0" smtClean="0"/>
              <a:t>ero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33793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SINTAXIS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3779" y="1600200"/>
            <a:ext cx="11382703" cy="5257800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s-MX" sz="2400" dirty="0"/>
              <a:t>la rama de la </a:t>
            </a:r>
            <a:r>
              <a:rPr lang="es-MX" sz="2400" b="1" dirty="0">
                <a:hlinkClick r:id="rId2"/>
              </a:rPr>
              <a:t>gramática</a:t>
            </a:r>
            <a:r>
              <a:rPr lang="es-MX" sz="2400" dirty="0"/>
              <a:t> que ofrece pautas creadas para saber cómo </a:t>
            </a:r>
            <a:r>
              <a:rPr lang="es-MX" sz="2400" b="1" dirty="0"/>
              <a:t>unir y relacionar palabras a fin de elaborar oraciones y expresar conceptos de modo coherente</a:t>
            </a:r>
            <a:r>
              <a:rPr lang="es-MX" sz="2400" dirty="0"/>
              <a:t>.</a:t>
            </a:r>
            <a:br>
              <a:rPr lang="es-MX" sz="2400" dirty="0"/>
            </a:br>
            <a:endParaRPr lang="es-MX" sz="2400" dirty="0" smtClean="0"/>
          </a:p>
          <a:p>
            <a:pPr>
              <a:lnSpc>
                <a:spcPct val="150000"/>
              </a:lnSpc>
            </a:pPr>
            <a:r>
              <a:rPr lang="es-MX" sz="2400" dirty="0"/>
              <a:t>Para cada idioma existe una </a:t>
            </a:r>
            <a:r>
              <a:rPr lang="es-MX" sz="2400" b="1" dirty="0"/>
              <a:t>sintaxis </a:t>
            </a:r>
            <a:r>
              <a:rPr lang="es-MX" sz="2400" dirty="0"/>
              <a:t>particular que estable las reglas que deben de seguirse para hablarlo. A pesar de que las personas hablan un idioma determinado, ya sea porque lo conocen de nacimiento o porque lo aprendieron, utilizan siempre las reglas sintácticas necesarias para poder expresarse a través de él.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6065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 DE SINTAXIS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04900" y="1600200"/>
            <a:ext cx="10640410" cy="4572000"/>
          </a:xfrm>
        </p:spPr>
        <p:txBody>
          <a:bodyPr/>
          <a:lstStyle/>
          <a:p>
            <a:r>
              <a:rPr lang="es-MX" sz="2800" b="1" i="1" dirty="0">
                <a:solidFill>
                  <a:srgbClr val="00B0F0"/>
                </a:solidFill>
              </a:rPr>
              <a:t>Resfriado me habría  la lluvia mojado con me si hubiera</a:t>
            </a:r>
            <a:r>
              <a:rPr lang="es-MX" sz="2800" b="1" i="1" dirty="0" smtClean="0">
                <a:solidFill>
                  <a:srgbClr val="00B0F0"/>
                </a:solidFill>
              </a:rPr>
              <a:t>.</a:t>
            </a:r>
          </a:p>
          <a:p>
            <a:pPr marL="0" indent="0">
              <a:buNone/>
            </a:pPr>
            <a:endParaRPr lang="es-MX" dirty="0"/>
          </a:p>
          <a:p>
            <a:r>
              <a:rPr lang="es-MX" dirty="0"/>
              <a:t>No se entiende ya que las palabras se encuentran en desorden, la sintaxis correcta de esta oración es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endParaRPr lang="es-MX" dirty="0"/>
          </a:p>
          <a:p>
            <a:r>
              <a:rPr lang="es-MX" sz="3200" b="1" i="1" dirty="0">
                <a:solidFill>
                  <a:srgbClr val="FF0000"/>
                </a:solidFill>
              </a:rPr>
              <a:t>Si me hubiera mojado con la lluvia me habría resfriado.</a:t>
            </a:r>
          </a:p>
          <a:p>
            <a:pPr marL="0" indent="0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5876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rgbClr val="FF0000"/>
                </a:solidFill>
              </a:rPr>
              <a:t>ACTIVDAD: </a:t>
            </a:r>
            <a:r>
              <a:rPr lang="es-MX" dirty="0" smtClean="0">
                <a:solidFill>
                  <a:srgbClr val="0070C0"/>
                </a:solidFill>
              </a:rPr>
              <a:t>COPIA Y CONTESTA EN TU CUADERNO </a:t>
            </a:r>
            <a:endParaRPr lang="es-MX" dirty="0">
              <a:solidFill>
                <a:srgbClr val="0070C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4401" y="1481959"/>
            <a:ext cx="10909737" cy="4572000"/>
          </a:xfrm>
        </p:spPr>
        <p:txBody>
          <a:bodyPr>
            <a:noAutofit/>
          </a:bodyPr>
          <a:lstStyle/>
          <a:p>
            <a:r>
              <a:rPr lang="es-MX" sz="2400" dirty="0" smtClean="0">
                <a:solidFill>
                  <a:srgbClr val="0070C0"/>
                </a:solidFill>
              </a:rPr>
              <a:t>L</a:t>
            </a:r>
            <a:r>
              <a:rPr lang="es-MX" sz="2400" dirty="0" smtClean="0">
                <a:solidFill>
                  <a:srgbClr val="0070C0"/>
                </a:solidFill>
              </a:rPr>
              <a:t>as </a:t>
            </a:r>
            <a:r>
              <a:rPr lang="es-MX" sz="2400" dirty="0" smtClean="0">
                <a:solidFill>
                  <a:srgbClr val="0070C0"/>
                </a:solidFill>
              </a:rPr>
              <a:t>SIGUIENTES palabras: </a:t>
            </a:r>
            <a:r>
              <a:rPr lang="es-MX" sz="2400" dirty="0">
                <a:solidFill>
                  <a:srgbClr val="0070C0"/>
                </a:solidFill>
              </a:rPr>
              <a:t>perdedor, rompecabezas, abismal, torcedor, desafinado, envidioso, quimioterapia, gramófono, </a:t>
            </a:r>
            <a:r>
              <a:rPr lang="es-MX" sz="2400" dirty="0" smtClean="0">
                <a:solidFill>
                  <a:srgbClr val="0070C0"/>
                </a:solidFill>
              </a:rPr>
              <a:t>perezoso, llevan </a:t>
            </a:r>
            <a:r>
              <a:rPr lang="es-MX" sz="2400" dirty="0">
                <a:solidFill>
                  <a:srgbClr val="0070C0"/>
                </a:solidFill>
              </a:rPr>
              <a:t>sufijos. Señálalos y busca para cada uno 5 palabras que lo presenten: </a:t>
            </a:r>
            <a:endParaRPr lang="es-MX" sz="2400" dirty="0" smtClean="0">
              <a:solidFill>
                <a:srgbClr val="0070C0"/>
              </a:solidFill>
            </a:endParaRPr>
          </a:p>
          <a:p>
            <a:r>
              <a:rPr lang="es-MX" sz="2800" b="1" dirty="0" err="1" smtClean="0">
                <a:solidFill>
                  <a:srgbClr val="0070C0"/>
                </a:solidFill>
              </a:rPr>
              <a:t>Ej</a:t>
            </a:r>
            <a:r>
              <a:rPr lang="es-MX" sz="2800" b="1" dirty="0">
                <a:solidFill>
                  <a:srgbClr val="0070C0"/>
                </a:solidFill>
              </a:rPr>
              <a:t>: </a:t>
            </a:r>
            <a:r>
              <a:rPr lang="es-MX" sz="2800" b="1" dirty="0" err="1">
                <a:solidFill>
                  <a:srgbClr val="0070C0"/>
                </a:solidFill>
              </a:rPr>
              <a:t>afil</a:t>
            </a:r>
            <a:r>
              <a:rPr lang="es-MX" sz="2800" b="1" dirty="0">
                <a:solidFill>
                  <a:srgbClr val="0070C0"/>
                </a:solidFill>
              </a:rPr>
              <a:t>-ador; col-ador; </a:t>
            </a:r>
            <a:r>
              <a:rPr lang="es-MX" sz="2800" b="1" dirty="0" err="1">
                <a:solidFill>
                  <a:srgbClr val="0070C0"/>
                </a:solidFill>
              </a:rPr>
              <a:t>mir</a:t>
            </a:r>
            <a:r>
              <a:rPr lang="es-MX" sz="2800" b="1" dirty="0">
                <a:solidFill>
                  <a:srgbClr val="0070C0"/>
                </a:solidFill>
              </a:rPr>
              <a:t>-ador</a:t>
            </a:r>
            <a:r>
              <a:rPr lang="es-MX" sz="2800" b="1" dirty="0" smtClean="0">
                <a:solidFill>
                  <a:srgbClr val="0070C0"/>
                </a:solidFill>
              </a:rPr>
              <a:t>...</a:t>
            </a:r>
            <a:endParaRPr lang="es-MX" sz="2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s-MX" sz="2400" dirty="0" smtClean="0">
                <a:solidFill>
                  <a:srgbClr val="0070C0"/>
                </a:solidFill>
              </a:rPr>
              <a:t> </a:t>
            </a:r>
          </a:p>
          <a:p>
            <a:r>
              <a:rPr lang="es-MX" sz="2400" dirty="0">
                <a:solidFill>
                  <a:srgbClr val="0070C0"/>
                </a:solidFill>
              </a:rPr>
              <a:t>Construye palabras con los siguientes prefijos: </a:t>
            </a:r>
            <a:r>
              <a:rPr lang="es-MX" sz="2800" b="1" dirty="0">
                <a:solidFill>
                  <a:srgbClr val="0070C0"/>
                </a:solidFill>
              </a:rPr>
              <a:t>ex-, re-, </a:t>
            </a:r>
            <a:r>
              <a:rPr lang="es-MX" sz="2800" b="1" dirty="0" err="1">
                <a:solidFill>
                  <a:srgbClr val="0070C0"/>
                </a:solidFill>
              </a:rPr>
              <a:t>super</a:t>
            </a:r>
            <a:r>
              <a:rPr lang="es-MX" sz="2800" b="1" dirty="0">
                <a:solidFill>
                  <a:srgbClr val="0070C0"/>
                </a:solidFill>
              </a:rPr>
              <a:t>-, </a:t>
            </a:r>
            <a:r>
              <a:rPr lang="es-MX" sz="2800" b="1" dirty="0" err="1">
                <a:solidFill>
                  <a:srgbClr val="0070C0"/>
                </a:solidFill>
              </a:rPr>
              <a:t>dis</a:t>
            </a:r>
            <a:r>
              <a:rPr lang="es-MX" sz="2800" b="1" dirty="0">
                <a:solidFill>
                  <a:srgbClr val="0070C0"/>
                </a:solidFill>
              </a:rPr>
              <a:t>-, extra-, inter-, </a:t>
            </a:r>
            <a:r>
              <a:rPr lang="es-MX" sz="2800" b="1" dirty="0" smtClean="0">
                <a:solidFill>
                  <a:srgbClr val="0070C0"/>
                </a:solidFill>
              </a:rPr>
              <a:t>con-</a:t>
            </a:r>
          </a:p>
          <a:p>
            <a:endParaRPr lang="es-MX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s-MX" sz="2400" dirty="0">
                <a:solidFill>
                  <a:srgbClr val="0070C0"/>
                </a:solidFill>
              </a:rPr>
              <a:t>* . Construye palabras con los siguientes sufijos: -</a:t>
            </a:r>
            <a:r>
              <a:rPr lang="es-MX" sz="2800" b="1" dirty="0">
                <a:solidFill>
                  <a:srgbClr val="0070C0"/>
                </a:solidFill>
              </a:rPr>
              <a:t>forme, -pelo, -al, </a:t>
            </a:r>
            <a:r>
              <a:rPr lang="es-MX" sz="2400" b="1" dirty="0">
                <a:solidFill>
                  <a:srgbClr val="0070C0"/>
                </a:solidFill>
              </a:rPr>
              <a:t>-ario, -</a:t>
            </a:r>
            <a:r>
              <a:rPr lang="es-MX" sz="2400" b="1" dirty="0" err="1">
                <a:solidFill>
                  <a:srgbClr val="0070C0"/>
                </a:solidFill>
              </a:rPr>
              <a:t>eda</a:t>
            </a:r>
            <a:r>
              <a:rPr lang="es-MX" sz="2400" b="1" dirty="0">
                <a:solidFill>
                  <a:srgbClr val="0070C0"/>
                </a:solidFill>
              </a:rPr>
              <a:t>. –</a:t>
            </a:r>
            <a:r>
              <a:rPr lang="es-MX" sz="2400" b="1" dirty="0" err="1">
                <a:solidFill>
                  <a:srgbClr val="0070C0"/>
                </a:solidFill>
              </a:rPr>
              <a:t>ción</a:t>
            </a:r>
            <a:endParaRPr lang="es-MX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8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AcademicLiterature_16x9_TP103431361" id="{5F96931E-AB0C-4596-BACB-72E4435FDDAD}" vid="{89BC7A8E-9260-4268-AED0-21C1F479CF45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académica, rayas finas y diseño de la cinta (pantalla panorámica)</Template>
  <TotalTime>0</TotalTime>
  <Words>165</Words>
  <Application>Microsoft Office PowerPoint</Application>
  <PresentationFormat>Personalizado</PresentationFormat>
  <Paragraphs>39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Academic Literature 16x9</vt:lpstr>
      <vt:lpstr>LA MORFOLOGÍA  Y SINTAXIS </vt:lpstr>
      <vt:lpstr>2.1 NIVEL MORFOSINTÁCTICO </vt:lpstr>
      <vt:lpstr>Presentación de PowerPoint</vt:lpstr>
      <vt:lpstr>Presentación de PowerPoint</vt:lpstr>
      <vt:lpstr>SINTAXIS </vt:lpstr>
      <vt:lpstr>EJEMPLOS DE SINTAXIS </vt:lpstr>
      <vt:lpstr>ACTIVDAD: COPIA Y CONTESTA EN TU CUADERNO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2015-02-16T02:35:56Z</dcterms:created>
  <dcterms:modified xsi:type="dcterms:W3CDTF">2016-02-23T19:03:36Z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