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1" r:id="rId4"/>
    <p:sldId id="258" r:id="rId5"/>
    <p:sldId id="259" r:id="rId6"/>
    <p:sldId id="260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DC0FD-54F8-4BED-94BE-21BB30688204}" type="datetimeFigureOut">
              <a:rPr lang="en-US" smtClean="0"/>
              <a:pPr/>
              <a:t>2/28/2015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EA87D4-17BF-4A24-8957-E739F5FB1BF0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DC0FD-54F8-4BED-94BE-21BB30688204}" type="datetimeFigureOut">
              <a:rPr lang="en-US" smtClean="0"/>
              <a:pPr/>
              <a:t>2/28/2015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EA87D4-17BF-4A24-8957-E739F5FB1BF0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DC0FD-54F8-4BED-94BE-21BB30688204}" type="datetimeFigureOut">
              <a:rPr lang="en-US" smtClean="0"/>
              <a:pPr/>
              <a:t>2/28/2015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EA87D4-17BF-4A24-8957-E739F5FB1BF0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DC0FD-54F8-4BED-94BE-21BB30688204}" type="datetimeFigureOut">
              <a:rPr lang="en-US" smtClean="0"/>
              <a:pPr/>
              <a:t>2/28/2015</a:t>
            </a:fld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EA87D4-17BF-4A24-8957-E739F5FB1BF0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DC0FD-54F8-4BED-94BE-21BB30688204}" type="datetimeFigureOut">
              <a:rPr lang="en-US" smtClean="0"/>
              <a:pPr/>
              <a:t>2/28/2015</a:t>
            </a:fld>
            <a:endParaRPr lang="en-U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EA87D4-17BF-4A24-8957-E739F5FB1BF0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DC0FD-54F8-4BED-94BE-21BB30688204}" type="datetimeFigureOut">
              <a:rPr lang="en-US" smtClean="0"/>
              <a:pPr/>
              <a:t>2/28/2015</a:t>
            </a:fld>
            <a:endParaRPr lang="en-U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EA87D4-17BF-4A24-8957-E739F5FB1BF0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DC0FD-54F8-4BED-94BE-21BB30688204}" type="datetimeFigureOut">
              <a:rPr lang="en-US" smtClean="0"/>
              <a:pPr/>
              <a:t>2/28/2015</a:t>
            </a:fld>
            <a:endParaRPr lang="en-U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EA87D4-17BF-4A24-8957-E739F5FB1BF0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DC0FD-54F8-4BED-94BE-21BB30688204}" type="datetimeFigureOut">
              <a:rPr lang="en-US" smtClean="0"/>
              <a:pPr/>
              <a:t>2/28/2015</a:t>
            </a:fld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EA87D4-17BF-4A24-8957-E739F5FB1BF0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DC0FD-54F8-4BED-94BE-21BB30688204}" type="datetimeFigureOut">
              <a:rPr lang="en-US" smtClean="0"/>
              <a:pPr/>
              <a:t>2/28/2015</a:t>
            </a:fld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EA87D4-17BF-4A24-8957-E739F5FB1BF0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DC0FD-54F8-4BED-94BE-21BB30688204}" type="datetimeFigureOut">
              <a:rPr lang="en-US" smtClean="0"/>
              <a:pPr/>
              <a:t>2/28/2015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EA87D4-17BF-4A24-8957-E739F5FB1BF0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DC0FD-54F8-4BED-94BE-21BB30688204}" type="datetimeFigureOut">
              <a:rPr lang="en-US" smtClean="0"/>
              <a:pPr/>
              <a:t>2/28/2015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EA87D4-17BF-4A24-8957-E739F5FB1BF0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DDC0FD-54F8-4BED-94BE-21BB30688204}" type="datetimeFigureOut">
              <a:rPr lang="en-US" smtClean="0"/>
              <a:pPr/>
              <a:t>2/28/2015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EA87D4-17BF-4A24-8957-E739F5FB1BF0}" type="slidenum">
              <a:rPr lang="en-US" smtClean="0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images.all-free-download.com/images/graphiclarge/pink_pastel_marble_background_18958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552128" y="0"/>
            <a:ext cx="7772400" cy="1628801"/>
          </a:xfrm>
        </p:spPr>
        <p:txBody>
          <a:bodyPr>
            <a:noAutofit/>
          </a:bodyPr>
          <a:lstStyle/>
          <a:p>
            <a:r>
              <a:rPr lang="es-MX" sz="3600" b="1" dirty="0" smtClean="0">
                <a:ea typeface="Adobe Fangsong Std R" pitchFamily="18" charset="-128"/>
              </a:rPr>
              <a:t>Multiversidad Latinoamericana</a:t>
            </a:r>
            <a:br>
              <a:rPr lang="es-MX" sz="3600" b="1" dirty="0" smtClean="0">
                <a:ea typeface="Adobe Fangsong Std R" pitchFamily="18" charset="-128"/>
              </a:rPr>
            </a:br>
            <a:r>
              <a:rPr lang="es-MX" sz="3600" b="1" dirty="0" smtClean="0">
                <a:ea typeface="Adobe Fangsong Std R" pitchFamily="18" charset="-128"/>
              </a:rPr>
              <a:t>Campus Tonalá</a:t>
            </a:r>
            <a:endParaRPr lang="en-US" sz="4000" dirty="0">
              <a:ea typeface="Adobe Fangsong Std R" pitchFamily="18" charset="-128"/>
            </a:endParaRP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907704" y="5248300"/>
            <a:ext cx="7452320" cy="1752600"/>
          </a:xfrm>
        </p:spPr>
        <p:txBody>
          <a:bodyPr>
            <a:normAutofit/>
          </a:bodyPr>
          <a:lstStyle/>
          <a:p>
            <a:endParaRPr lang="es-MX" sz="2800" dirty="0" smtClean="0">
              <a:latin typeface="Adobe Fangsong Std R" pitchFamily="18" charset="-128"/>
              <a:ea typeface="Adobe Fangsong Std R" pitchFamily="18" charset="-128"/>
            </a:endParaRPr>
          </a:p>
          <a:p>
            <a:r>
              <a:rPr lang="en-US" sz="2800" b="1" dirty="0" err="1" smtClean="0"/>
              <a:t>Docente</a:t>
            </a:r>
            <a:r>
              <a:rPr lang="en-US" sz="2800" b="1" dirty="0" smtClean="0"/>
              <a:t>: </a:t>
            </a:r>
            <a:r>
              <a:rPr lang="en-US" sz="2800" b="1" dirty="0" err="1" smtClean="0"/>
              <a:t>Julieta</a:t>
            </a:r>
            <a:r>
              <a:rPr lang="en-US" sz="2800" b="1" dirty="0" smtClean="0"/>
              <a:t> de </a:t>
            </a:r>
            <a:r>
              <a:rPr lang="en-US" sz="2800" b="1" dirty="0" err="1" smtClean="0"/>
              <a:t>las</a:t>
            </a:r>
            <a:r>
              <a:rPr lang="en-US" sz="2800" b="1" dirty="0" smtClean="0"/>
              <a:t> Nieves Pérez Muñoz</a:t>
            </a:r>
            <a:endParaRPr lang="en-US" sz="2800" b="1" dirty="0"/>
          </a:p>
        </p:txBody>
      </p:sp>
      <p:pic>
        <p:nvPicPr>
          <p:cNvPr id="5" name="Imagen 1" descr="http://www.multiversidad.com.mx/eLearning/theme/afterburner/images/multii_plataforma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332656"/>
            <a:ext cx="1857357" cy="1227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1619672" y="3717032"/>
            <a:ext cx="640871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sz="2800" b="1" dirty="0" smtClean="0">
                <a:latin typeface="+mj-lt"/>
                <a:ea typeface="Adobe Fangsong Std R" pitchFamily="18" charset="-128"/>
              </a:rPr>
              <a:t>Nutrición: una dieta sana y balanceada</a:t>
            </a:r>
            <a:br>
              <a:rPr lang="es-MX" sz="2800" b="1" dirty="0" smtClean="0">
                <a:latin typeface="+mj-lt"/>
                <a:ea typeface="Adobe Fangsong Std R" pitchFamily="18" charset="-128"/>
              </a:rPr>
            </a:br>
            <a:endParaRPr lang="es-ES" sz="2800" b="1" dirty="0">
              <a:latin typeface="+mj-lt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3275856" y="1628800"/>
            <a:ext cx="311655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MX" sz="4000" b="1" dirty="0" smtClean="0">
                <a:latin typeface="Adobe Fangsong Std R" pitchFamily="18" charset="-128"/>
                <a:ea typeface="Adobe Fangsong Std R" pitchFamily="18" charset="-128"/>
              </a:rPr>
              <a:t>BIOLOGÍA I </a:t>
            </a:r>
            <a:endParaRPr lang="es-ES" sz="4000" dirty="0"/>
          </a:p>
        </p:txBody>
      </p:sp>
      <p:sp>
        <p:nvSpPr>
          <p:cNvPr id="9" name="8 CuadroTexto"/>
          <p:cNvSpPr txBox="1"/>
          <p:nvPr/>
        </p:nvSpPr>
        <p:spPr>
          <a:xfrm>
            <a:off x="755576" y="2852936"/>
            <a:ext cx="796468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/>
              <a:t>BLOQUE IV. DESCRIBE EL METABOLISMO DE LOS SERES VIVOS</a:t>
            </a:r>
            <a:endParaRPr lang="es-ES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images.all-free-download.com/images/graphiclarge/pink_pastel_marble_background_18958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-900608" y="1412776"/>
            <a:ext cx="4536504" cy="3096344"/>
          </a:xfrm>
        </p:spPr>
        <p:txBody>
          <a:bodyPr>
            <a:normAutofit/>
          </a:bodyPr>
          <a:lstStyle/>
          <a:p>
            <a:r>
              <a:rPr lang="es-MX" sz="4000" b="1" dirty="0" smtClean="0">
                <a:latin typeface="Adobe Fangsong Std R" pitchFamily="18" charset="-128"/>
                <a:ea typeface="Adobe Fangsong Std R" pitchFamily="18" charset="-128"/>
              </a:rPr>
              <a:t>El plato </a:t>
            </a:r>
            <a:br>
              <a:rPr lang="es-MX" sz="4000" b="1" dirty="0" smtClean="0">
                <a:latin typeface="Adobe Fangsong Std R" pitchFamily="18" charset="-128"/>
                <a:ea typeface="Adobe Fangsong Std R" pitchFamily="18" charset="-128"/>
              </a:rPr>
            </a:br>
            <a:r>
              <a:rPr lang="es-MX" sz="4000" b="1" dirty="0" smtClean="0">
                <a:latin typeface="Adobe Fangsong Std R" pitchFamily="18" charset="-128"/>
                <a:ea typeface="Adobe Fangsong Std R" pitchFamily="18" charset="-128"/>
              </a:rPr>
              <a:t>del buen </a:t>
            </a:r>
            <a:br>
              <a:rPr lang="es-MX" sz="4000" b="1" dirty="0" smtClean="0">
                <a:latin typeface="Adobe Fangsong Std R" pitchFamily="18" charset="-128"/>
                <a:ea typeface="Adobe Fangsong Std R" pitchFamily="18" charset="-128"/>
              </a:rPr>
            </a:br>
            <a:r>
              <a:rPr lang="es-MX" sz="4000" b="1" dirty="0" smtClean="0">
                <a:latin typeface="Adobe Fangsong Std R" pitchFamily="18" charset="-128"/>
                <a:ea typeface="Adobe Fangsong Std R" pitchFamily="18" charset="-128"/>
              </a:rPr>
              <a:t>comer</a:t>
            </a:r>
            <a:endParaRPr lang="en-US" sz="4000" b="1" dirty="0">
              <a:latin typeface="Adobe Fangsong Std R" pitchFamily="18" charset="-128"/>
              <a:ea typeface="Adobe Fangsong Std R" pitchFamily="18" charset="-128"/>
            </a:endParaRPr>
          </a:p>
        </p:txBody>
      </p:sp>
      <p:pic>
        <p:nvPicPr>
          <p:cNvPr id="1026" name="Picture 2" descr="http://www.nutreymuevetuvida.uady.mx/imagenes/buen_come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99792" y="188640"/>
            <a:ext cx="6192688" cy="6192688"/>
          </a:xfrm>
          <a:prstGeom prst="rect">
            <a:avLst/>
          </a:prstGeom>
          <a:noFill/>
        </p:spPr>
      </p:pic>
      <p:sp>
        <p:nvSpPr>
          <p:cNvPr id="1028" name="AutoShape 4" descr="data:image/jpeg;base64,/9j/4AAQSkZJRgABAQAAAQABAAD/2wCEAAkGBxQTERUUExMVFhQXGBwYGBgYGRggIRwgGh8XFx8dGSAcHyogGhwlHxgaJjEhJSksLi4uHB8zODMsNygtLisBCgoKDg0OGxAQGzQlICQ0LC8yMiwsLDQ0NCwsLCwvLCw0LywsLCwsNCwsLCwsNDQsLCwvLCwsLCwsLCwsLCwsLP/AABEIAOEA4AMBEQACEQEDEQH/xAAcAAACAwEBAQEAAAAAAAAAAAAABgQFBwMCAQj/xABHEAACAQIEBAMECAQDBgUFAQABAhEAAwQSITEFBkFREyJhMnGBkQcUI0JSobHBYnLR8DOCkhYkorLC4UNjc4PxFVNks9I0/8QAGwEAAgMBAQEAAAAAAAAAAAAAAAUCAwQGAQf/xAA4EQABAwIDBAkDBAICAwEAAAABAAIDBBESITEFQVFhEyJxgZGhscHwMtHhBhQj8TNCNGIVcoIk/9oADAMBAAIRAxEAPwDcaEIoQihCKEIoQihCKEIoQihCKEKo4hzPhLM+JfSR0U5j8lk1Q+piZq5Z5KuGP6nBVQ54RzFjD37ukzAVYkiZJ2kEbVT+9a7JjSVQK8O+hpPl6qtxHPeIyXXXBhVtMFfNcJIJ0iAo9PmKpNe+xdg0y1VLq+XC52D6dc/wufE+c8XYZRcTDDNvHinLtqdRI13WRvE1GSulYQCB5ryWtmiIxAZ9vzwXvE834229u29rDlrjZVAL6gkKG39lidD1g6UGtlDg0gXPzzQ+tnYQHAZ9vip1rm29mKmxZeCFJS+o8zFgFGdRLHKdKsFa69sIPf5dquFXIDYtB7HfddsPz3ZOly1ftmCdUkaHIT5STAYEbb1NtfGdQQvW7QZ/sCO7hrorvAccw97/AAryMe0wfkda0snjf9LlpjqI5PpcFYVarkUIRQhFCEUIRQhFCEUIRQhFCEUIRQhFCEUIRQhFCEUIUbH4+3ZTPddUXux/TufQVB8jWC7jZQkkbGLuNglDFc8tdfw8HaBOg8S6cqjMQgOUakEsB+1YXV2I2iHeUvdXl7sMI7zlrkqm6r32cYvEOQvhkqW8JArkqWywTIYAAMFmQTArMS6QnpHcOWR5feyoLTISJnHdyFjlp97KEWtWFUslpWtgQoy+L4qXBqSJJVrYk65ddKrDmsAJtlbtvfPxCgejiAJAFuy9wfcdyjpxlFHh4ZGvQrxNsEDNcS6oKeacsNr/ABaUNcbWjBPdzvz5+KiJha0TS7XdxII8FMVMc+YW8CwS4XLhxq3iBQ3meGUaCI7DeKt6KdwsG2Bvrz81bhqTfDHYG97nW/mF9xnLnEbyIjWLaKpJADqNSANs5C6DZYHpQ+jneADYLx9JUyNDSAAPnPyXj/ZjiK3Ld3wUZrQQKM6R9nGWfMO1R/ZT4g7K49lH9nUhwdYZW38NF7wicSsSWw915cM5zFiwAZcoKkkAZiQRqDFDYamMWIv39yk1tXHq2+d9fJV2J4pkthSl61eNtbOZtIVbnilhIDFyd/jVLy5rc2kHIeGaofIWtzBBta57b37SrK7i8PiGvM7h3ZbgsqwPkVFbKZj/ABGKg69JG5ih0kb8Tjmc7dg071cXxyklxve9uVhr2nmut3iN/BWbbJcuzIVkuEMuYLmYAEAqBIgqSCDuDUzPJA0WJ7/novTJJTsBBPYcxff8BzV1wb6Q7TwuIQ2m/EJK/Hqv5++tcO02OyeLLRDtJjsni3onLD31dQyMGU7FSCD8qZNcHC4KZNcHC4XSvV6ihCKEIoQihCKEIoQihCKEIoQihCKEL4TQhJPM3P8AbtTbw0XLmxf7i+78Z92nr0pdUV7WdVmZSyp2k1nVjzPl+Vm2Px9y++e67Ox6k7egGyj0FJpJHPN3G6SvkdIcTzdWWA4ozWjYFtrl0qEtMsllAdLmWB7QBUEdpPSr43ve3A0XOVuy91oilc5pjAud3LMHwyy4Jmw/KOLxJLX2t4ZGJLIijM2YgnNl01IB8zHbYRW5tC+TOQ25D591vbRyy5yHCDuHv8KYeG8iYO0BNvxT3uGQf8ui/lWyOkiZoPFa46GBmjb9qY7VhVXKihR2UAfpWmy1gWSFwTgHE/DujE3w7FLQtZnMZrLLdBfKDBYllZhMhVMHagIVkOVbjfV2ueA7W2usVcO6obl5b4a0fKc6AFAxA3nTVT6vLKHisM1nG3CuLVbr2r+RbgORDfezkaQNwLJkMdTERJqp00bXYCc16wF78DRc2vYDcvV7geOt4SxYtXC5t3Wi4lxlzISSniZmkgBjPmfVFOVwSBYgp2u2gwhgGHYgGhCX+I8kYO7MW/CPe0cv/D7P5Vlko4ZNR4LLJRQv1b4ZJU41yHiVA8K746L7KsSGUdlBOU/Aj3Vgn2c//Q35FYJtnPt1HX5H5b0Shfw7W2KOrKw3VgQfkaVSRuYbOFkvcxzDhcLFS+E8XvYZs1lyvdd1b+YbH371OGokiN2lSimfEbsP2Wl8t85WsTCP9ld/CTo38p/Y6++ntNXMmyORTqnrWS5HIpnrctqKEIoQihCKEIoQihCKEIoQihC4Y3GJaRrlxgqKJJP96n0qL3tYMTjkove1jcTjYLJ+becbmKJt25t2O3V/5/T+H5zSKqrXSnC3IJBV1rpeq3JvqlWKxJfZN/LXIl2/D3ps2jrEedvcD7I9Tr6daZ0+zi7OTLl80TSm2c53WkyHn+FpXCODWcMuWzbCzud2b+ZjqabRxtjFmiycxxMjFmCynXLgUSxAA3JMCpEgC5UybarOeeueQD4GEu+b/wAR1IjUHyq2pB6yO4g0tqay7bRHv+yW1tbhGGM58Ut8N51v4fMTcL5wI8V3aNyYBOh81YY6uoaCAb9uaz0k873YGZuOQv8A3bP7BcsdzXxFSxt3zcUsWyaBlnUhW/D2E6bbUMrXSCz3FvMfLpo2h2jI7DgcP/nLxXblzjfELmMsqb2YFvMpuOVX0bXWfSe8aazp33kHXdrvJzVlZs6eifGJX5u3XPh+bcVXYXEu9rM7u7NcMs7FjCaAEk+tewXfIS7km36QZifNKTciw7syp+B5ixOHEW7xVOg0YD4MDl9wq90r4z1SuqqtmwVQOMWPEa+lj5q7wv0i4pI8S1aur3WUb9wflUxWSAZi65Ku2PW0xLowJG8snDuzv3eATHwr6RMJd0ctZb/zBp/qEgfGK0MrYna5JI2sjJs7I802WbyuoZWDKdiCCD7iK1Ag6LUCDmFF4nwqziFy3rauOhO4/lI1X4VGSNsgs4XUXxteLOF1nnMfI1yzL2Ju29yv31+Xtj3a+h3pNU7NLetFmOCU1Gzy3OPPklCKU6JanblTnVrcWsSSybC4dSv834l9dx69G1HtEjqS6cUzpq4t6smnFaOjggEEEESCNiPSnYIIuE3BvmF6r1eooQihCKEIoQihCKEKPj8Ylm21y4wVFEkn+9T6VF72sbidooPe1jS52gWN808yPjLkmVtL7CT/AMTd2/Tb389VVTpnclztVVOndy3D5vVTYsM7BEUszGFUbk+lZmMc9wa3VZ2sc9wa0ZrUOUeSVsRdxAD3twu6p/8A03r06dy/paJsXWObvRPqWhbF1nZu9E5E1tW9K3Hec7dqVtRccbn7o+PX4fOlVTtRjOrHmfL8rHNVtZk3MrPuKccvYljnckDUAaD/ACjb4n/vSaaaSQ3kN/QJxs3YklT/AC1dw3c3S/2Hn2JZ4hgmdy6uPKugggmJ0J2DDbarYZQ1oaRr88Et2xskU0n8QJYd9tLnQlQuH2wTuCT7tfXbar5SQFzslzlbJXuBwylYKjQDST1nsYPvrDLI4G4KZw7VrWswtlcB/wCx+BWPK3F8OmNspmCgXAJiFlpAGbaSTWqkhl6Vr3euei8ibI+USPNzzOaquGtobfWcyevQr7+tTikwOum36Z2iylqCyQ2a/K/AjT7LubQOux3PrpGvf/sKYua2TRfSgbZrx4B9w02rP0Lhop4rr14AYCRB/P8AKvXQAi7kpr9k0laMUrbO4jI+O/vupODxeIwTg2rhWdWUaiezKdCY6+vSskdSWOIY7RfM6pgpJ3MgkxNG/wCZeCdeF8/PeayrKloeJF64x8uXK0BeoYtl30A60zhr2uIa/I+S109TjYXPFrWz3Zp/BnUbUxWpKnNXJyX5u2YS9uRsr+/s3r8+4wVdC2brDJyx1NG2XrDJ3r2rNMRh2R2R1KsphgdxXOvY6M4XCxSR8bmOwlMfJ/NJwzC1dJNgn/QT1H8PcfEeu+hrTEcL/p9FrpKoxHC76fRakjggEEEESCOs9q6EG+YTwG69V6hFCEUIRQhFCF8YwJO1CFjvPPM5xV3JbP2CHy/xn8Z9O3z60hrKrpHYRoFztbVmZ2Fv0j5dL2Gss7KiqWZjCqNyT0FYmMc92FuqyNa55DRmVqvA+C2uG4dsReGa7HmKiYkgBE9JIk9esACH0ULKWMuOu8roIKdlMwuOu8r7w3n/AA75/FmyFXMCxmRtAjXNqPLrM6TRDXxyX3W4qymqWzvwNGaRebfpHa+TbsArb2AO7fzR09J99Yal758ibN4ff54q2dsTR/LJ/wDLMz3u0HddK9vGOw86zHUsI0g6AT+nSsRia36T5J9smOiEDZmsAPEneMja9yM+xTQ+aZcBYjyzPUb9vdFU4cOgz5p06rhA68jQO0KV9VLDLHliDPX3DefWqseE3vmku0tu0oidDH1yQRyz+XyXDHWrdoFsyosbTHf2YqUbnyG1rlcG6HGbhKnFuZJBSyCF1Gb8WxPqB/ZgbtoKG3Wk1W2GmDcyo/JXB2xmPw9picviBnPZRq3umAB6x2plia3LjktgIBA4rQcDwZXsPefNq0IF01G7HrvoI6z6Vyk1SWPDG6717szZ0czDJKLjcM1FvXCjAN5x0LGG9dQIb5fGtcE7iMvnuFvdtGt2W7DGcUe4OztyvqF9XEr2ufJD+eYfpWoVLwPz+FsH6xyzhz/9svRdsN4rgmwgBGhZ2GYe7TKs95/cVjqKsA2kNuz76+Sy1W06/aEX8ZDWHcCb9hJC64Tg152+0MAeoMe7cFj3J9w6VjfVxMHUzPzy7PFKYtlyOIx5DtufspnGriC2uHtDMZBhRJhQSYjc7kn3nSvNnwT1EuIC/wA9FtrWtbEIIxmd3Ib/AJqufCuY8fhkQWAl22RnKOSciiZBnL4ZbTQFo7TpXXwUdVCwXz5cFkigqIm8eXBaByHzgOI2nYWXtNaIS4GIIzRJCnqB6gb1oButQN1I5s5aXFJmWFvKPK3f+FvTsenzBy1dI2dvPcVRUU7Zm23rJsRZZGZHBVlMEHcEdK5l7HMcWuGaQOaWOLXahOXIHMuRhhrreRj9mT90n7p9D09dOtNdnVdj0Tzlu+yYUVThPRu03fZaPTxN0UIRQhFCEUISH9JnMGRPqts+dxNwjov4fe36e+lu0KjC3oxqdexKtpVOFvRN1OvZ+VmagUkN0kBWp/R7yz4KDEXV+1ceQH7in9Gbr2Gnen9DS9E3E7U+XJdBQ0vRtxu1PkFG+knmu3a/3PKxe6oJYEAJ5hAPeYPzHeitlHRuYOCsrJQ1jm7yFm1mwz5SSSWOg13AP4RIpCSASGj53pOBc9VVnEeGBJygq28EtBHoTqw20PbStUU5P1ad3tp2jvV2PDqrjBXMqCDBkk6a9AJ+A/OsUou7RZi+wFl3v4vOIiMpg+8xEfA1W2PD3rySQEBRU4s65VCKEUS7MdCCCYSO09e3rVxp2G5JzOgHurGzMawDU8EncRxr3iWYmD02+Y/Y6DtTiKJsQsAmLWhvauGC4W918ttST19PUnoPf8jVkk7I24nlTL7arVfo64GuGv2gNXZwXbvAOg9B+5NKY6t1RVM4DQdyrY8vlapPAMQfAZI0VjLHYBgCRHU70mrGDpA7iAnuxH4qe3Ake/upZ4QAslAcw8x3+BPpVPTu3HRPoXR2LSNdQfTml3iNlbLHMQF3BNNaeQytvvXHba2c2mlBi+l27gd4+yr14ytsG4puLAOqqdR+hnpOlaTTdKcDrFZqF9UwlsIuN+RI8tFZjiV24v8AimCNoUHXvHWsv7SJh+lXz7SqWEtLA09h9/sotu2S8BZnyBi4UK7R7RJ2yyZ1AnXXLXT7EitiltyHv7L3Z2J7nTPuTp88l0xjMCpFrDmWGinbLMjLAXKw11knQmn+Hcmtl25T479SxRya23LG7bHTUfAkdD022Oi3aEjYGBwG9ZayURNDua2zBYtLqLcttmVhIP8Aex9KrY8PGJuii1wcLhKnP3Lfir9YtD7VB51H31H/AFL+Y07Vgr6TpW426hZKym6VuJuo8+SzOue0SQrW+SOPfWbGVz9rbgN/EOjfHr6g10tDU9NHnqNfuntHP0rLHUfLpjrataKEIoQofGOILh7L3n2QTHc7AD1JgVXLII2Fx3KuWQRsLzuWEY7FNduPcuGWclj8e3oNvdXMveXuLjvXLSPL3FztSmb6PeA/WL/iOPsrRBP8TbqvuG5+A61v2fT4ndIdB6rfs6nxuxnQev4Wu07T5fn7m3D3Hxd97j5w1xspUxIBOUA9IGUa9u1c9JUtfIcKSzyfyE8194PiJuC2/tAn1kEHX5z+VYZ2Wbjbp7qiMC9xou+KuBczE+VSQvp7vUmq2Aus0alQkuXWVRhngByZBY6dpzGB/fQfDU8Xu0Kl2uXzmuj3xAgzJ39Br8xEfKohh37l4RvXL66gfK7BJOhYGPu9h6zVghe4XaLr2KBzzdu5XPEOAYRFNy5KKIkhmA1gaAHTU7Cqo6idxwtzPYEzbcrlxE5LTWsIEU7ZpMTpJBEktruetRZYyB89z89EAgO66s+VuIvZe0+IKEoZcqDttOu8ddBMGK9idEypa5oIF16xzRICNF5wvFFw63A/sup1G4IB190RPuqt9M2Zw4hX7PrxTAscMj6/lW9jmBSuqkEjsTv2IBpa7Z0jXZZrpItqUcgDi+3I/PRL3G7QveYjypqB10Bgn4n8h12bUkZiGHeUprq2Otqo42/TcC/G5F1ysWwDpW+XqNwhfRo4Y4GdHG0ADcFMuoIB6zH6/wBKVtd1yNy5n9R07JKfHbrAi3ebWVbfwwLkwD0iTEjZveBInem9DtQ07SC24OetrKNF+nHxR9aTWxtbQ796rBilLuqG3beQC8mQBv0gmQRMx8qcybWtHiaw3PZ97+SwywyAuEYBI4m3z5mpllSpklPZUDK2YR5mBZvXWPcd6U19aKrDZpFr667rpVVUtTUODBHoL6jfzvbzTVydzcMM7I2Z7bAkqu6kR5hMCDIkT+lVUtQYPr+n3+aq/Z+yqwvLLZcz9rpxtfSBhj7S3VHchYHqYatg2nDz8E0l2NUxtLjaw5/eyQ+NeBdy4vCEthr5bKcpXK6kh1giRrqPjG1LtoU+B+MDI+q5Kup8LsY0Pr+V65UxV21ika0jOdmRQSSp0Pu7ydJAqqhMglBYL8exU0uNsgLBf7LZ66dPkUIRQhZx9KfFZa3hlO32j+/ZQfzPypRtObSMdqT7UmzEY7T7JDt2ixAAkkgAdydAPmaUtaXODRvSprS42Gq3DlvhAwuHS0NSBLnux1Y+6dvQCupijEbA0bl1EMQiYGBUX0icy/VrQtWz9tdB1/CuxPvOw+J6VnrZLMwjf6Jvs7ZhrXEE2aNTv7B8yWB421ineMxYEhZLeWGGx27RPurJGIGtyFvVSm/T0sc1o2jDcW15m19d1t2oVzgreVFYtkuHzOPN5TsSDmmI6TBG1ZpmtcbDPduz+diuqv04yWDpY24JANBex4ixvY8CDbt1Vo/B4YZ7pbroNt9pJ9aw/uAB1W2XPbO2M6sa9zXWtpzO/wCc15vcKbzMiAIug7sB1Hcnc/8AapNluBcpNV0U0cjmPFsO6/2+6pnlXkgrrBDQD21HfT8hWkZtsswbYYeC74nBJcKllzAGSO46/Mb/AAO9QjmdHp8+fhewymN1wpuOa1eQZ1JUEQJIywcoAg6QKpaZY3ktOa3iR17tXHLAUWrZ6CFB1HoBuBFSF3E4yvM3HNXHAeEXb923aZSiuYZmkEA6kKDrOnuE1OGNj5Q0n4FOOK7gEsY/jTXrjWbdtcnmAJJkxOoI0UaHcHpWxsDY2h7j89/JOqLYBmAu6zjmBu4i6veBpcXDktkLIAXGZizSQCyyAIBI8vSe2tUSNbISWnL2Wyb9KvbYY+sb2sOrfc29758bK4Chl9CPyNZ7WK5MNcx3Aj1Ci/VSvQkfD85NTle9676l/U0EkY6bqu35Eg9ll2t2mMHKYGw0+e9YjhYCCcyqKx9VVvYYmWY0g9awJtnprbt1UO9h2Q+ZSPXp8xU2uDtCurjnY82GqhY3ArcGo1mSd50jUHTSB8vfV0crmaKiooI5cxkSqpOWhoGuuyjWNvlqQB8/hWw7QdmWtAKXs2I0fW8kK3wOBW0uVBp6x+Z9KxyzOkdicmcMEVMwhuQ4lXfDOGPdZURSWbp6DqfwqNNT6ek5445Kh+CMfj585JNpVweMI+n1/C0q1yxZ+prhWHkWDK6eaSxK9pJOnYxXVimZ0QjdmFy8rWyAhwyKWeK89YHh4azhbQuXFJDBdFDDQ53OrER0mvDIyIYWBbKbZ7nAWGEKx+jjm9sel3xQi3bbzCzGRvZ3JMghgfh3qcMmMZqVXTdCRbQ+qcauWNfHYAEnQDU14TbNegXyWe4jmDD4gkYrCqyycrr7QHTsw07N8KRDacMpIlbkmtRsFzm5WdyPt8Cl8ucr4Q31xGHvM62zPht0YggTIDADfUHUb6VupoKcu6WI3SJ2yxTyguBB4H57p3JjWt5NhdXrAef+JtcxrXT7DKFT3ITp+c/E0jjnFRidz8tyffp2ta6N7N4N+6w+yXRjDU+jXSfuCNELfLeUak6AdydAK9wgZlUyVYY0vcchmnEIxPuAWP5ZH50ikcLpRsqk6OmxB319bha+7XNe3xTlTaCMpABzCdV69PKa9aWgA3SjaGx5Z3SSMeA45gHf2Hn5LjY4NaeEvZgbmqAbgiZ7naNxENvrWiKY3uzO2vz87lzjNmywtxyjXja/quXHOGeC/lByNqvoeo/cfKpE31S+piwOuNCqi7aX2pg9QPvfDWf1HyqTXO0UIpH6NXXCcR8NTkGRhBYjzPEA5TmJCz2UVNwLj8A7d3mmLXGwyTlyTxQviraXGXMWlOhIA1noSD2jQivaNn8zSO/zVsBu4LLsDZ8HEsh+7mXX02PxGvxrdMccdxyXd7Kma7DIN4V4MR21PQDrOgHxrEIzewTuSpY1uN+gz8Fd4nCMptAswVUVRDEDMAc2x1Og3/rXr8X+oXE7J/YSCR1QBiJJ62luXy6sXJW2rESQRm+cTB271TK0lpHJL6OKIbQDWfTc287fOKl2MUh1kH0J+G29KTG4bl2R4Xso3EMUgUrILMICjudB7vf8qshifiBQ5wDS4nIZ37M1WfU2B1AI7g/sf61tLeBSeP8AVoP+RluxdsLw27cbLbts59OnvMwPea9jhkkNm6of+qHPNo2+X3Nkz2uTDbtm5iLipqukjyyQCSx8o36L8aYs2W0DFO72H381kfXTznrZ+flp5Ln/ALW4bCkW7AZtQHdXWD0JLMmZyB6R2q9tTBD1Ihly+Zq9uzZ5Bifrz1T5hbj59SCrLmGoPaIIUaGfX30zaUsKxv6W+DeDjTdUQl8Z/wDOIV/+lvexrHUNs6/FOtny4o8PBQvoyx7WMejgHwmi1dPYXCFQn/3Mon1NRgdZ6srWB8RG/Ud2vkt+pgkCp+bcX4eEuEbsMg/zaH8prFtCTo6dx45eK27Oi6SoaOGfgsuArj12S0fkXCZMLn63GLfAeUfkJ+NdbsyLo6cc8/H8LkNqS9JUu5ZeH5urTi2O8JAQASSAAfmfyrzalcaSHG0XJIAv5+Sz00HSvslrjWEwWOtlMTbyMdri6FT0IYDf3gillPtmkkdeRuF3H+vcLQKSSB/SRrPcZ9GiAnwuKWGHQMBMepDkfpTR7o8OJhB77LV+/qLZRk+P2Uzg/KIw0XG+0bYXBBUfy5SRPxJ91Kat8xFi2w8fNI6+vqZ+q8YRw+5UlbTJIVWLEnXKYAJJEHb4zSt8TnuvuTum2lB+3Y17rBoAI35KXhbLrq2pB2Gukbj57e/0rNOGtdhCujqY6hgfGLcRzXLlpwTdZpzk5WEHQJMT18wbP72PpTBsjGAMJsNQeN/LLTu7Ur2jSyOLZGi407D8zVlxDC28Rba2HXNErrqCNtN61NaHC4KSzUzi3C4EdyzHj+LGceRLZQ5SCPvAlWYa6Fhp+es1qjbcW9PTuWdkeVsNjvsoFi8fewIJy6Azp1309eg9K9c3wUiE5cjl/rtgIWEvJMjbUlYPSJPpAqFLbp2/N2q9g/yBfeLcJw9+8FzsL4H/AIZBaNYzAg6djoaDP0LLv+nmt2zqmriv0QuOfHyXbBcDs4b7Z3uXCDADZdCeygDWO+2tT6Vjm4m6Lc6ordoPFNYC+7TTjyUHiF4XmLshUJoM8EDcypEiTHv07VU8uI6hy90+2ZQw0bSyoAxnPceryvw3+auuA4lLtvJnVyJESDIIn4jUj4VNoIGeq57a8DWVBlgHUNiCNL77HTXNdL/BtfK2nZhMfGf771nfTNOYyWqD9STMbhlYHc72PfqPRHCuXCX8gNx/QQB/T3k1YyFzzhaLrDXbXnrB0bW4W77Z37TwTVhuV7dtfExVwKo3AMD4t/St0dA1gxSlYYqAuOefIKNj+c7NlfDwdoH+IiF98bt8YqbqtrBhiCf02ysuvkOASjiOLXcRftm+2cZ18p9ncfd2rKJHSSAuN800dCyGF3Rixsc960tMQFEC1aA9E/pTbFwC5wvcdSrHBtLzAH2axHqW/oKsbmoJV+l3hviYA3APNZdX+BORvhqD/lquobdnYtlC/DLbjkkbg/DGbA3XtWUDtaIUWyXuOyMvmYsctoBgGCBcxy7jesrR1bhb3yDpQHHf2D89q2PgmPF/D2bw2uW1f/UASPnTBpuAUnkZgeWnclv6RsRCWk7sWP8AlAA/5jSXbT+o1nE38P7TrYbLve/gAPH+kjqCdt+lII24nBvHJdA9wY0uO5bFgcOLdtLY2RQo+AA/au4a0NAAXCOcXEuOpS3zliyrKo3A097d/cBNcztr+epZDuAue/8ArzTXZzOqTxSeTnE5iTO5HY6wDtMEad5ryOJkWTRb5xTZrG2Bb4r052Gu/SemsGNgY+O1Wc1Nx3FXfKmOKs7ASjAAgyJPxG4G+nUdqrftL9mcFr31F/mqV1sTZiLHRX74bDXenhse2n/atDJ6Cq/6Hw/CTS0JGdvBVuO5cuBSVYFRJlTBI+UfnWKXYUjSXRkEblubXWADhnvSbwLhjXWbLKpmzZz7UGPaI0Z/2ifWMcBksXaeXdy90zqK8UcOCwxnQe5+Zq25o4Tbt4S7cGbOq+Rs7SGJCrqZjUjYe6trKaJnWtoubl2hO9pD3ZHdYLGMRczXM24Y76nbb/5ra0WZZLhpZTsBZPlnNvtp1n2vQenpWeVwz0VTzqtM+jbgpW8t11gBj4UjupzODJmZIB0+90INe03+Vp3lXQDrA8VJ4CEVrnlAuZzn7nWVJ9MsRXNbSEnSdbTcnUFjE3DwU/i9i3dYa5cqliRGmXSYPox+dbtmPEriA2wsL8L33doUjM+Ah7NdO4/myRsTae4otq5RHIzqo1YHSGPXQ7RE9KZxTAOw4ck6rtl9MzppH3c0aZYctRxtu1Vvb5bxCnL4TMF6oJGmxEaj9aP20pN25rQ3a9JLHh0ytYjy0srfinE7WFw48dgcWUOSx1nXK12NUU6EzHWNdK2iBrG3k14Llhs8SzkR/TfyVHg+I4rJ4n1vweqh7iJnn8CHyx6lYO01BrpQMjbknZioGWjawu4kX9slAx3Gr7tN64t/sfEtyPcFJU/DLUHNc83cfNWM6GMfx6c2kH0zUK5xNJ1V194B/Qmq+icrRK1e8LxC34iQ4BDAwZB0I2mK8ZG4PBtvXsrwY3DkfRa9TZcqu3DsZ/vhs/8A41tx/quA/wDMKmx/Xw8lb0f8WPnZdeI4vD4hb2EF1GuPbdSoMx7SHUaBgQdN9D2qx1iCFBji1wcFlX0e2rbJc8SzYLowOYoWuyR7KjIwCgg+aCddqwxaFOKpzrixNj4ey0b6Orv+6NbMzZvXLcHNIGbxFBzAH2XXcD3CtcJ6qX1g/kvxAKpPpBuziVXotsfmT/SkG2nHpWt5J5sVtoXO4n0CpeDWs2IsjvcT9QTWGgbiqGDn6ZrbXvw0zzy9clrtdkuMSRzOniXXAIkERPoB/wBx8a4faNRg2g55zAy8gn1GMMTSqEWLkwbZiNwV3+J2+Xuq4V0Frh3iCtpn5KTY4aZJeQPwgyT8tvcJnuKyzbRxdWIZ8fnzkqHzON7aKCOccOoKolwFTlhkKAfMSB30/etsX6erJCHvtY7wcXpkfFKH7TgaS2+fPJQ/9t3OqpbURIDHXp2O+v5Ea70yj/T4aMy4ns/tUHabToR4rph+fb6z/ggSfLqQRp1LCfvfdB20E1uh2Y6H6C753Kh1bG7Ujx/KseCfSDZsoLV3DgWwJmyS2recjK2pgk6z8OlbGUrw0MwZdnz2UJKuN5LnvBPaE3XcLY4hhDkzot0SuZSCIMg5WgxIB9R76zSU0brtBsV4Yg5vasw4j9G+LtuclrxOxVxlgHsSIaO47a1jdTTjLUcVkMEgy3Kx4NyAw819oRgZtgtmkgbsD5I10Xr1FVdFbN2ZHh+V4IbZuTRxK4bVkshIKgAEfdGikj1Ckn4Vmkc5oLm65rTAAZBdV/DeAYYKyqgUkElhv1MljqetIBPLK4mR+gyvpluTS4abAK34XwtTbyKkhh5gZPtamSfea62lhGEYRqlxc9z7k5hScPythrJFy6SYghWMgEbRpLH3zWxlLFEcRTF1ZUTNwE5cl7x3MGUZbKhR3P7D+teuntk0L2KlH+yxHnPh2KXE3b4zOtx8+cQSNACDp5YjQ7QBVTXg66pgGgNwjRK6Y5s0eYsx66kmpdEHKfTCNueQUjE4h7bZTqYnT+/SvDCFGGt6UEgL1axDEbsO8WyY9/mB/KqywD+1px31Pl+V6GIuFgElvQKf0NehrRmclW5xIw7ls/D+IcQe0rvgkDESR4kEe8HUe6sUm1YmuLRn4paKSLfJ5flfeA3sSeK27l+ybea2bWgOUBQWEmSJkVZSVjJpwb8lomiiZSFrHXzB9tFYYW/atcUa2llA7XTINy6bnnt+Iby2yMi2sxKyDGZn1BJUuRqk5SLw2+ljH4u3duIlvxXlWF054dwqKEMSc27K0DYGsGQeQU5cC+FpaM7cvdPX0b+W7jbeVV+0t3QqIyBRcSAAreYaW+oBO8CtMG8LHWZhjuRHgfyoPP8A/wD6x/6a/q1INs/5x2D3TvY3/H7z6BQuU0nGWf5ifkrGqdl/8lvf6K3ap/8Ayu7vULU661cikjiR+2ufzH9a+cbQN6qQ/wDY+q6Kn/xN7FwU1jtfJTJXpcUverRTycFnMreKgcX4JYvmSQtz8QjX0YbN+vrTfZu1quiHUF28Dp+EuraCnqvryPEaqjuclv8AdNs+uZ1/LK0fOuqh/VcDh14yOwg/ZIH/AKcnH0Sg9o+xXqzyPcO/hj/3HP8A0CtB/UtPbqsPfZVj9PVP+0g7gUxcF5Ms2iHuRccbaQo9YJJJ95+ArDUbalqOq0YW8tfFMqTZEVOcTjiPP7Kpx3MGJt3GOKXF2bWY+GbCDwjb+6Xuqjvn7ibcV69j42B0TMRPOy3sDHk434e66gPzfhJk4y5p0OLxYPxAuD9KymtrwbdD6rWKWlI/yeYXezzUbmmEbG3njyqiG8hJGmdrqAhZ3IurpWqJ1RMbTRWHG/sslRBTgdV9+73Wg8HwRu2bVy6FVmQG7akMAWWGWeo1qTaVmO7XXtqFhERaQQqPF8AGGssWvOSRC2w20wJ2zEDsPn1rBLsqBg6Rwu7gtlOZJCA7xsq7F8/NhFW21lykaXQsd/KQ0LmjrOvatsNRL0fXbY/M+S0/s48XUOXBVOK+kC05kJef1IUfq1eOkG8q9kBtouvD+YrV/wAoJV/wNofeOh+FRvcZKwNIyX3E4rUCYk5ZmJP4V9f0/SUceLM6LHV1nR3Yz6t/JXfDuC4e9Z81tivooMHvA1mfStgCSC5zKV+M8pW7LM4AuJ3MynowOoGu5FZqlr7XbuTjZlRGy8b9/wAsoOg0EAdhpSxy6AZJo5Tw9uPFgNcBjXXL7h3PelVdM9pw7lgq5HXwbvVMhxLd/lS0vKwrxw68XuWyQw8+zb6H37Gt+zr/ALuMXvn7LyUWaV1x+LvDHLaGIsqrXLbqpuQ4UKQ1vw8hD5yGIJcHqB5Ne63rCs54tiL9ri+L+rWw7ktII6MEJIIIKnXcEHWl7yRIbJxG1joG4zZNn0btc+u4w3bBsO9uy7JmJkk3vMJ1APbWr6e9zdZ6y3RsAN9fZeefx/vY/wDTX9WpFtn/ADjs+6c7G/4/efZROUWjGWfew/4WqnZf/Jb3+is2r/xXd3qtRrrVyKy7nTiF6zcY20JBZ8zhS2XXSQNROusECK4X9vFLVyiQ2OI5aXzK6ei6ItaJDYWHy+5UXBuOi8Mj3ZuayMwB36AEDaNN961vo2xHE1uXztVFbGWnEwgt5G/irK7eQHzEDrr8uo/pNVi50WJsEj/paT3L7bdHOYOG/lJI9dNtx2n1r0gjIhD45WDC9tu73VfxXja2Qct5RcggEMJBkb/dj3wdPWrY4C86Zdi1UlK8vBeLN33yy8ip3KnMGJuuqlTctn2nywFEEg54Ct00EnWiWBjAd3L8LTVx0rW3id1uAzHju8Snu3cqqN2dkuLVMwOOVBlfRZJDdNTMHtBPuiK6Gjq2Fga42IWCWItN1MOLs9Xtz/MtMMQ4qm65YriCwRbIZthGoHqTtp23qiapjjGuak1hdoo/D4DqBsBA+ApRROxVAPb6LVK2zFE5j45hLBC4nWfZAQsY76DSmkkrGus9Uxtk/wBFQq2BxjPZs3C3lzFXRspWQNJAOkjvVOKNx6q0tle36wk3i3LzYJjnUNhyfLcGuX+F+o9CQJ99Yamneesw+CY09Sx2RVFfQPdQWDLyCCOnqewFRpsY+pWy4dyvnN7xli5bFlSSysgkxqMpzTJ7wP2prE7E3Nc3WQtjecJJJvfLcfVMmCs8SAU4VALbEklgJEkmfMRmEdBV4aVkax1l35i5nFsi3ftEHuQJWesTnAPdQRUDfeizjlZIfFjbJRrbgqGg/wAJ8pGnun0rO9jQ1xAzst9NUSufG17uqCPl9/5T3y0v+7rtqWn11jWuNriTKQmlV/lKm4CwyIA752kksfWszyHOu0WVLiCcl2wOJXxrSlkzlx5Q07SffsKY7KjP7thAyv7FRkacBO5ebuKwr8VbDtcdHzJdNsvaCXbtpbTKQCPEkKbZEEBjbbTyme4GqXnRJ1/DG7xrFFbaXSjAhXQsJzWbeaAR7OYtP8J94xEfylNmutTNzt8KaeQLDDGYlnTI72bLsPtJkvfHm8RmYmFHbSNKugGZVFWR0bQOJ9uC5fSDaIxKt0NsR8C39aR7ZaemB5e6b7FdeAt4H2CqeAXMuJsn/wAxR8zl/esmznYalnzctW0W4qZ4+ZFaHh+Y8O9/6urk3PN91olCyMMxETKON/uN2rr7rjlR8ZSL9z3z8wD+9fP9rtw1kg538Qn9I68LVVvh1uz9h4sGPYBE7ES3l06617TUFY9ofHkDzt73UZZ4QbO17Fw/2VtNr9QwwP8AGLQ//Wr00Zs+vv1p7d7j62WY1MY+lvsvT8n4YKWuWcKigSYsoYAEkkuIP+kVuioXgdaZ5PI2+/qqX1Bdu9184ELBS0y4ZLWdS1s+HbXMBrICmVMEGDG9KK6mqISXueS29hdxJ5XVsT2E2IzVhxjH+DYuXBEqpKydJ6Cs1MDI8NO9XSZBJWH5m4g1oXJslTPmVNB7/MdJ0PY/k1eIGSFm8c1QCS26j3ebeIjQXLY7eRf31j4Va3obaIKg3OdeJa/arp2RPz0q8Nh4KOFT+Vubcdcxdpb14G2WhlItjQg66KCIMfp1qEzYww4QpYbZrW+Gt9qvx/SqNnOvUt7/AEUZ/oKUPpM5Uu4y8j22nw1IySBqYOYTEyNPaG3WdG8xOM4fP4fRVwOaB1glDCcvYuxoyXmuzKsqoR0iXDSCO+b1rDK2TpAWgAdvweS0h8eEg/PfzT3wG9imDLi7YHlGsoZJ3U5TBHrAqRe4XufBU4W/6qW+DsxBs24/hUKfmsT8ZqP7h3+2fzirYw4Hqmyj2OG2kupcliimTbYAk7xBG8GDBA2qcM0IeCcu37qyZ8xjLQPD7JlfmfDBSfE23ENP6aU36Vlr3SgNcTYDNZtzfxdcXdDZRlUQsgbb/wB/GldTUY3dXcntFSFjD0g13JbxaLkIOgAnQbe6s8b3YwRqVqngidCWuGQG7dbgu9rmG7btqiXrYHoRI11zaSs7ipO2TG92NyUv2hE44sF+/wBh91Cv8Uuv7d9D/narW7Nibp6BDdphukYV79Hrj67ac6gEjygnVvsx02l51jQGtENNgeHXupVG0xNEWYbX5rbSKYpWsO4fZOIx2NZbYZjcJUsrMo+1khsgLDMikBgpjXvS/wCp7k6NmRMBO729k9/R1ZHi4xwuUzZtsAjIMyW8zFVYAqpNyQCB3jWtEA1Kx1hOFg7T4n8Lr9I2H8tl+zFT8QCP+U0r20zqtf2jx/pb9hv6z2dh8P7STbulSGG6ww+Gv7Ujgdgka7gQU9mZjjc3iCE7WVZMebiYZVtXCp8VLVuWDqCXuXXuAr5iRkVCxyg65tO3C4YqLz3xazYxCLeZkV0zEqNTBIgfh6Sd+2pkJazZ0clUJpNLacSOPL1W6CV/RYGBV1rnzBKAqllUaABAAPTetgewf0fsqzBJw8x910Tn3Bkxncf5CfyWT+VHSM4o6CTh5hRMfxpMd9mhZMIvmxN5/ICq6+GDuCx3mDA2r0EO00USws11+fO1dODlsRe+tspS0ENvDW4ghCVJdh0L5VgdFArm9s17XnoWHQ59vBa6eKwupnMHCvrNnJmymQwPrBGvWIJpZS1PROuc1e4cEpXeCYq0hUBiFHlCaggdIEADtoKYiaGR1+Ot/wA5qo5blxw2HDppadDOqN4ifHyrr8q9kLmO1uOIsfUqOIHcpNjAqCua3OunmuNHqMyAfmKqc+RwNj5AehQHAL23BLl26Yw4VV9i4YBmQZzAzl0grGo6napNkwMzfrqN3hbXgdyM3blonLqFTbUmSFgnvAq/Zbw6sFufooTttEvvHMYLZuMehAE9zAH5kU3qH2kd83KuNt2hUnEMebbnNiEWEkAJ7TQzZSNTOVdgZO9Yf3Dn2wD+lcGgZuC84rGL9mXvsEIGbIIhmyhZImBJOh+MiodM54s3X7KWEtzI+eS7YPGhxAcM2s/AkTHfv2MipOPFWsbdRuNcS8FAYBlgupgCZOp+HzIqMUImkw3stcbMTg1U93msLadhdS0+U5GzSrHbf0MaGRqN9avNJJBIMJJHJTnga0XdmOPzRUeExtu45a5bvhJ85IA+7mLKRIESDBAntW6cQ20z4XVryA2zAWkW1ubg99104jgFNu54bxCsct0BWIAJMQWUmOkg+lQNIWOa4neNVRUukZA7G21wcxmNPEJJ4txg2biKQQhEl8gc9dFDEA6xMnrTFjbrjYYmuzKkcp8Uxd1xGFt3F/EyhB/qgg+4A165oG9WOaxu9aH9HuNxt24XxNu3ZtB1VLeUhiQ6iZJ9ke7XpRYAhWNAByWrcWxgs2Lt1traM5/ygn9qscbC6ua3E4BYxyThFaxca7bDFmMFkRs+VDovnF3yuwY+GJMATS+PQ3TmoJDgAfP4PFaL9GVr/cjc8v2125clVyggEW1KqdVBW2IBrXAOpdL60/yYeAA9/dWnN+F8TCXO6+cf5dT+U1n2jH0lO7ln4fhWbNl6Opbzy8fysuFciF16Y79qxewNm7dsB2sShuNdS2toKrKpd3MqIcQVVmzZT0BrsKGXpYGu36eC46vi6Koc3dr45pj47bt4rBrcHh3FI3RgykMMrZWjUT1026Vi23E51OJG6tN/nqvKFwEmE78kgf7G4JRJRo9bjj9GrmhtSsecLTnyaPsmpiYNV1HJ2CZf8KR38S4fl5qgdqVjXWLrdw+yOiYQvVrlHBWvOyEqvmh3OUepGx+M0O2pWSDADrwGfzsUDC0Zlc+Ic4hTFlM38TyB8Bufy3HcTOHZZIvIe4Kp03BQF5ixftsyhOkKoDH8KzJY9NDA0M61s/YQWyHmfnkqukdfNW2E5zB1eyVXaQwOvbUD376DesrtnEZNd881IS8Qr3AcXtXgMriT91iA3y/cVmkikj1HfuVgeCpGJxARSxn3AEnXTpVbLvdYL1xDRdLXEeKNeXKqtDggjVSJBA6gqw10IB0nSJplHAIzc6jvVsMccjS6R1hy5a7vTfxVhyxjbi3bWghiFgzpML8THXqa2UQDahpGv3WOtMWbY9PVWfMF5/Eu5Rbyh1Uhz7WbJIHTZtJ3PYVsqn2qCLKERaIxc5qtzC3c8G6oCKDcBtlj5mbyjRQZBzR0Om9YzhBxsz3eSs6z9Fwwo8J4+r7Bpz5fMXaQxJMQJgwNNekVEuJ64d8tpZSwki18hw+BTPBdGW262wF8yFQZMyCDO2p+PzqIt9Wd1OLM5HJUHMBurdzC4FQgABxmtn8SsJHm6zv8jTGjihlYWk2cmEcTXtIvZ3twSurPa+1m35vKVFs5hOshVgEGJ0A0ImYFMYw1gu05dt1bG3ohiactNL58rHec17Ti3hhwSbisJBt5mk+wVuJsmwHwPavJaeN5u4XPHeF657TckX5i976ablJwLWRcGY3Ad2TM7xliMyksVX1BAPWayVUc/R2jOK/EAEeiC21xcm+o+X8lOy4VicqSBuVOnbYNMesVljZX4MQPcbX81kOy6WXPo/DL0KtBhbJUR4ls9Httm+avP5MKgzajtJB3j7FZ/wDwsIzYL8iT6g+yfeVOCLasoXbxbhlvEYEGDtAJOWBH50/p84w7jmlE7WNkIY2wGXHzVR9LnEvCwBQGGvOE/wAo87fCFj/NRUOsy3FXUMeKUHhms0Q38OqA4e1dazNy05LZrZPhXG0DAPla6mhBGYkAnasnWCZ9R5PWsDr83aeC3LgOA8DDWbP/ANu2qn1IAk/EzTBosAEklfjeXcVNdAQQdQRB+NekAixUASDcLH+I4Q2rr2z9xiPh0PxEGuIniMUjmHcu5glEsbXjeFa8sEPnsMW82W7byZM3iWSHAXP5SSB97Ty9Kc7GmzdEe37pNtqG4bKOw+yYuV+KWrnj4ceCLma5cNq3ce5Gdi7h7hXLnz3NUUnJmXpFPJGB7C06HJIGuLXAhLGEQsxzx4isVZCR5GH3Y6eh69+lcyKQQdVv5+eSaPmL8ypD2nBJWQ3UHrHcdfyNUz0zZvqH3+dqiyXCuGIi+otkhWBkqZ1jtBB0/wDkUsDHUj8ZGIfPBaiRKLaFVeI4CyGbaWzp7RUv32VrhEjtl7a1uh2jE8dbq/OKodA4aZqHewYzZrrNcaN7pKgDaCqZnj0GUb7VuZhcLtN+zP54qk3Gq8HDl4IRnjQNcUWrSzvkVoL/AB3nUNtQ7q65IAVvwXl85hcuMSZDTBEn+EHWPUgaaAfepXV1rAMDMz8+dvgro4zqVetiLeItnJcUjNGYHTMI09aWgSQSDE3+lY4B7bKpxHCmZllBmBJDbjaN+lMGVkQaTfuWboX6Jh5f4WPGQuZI107jUT3/ACrRsuoE1Y1oGWZ8AozQ4IySvPGrKHFO1y3ngQIyyCRrMkSCNN9PjTCtN5XNvbNXQtd0bS1QbGHAEmSxESSSQJkKDvA0+QrLiAFlqwC2a5txS01/wWvBr2SchgHL7gANevX4VIsdgxgZcVBgY12AHNVdvmvC+J4YYglsgcqwViCVgMRG+gO3Y1aaOcMxkZa/AosqIceAHNXBasJW4BcMZbVlIYCCCCdoHv6VFj3NcC3VTAAzSvxTBvYBe3AL75FksRrJGmsTsTOmmldBBXmc4WNsd/4Vxkde7Bn805qvwF2TfIUq4EsMsMfaynOR5hPTcVrcZS3qWHb5r1hJxWyd2Z+O/wBkYDDuvlZbeV2ypdQlTliftOswD1/qITydFCXAdlua8Ac0G4FtxHDiVacI4dcv3Cli5cuMBKAOoRRrDEQJXYRqO1Y6eGCQBr47OPEed1XJJFEwvcT84fLLbbKkKAYkAAxtPp6U7XIrH/pG4jbxPE7dh7gSxZhHc7AtDvrrrAVZ6GZrDO4OfYpvRsLIi8DMqz4Ul3FYjDI4VVzM7jxEvTbs+HcVluqM2VrhQFWJnL0gipMGJwCrfhjY4j7Zm+7sWoVsSxFCFnX0r4drSHFW1k5cp0J1GxIGpETt+Gkm0aRr5mPOhyPt46J7syrLYXsGozHv4apI5e4vcS+s3Uc5Uu2nAyZt5GWZK6DXs0UvIEDmzMaQWkgi9/O2/MLfnO0wyOBDgCDp5csin9rj28RhTg7Ge1ezXHYKWcAl3ZC7kW7Kh7kRJMAgDygHqGPD2hzdCuVewsJadQpHOPDswXHYWGYKM4XUXE+G5H97Uv2iywEvj7FaqV9/4yq3hmNS8mZf9J79vQ60tBVj2lpXbEYJLm4gjUHUEfuKHMa4WKiHlui523ZTkffo2kNHu0zdx8e4CCsozEcTfp9ExhmD8jqulyyrRmUGNiaxslez6DbsVrmB2oXqzhkUyqKD3AE/Peovle/6nEqOBoXDG8YtWnVHaCwmY0HTXtP7VbFSSytLmC9l4TbJZ5fxRLGJVcxYIDMdQR0B2ExXUMjAAvmbWuqu1Mi84uMym1JGiuCCJECWAOxOuh/rSr/xLTYh3aPYIa529OfJ+Idzba4oVmBJAnsY0Oo06VPZTGM2iGsNwL+iqqr9CSUgfSrxvGYfGObZdbUqEKLbIZiJIcvJBEHQDbX3dIIYJZXh2br89LDgsrpZo42luTbKK/PLDCWrgW2bpIS8CWVbbQTr2zRAO2+pisbaAGYsJsN3P+lpNbaIPAud6o8TescRxE23FjEFQCLmxYaZ7DqZLLA00mB61paJKSMhwxN5e4VBwVLwWnCefsmzFcp4EurXEhy0j7RxmbcwubLqdSAKWtrqgNsDl2e6YmjhvcjPtVTwzhmLu45L+Izr4RbcqFg5gEtBTqDIJY7x32vnnpmUxjizJt/ZVMUNQ+fG/IBMvEuLLbVmZSQrDQjRyCpyg6/n67gUthiJcLH8c1fU1EYa9l8wiziLd5QVWEcKwAmFaAWRW/hJ2G0xtUpOkhdjacxv9D3+a92fNibhJzCWsXYBuFVBuOyx4xaAoExmAIn3AEGfWuhpZjOy7hYpg14l+kXPG4soeNZbpKhEzDU/ZsyxBGY+yCpJiASevSpEnpb2sBv3eHuvH/yG1tOVx27ge7Nah9G2DuK9xriE+RQtwqVA11RQdxoDI7Cela2X1Sfa7wS1ocDa+Q3Jo5n4yuEwty+26jyj8THRR8/ymiR+Ft0qijMjw0LHeA8PD2r17E2hca59oGZlkrL5nIDeJbTPE3FQnKrARvWFguLuTmR+EhrDa2Xzcct19U//AEY8DtWlvYm0IS+0Wva/w00kZvNDPnInXLlrTTtABcN6wVsrnEMdqNe1PFaFhRQhROK4EX7L22+8ND2I1B+BqmohE0ZYd6up5jDIJBuX5q4vgGwN85kPirdjxXaFJBuMuZzJLFC6EARGUyNKUtvKDG7cLFoGe4Gw4Xs4HtyKcOAiIkbnc3Dict5FzxtdpHotX5L4mt+z9XZ7iJeAdMjZG1hmt5t0zDsQfa1BM17sucsJp36i9vf7qvakAeBUs0Nr+x9ldcnY3ytbOGXD4ZiRaUvJzEnOjSfbLF5RZyslwHoWcuAcC1wyKTA2NwqTjPLj4fE57LBUfUggkN8tj/8APUiuSqi6hfgcLt/1PLh3JzCRUMvv3/Oak4fFg6MIYbjr8O4/vTUVdFMyRtwsskZYbFQuL405ktoJdm8gH8JGZ2P4VmPUk91B9qSwQux6fPPh3lShBxZaqxFcmmq+mvF4ljmPg73rwZVkeHuSIlZ030mR6b04oatkMWFx3+R3ql7TfRU3GyFNu01soLaamZksA50H8UjQnf0rfSXcHSA3xH0y9FWctyjYXEuzKtm0NVCtK5g5LffMaDQR7t9DVsjGNBdK7fcZ2tYbvm9RzJyT59HAu+MWuFgNQLZmFgGcobYbAAaaVGiMX72MRgaHPjlyVVSLRHuUH6SLVljea/nC22Dg2yQwMZRljqc0RtrWl8kra1wj1Jtn2BXtjjdSAyaDP1WZcc/+n/VFGGdg111Z0zOzNlDDK+pysGeYOhI61tpjUmY9KLgb8t+8cdFjn6AQ/wARzPsl3DXGTyZvCXNK5wQZQqw12V9/l60yIByOaXgkZhM3G8Z42Es4m7cTxvNaCMP8TK5865fYby6topI6aUtpx0M74mN6uRvwy05+qYTfzQtkc7radua0PgouDD2he/xQgzazr6nqe571z9S5hkcY9L5J5TteI2h+qh8yrFi5AzAspI1kHRZGh02PwPerKSS8gHzisG0KTIyjvVfhMUbHD8t0RN05OpJIViT+FVBIIGrTGgmdrgJJerwz+cfTVKQ50Yvofnsi+VXH3lDBrWmYsQQTlQTOwIk7bAEbDStzSYAbWO6y10M2CbD/AKlNPI/BFxOS4SxsJsGAEldlPeIk/DvTKmfUTnBIAGjW2/l9/BMKraDRABGcz8uVqFNlzqyDn3i/1/HW8HaY+DaY5yoLSw9sqBqxVZUAbkmsMz8bsI0Ca0sfRRmV2p0+c/RRsBbXEYi1bwy2mYhrKXc1wXLFmGDC7aYwXVHZVcyCSNzXg6xsPgVryWMLn9trCxPI9udlseFw620W2gyoihVA6ACAK3AWFgkziXG5XWvV4ihCKELOvpa5XN219asg+Lb9rLElTAOUnZivlzdJHQGltZCGu6W2R+r2POx15diZ0cxc3ot4zb7jvGnPtWY8rY+3auizba6WYz7BXKVGbOc0MGK5JMRm1G9LKtkpAnyGHn5C2WRvblluTOldECYczi1y8zfPMWvuvmtb4dhLfEblq9duNnshc9r7rFfEyOuvkk3CTGpKp0XVxRVQqGYt41CS1tIaeTDuOh5fcJwx2DW6hVvgex7irKuljqYzG/8Ao8VRFK6J2JqR+KcNKNlcbeywkfEH9q4eeGehlwn8EfPBPo3x1DL/AAKFhsGq3GfMSz5VliugEwBAAGp95PwqmWeSos07uCBGyEFymI7TCj7VCc1tohlOxX9QdtwY6XMpmNF3Z33/AD5wWR8zncgumFxUS1sNctEyykea2x1MDcjrlAMdJGlWmMZA5H1VJz11XzF3ULIyspNwkwoYggCCc2yxpOnWKonjAYSRp7+qugc4OwqHiuF27jq7jMVEAE6fEdazR1MkbC1uV1sLLm5Xrh3C7dlcqTqZJJknpqfdXk9S+Z13Ia2yvOAAeOvuP6GmOwv+a3v9Fmrf8J7kn/Sjh7lxcStqcxIkKJJXy5gPWOm9OC+Nm0SX6X87ZKeB7qEBmtvdYu2bxCS7Zra+0F1G3tLo2ksCQTEjpT/EMuBSLAbHLRefDdFV4ZpJbKysVaMwzrrrA009KA5jnEDUZfhBa4DMZFW1mxhrV3M91rtgkZnW2iyRJIU5pK9wBOnxrK59TJEcLQ13Mn7arUG07JQC4kDgPytWW8GyMCCpIM9CCJHwJiuSdiZe2o+66V9nNHArpbw32rNLNmH+HKhV7sg0g69/cK8ZO9+5vabC/nbstYrO9gYPqPd89VSYzDJirchiQrAOyCYOxB6BwJ0OuwjatsLpISbjLn5dx46LNWRR1DQWEYvXl2hW17h7YmzetWjBZkW3biJgJLH+GBGugiT0i6kY9z24RfW53D5r35c1UsLosniy0Dk/gpwmFW0SC0lmjua6WFhYyxWVUH0mc3nDJ9XsGcTd001KKdJ/nbZfn0EwnlwjCNVspKfpDid9ISdwfhX1W0LjW7bk/wCN4iqTZIzPuynwGRQDLqc5dQBsaoa3D8+flbZH9IcIy4W3/e/LQLROSuEuitib+uIvxJKorLbHsKwQAZo1b106CtMTCBc6lL6iQE4G6D13pnq5ZkUIRQhFCF8dQQQRIOhFeEAixXoJBuFiH0jcqfVcSb5L/VLoi4y+0oUZghI1CbzGp09YSzQug6jBvu2+lzr3jdfdzTyGds/8jzus62thoew77Z35KNyvzOwvyqG0VMJm6jTyXB0LAggdQQQZFYcL6RwlY6/H8cRu5FbHOZVtMT224cvtx5hbTwXiyYi3mXQj2l6qf3HY9fnXRU9QydmNi52op3wPwP8A7UjHYNbq5WHuPUe6o1VJHUx4JB+FGGZ0TsTUrX+FeGxW7rbYEBuh66n7p0rj59nzUcmeY3H5v5Jq+pE0YLdRqPm5UvF8QlmFvOWifCuKVz+5gfa7T7J661NjXOzb38FnGengqv61ir7BlAswILgFS3vEyfQbDvXj5YIha+Lkr2U7ndil2hbw6ks5LMdWYyzH0Hb+z3rC8y1TrAZDwC1tY2ML6nGFOpgD1Ov9Pzq1uz+LvAKt1RbQLp/9WToQfSR+9eO2cdzvEf2vBUcQrrlXGpcvjKdQDI6jTt29dq17HgfFWtxDj6KqseHQm3JLv0iPdBxPgEi4CIIEmPLmyjqcsxW2URnaB6X6b+2XmtUfSfsgY9be6yYWTjHZc1o32A1gw5A1ytvauQhlYKn4xTkuFIzS7B4j7jz7UmDf3T9bP8jb0PzJdzwbHNbFzwmzKwRFY+dAoAEA+Vrc6d9J9arbW0jH4QRnncaf3/SsNFUvZicNMrJ34byrhFyobKEhfM7IrE+pBgEkn00pFJtGUkuc42J3Gycfs442hrWgnmrWyjlXzIqZdFEyGG06eyPQ1kL4r5ON9dPJX9K8DNmXauwtlLmgLWyo1nUEdMvb3fLrVMjo3t6uR529fuoNxg5jw+xXO7hhdtFQzWyWJLIFDAztJU6aDQjoOtSbUviIBAI4Hs5WPmodE1/WBseSd+TbxyukAKoUiO5zAn45RXSbCnfJE5rhkLJRtKMNkBvcniufPHOFvA24EPiGHkt/9T9lH57DqQ2llDBzWanp3TO5LJ+B5LmLZscGa9dAdBcLIHz6hlcEZGiMmy6RK6EY25u62qayAtjtFoO/5zWhcB4f9dvi+4P1e1CjNvfdDpm0BNtGE5TIzgwYBnRG3GcR0WCR/RNwjU+QP39E/VqWFFCEUIRQhFCEUIUfH4JL1trdxcysII/vrVcsbZGlrtFZFK6Jwc3VYZzXyDcs4hEkfVfuNJlRBBVJBGacpBny5dNIpLO80l8QuTvtkc9/mCN908gY2rthyA1G8Zbu3Ig7rK94fjXsuHttDD8x2YdR/elJqeqfA/ExN6mljnZhf/S0bgPMFvEiPZugaoT+an7w/TrXWUlZHUNu3XeFydXRyUzrO03FW1xAwIYAg7g1pexrxhcLhZQSDcJc4jyyJLWYB/Cf2P7GucrthE9aA9x9j9/FM6faAGUg70occxn1cEOpzxop09JPp7uxpJFQSl+F4w21v8/CZmZhF2m6R8ZjmdizOST2/T0HoKeRwMY3CAs7jfMqI+IHpVoao3C4vialhXhKvuTuFYnE3lNh2tROW7JEEfh/F6jYxBr2JzemEbT1te5Uy4QwuIuEw858W8LF3ARmg+Y9tFgbHzGdttpIkVjqqYy1Dze2fsr49oMp4oo7XJG7cEkcSS2b5veELNwEqILZm3BZlTTNqRMmAZ10rRCJBEIy67T4dlzu7uSx1FVHJJijba98xr224rwuPY5mjMNjbGaE0jytITMSRoNZO2hqfQtFt3PLPu1WR0smAEvOXaEx8Ae4Eks0g5QrlWKzrBK+0sFNZnfbalNa2MusBzy+dvzNPqF75IS9zr20+xV9ibdwsqrHhEfaMT51j8ACgGfUiNdTWFrqf6iCCN2Rvxz3eBVxEumR8fnmmDh3L1y5bVxcQySNVI2JWdCZOm2lNoNiMnjErH2B5flYJNomNxYW6c/wmROB2fDVHUMVEZtiep1GsSTpXQ/soTG2NzQQBbNK/wBxJjLgbXSpzXzlY4erWMKqviDuJJCHaXMyW7L84qP8VO3BELdivigkqHY3nLj9lmXiMuJs4nGjxVuu3iC5MwpyNmGkFZBC7aCqbHEHOTKwwFkWVv78088vcG+tO1u0pt4S0z22uSGzbB0wjatbtuZzeZoEAEEtGhjcXYsUsnRi5zcbG3oTxK07DWFtoqIoVFAVVAgADQADtWoCyWkkm5XSheIoQihCKEIoQihCKELhjsGl1Clxcyn+5HY1XLEyVpY8XCsimfE8PYbFZzzBy8+GOYea10bt6N29+x/KuVrdnvpziGbeP3XV0W0GVAscncPsqi25BBBIIMgjQg9wRtWFj3RuDmmxW2SNsjS1wuE4cE5y2TEfC4o/5wP1HyroaTa7XdWbI8d34XO1eyHM60OY4b/z69qcMPfV1DIwZTsQZFOg4OFwkxBBsVD4rwWxiY8e0r5didxPYjWovja/6hdete5v0lKnFvouwtwzae5ZPYHMP+KSPnWJ9E4f43eIv6WPjdamVZ/2CXsR9FLja67D+HJ+4pfLHXM0ja7sP3stbJ4HauI7QvGH5Dt2jL2rtwj8YMfJQAfjNK556/TAW9gPrmtTOgP+wPemzle3lvqAIAUwIiNK82MHfvRi4H0UK+3QG3JIfP3D71zHXYW7lL6NaLGCFMZkA1I0AIJ7zoBTqRzemeALnmOzQ/PdYH085jbI3PLK1gR2qhv8v4lB43gvaATIWZLgXWF8RzIgx317mpAOwm7SRrp5DLS/3WJzZYus4C55i/kVCKFR5sqAHU3IbPqArorAZg0mHUidImIPhYQQLG50tffu/Ga96UEYOPHPwWt8i8pKcMGxFq4GJJyuYJBg5mAMgySIJ+6NAIAvj2bGTjlFzw3DwWplfIyERMAA9VcX+UzP2d2F7Msn5giR8KxzbAjcbxuIHC1/sr2bUeB1hdWVzFWMDh18a6qIv3m+8TJOUbkkk6CacxRsgiDBoFgcXzPJAuSsy5m+ky7iHFjBA2ldgniMQHYscojpbB77/wAsVS+cu6rEwhoQ0Y5d25VWA5UWLlu/nt4kNPiQzKqSIuqwZUZZzZmZpEDSagI8utr85q19Raxbm35kr3lblPE45FOPYth0bNaLZvEcRBCsdVtN5TrqYERvU44i8dbRVTVDIj/Frv4f2tVw2HW2ioihUUAKqiAAOgFbALJWXFxuV1oXiKEIoQihCKEIoQihCKEIoQvjKCIIkHcGvCARYr0Eg3CUeN8nAy+HhT1tnY/ynp7tvdSSs2QHdaHI8PtwTuj2uW9WbPn9+KTL9lkYq6lWHQiK5+SNzDhcLFdAyRr24mm4XbAY+5ZbNacqTvGx94Ohq2CrlgPUPduVFRRxTjrjPjvTTw3nbYX7f+dP3U7fAn3U8g20w5Si3MaJJPsaRucRv25H7eiZMDxixe/w7qk/hOh+R1prFPHKLscClUsMkRs9tl34heZLVx0TO6ozKn4iASF+J0q5VJRfmm9aw6XLj2PO5HiXbd2wi5befIQ5JLF5UEGPeVg+2Xi8/wC3rfXbWFOGKtc8HUtqguJnuZhl3QtaWOufpFFkXXTgPPDYhSWsohFywpAct5b7NbBPlEEMpEV4EEqPY5qxt/D3smGyYhRYCKFzKTdd1ZgWKqyBUJIJWCCD0JF6nHhl9rllHuWjauFfMjQSrbESNCJBgjcQaEKp4zzrgcNIuYhCw+4nnb5LMfGKg6RrdSrY4JJPpCQ+LfSxeuk28DhyND53GZoEkkIuggCZJPXSqHTk/SFuj2eBnI5UK8v4q/da7jfFuXFDfZFodyE8RFQwVCPDxkn/AA2ETVfRucbuWgSxxgNjsL7/AJw58Ve8NwqtbTCpYuS9sXTZ+1zqXLx4jDLbUq6qVe4PYgAE7zA/1A+eKoe44i8nfa+W7zzHDenbhvKmZzexjC85fxEs72rLf+WCBmO/mIHeJ1q5sed3LI+ewwx5br7ymirVmRQhFCEUIRQhFCEUIRQhFCEUIRQhFCEUIUXH8Ot3ly3EDDp3HuO4qmaCOYWeLq6GokhN2GyUuJ8kka2HkfhfQ/AjQ/GPfSSo2KdYj3H7p3BtoHKUd4+yWsZgLtoxcRl9SNPgdjSeanliPXbZN4qiKUXY66jETvVIJGYVpAIsVMw3E7yexeuL6ZiR8jI/KtUdfUM0efX1WSSgpn6sHdl6KwTmrFCAbgb+ZF/YCtLds1I1se5ZXbHpzpcd6teXePXb+IVLi2iCCZCQdBO8nsKZUG0pKiXA4C1tyX12zmU8eNpJztmkvmP6SMThsVfsWLWGVEuso+zaTBiTDAE+sUxfO4OIVcFCx7A5xOap7n0jcUuo7LdVVQAuUtp5QxCD2pPtEDSodM86K8UMDSAb5818ucNx+KFpsRi7jJeUN/4zKEKNckgKLWaFPkDSTpQWudqUXgjvhbp2a3tvuV64bynbPg3FW7ettctMUhATaeUdgLbtBRspJkQGEgV4IxqvX1JzGQOfiO22qcuB2V8MjB4cl2FsMUWLZawboD5jC6uq5hPmRwdTNWj/AKhY5Cb3kP3zt7eavsNyg7griLzeEQo8C2dBkYlD4hAYMFyKSmWcsyZqQiJ+oqk1AGbBnx7eWiaMHg0tLltoFG+nU9ydyfU61aABkFmc4u1XevV4ihCKEIoQihCKEIoQihCKEIoQihCKEIoQihCKEIoQvjKCIIkdjXhAORXoJGYVVi+W8Nc3tBT3Ty/pp+VY5dnU0mrbdmS2x7RqY9HX7c1U4jkhD7F1l/mAb9IrA/YcZ+hxHbn9ltZtt4+toPZl91Au8kXvu3LZ9+YfsazO2HKPpcPP8rS3bUR+pp8vwpnLvLd6xiFuPkygHYnqI7CtWz9nS08uN9rW3LLX7QiniwMve+9I/Mf0YY3EYu/dQ2Aly67rmdpgkkSAhimToXFxKrhrYmRhpvl84qdy39FV60bnj3bLJct+GyJ4n4kcGYU6FBQ2EjVQmr2uthGiasPyFaC21a402tLbIMrIAxcBWYsRGaJEEjQmrBEN6ymqcSeequrXLmGDK5sq7qIVrnmK9fLm0T/KBU8AVRlfa11agVJVooQihCKEIoQihCKEIoQihCKEIoQihCKEIoQihCKEIoQihCKEIoQihCKEIoQihCKEIoQihCKEIoQihCKEIoQihCKEIoQihCKEIoQv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30" name="AutoShape 6" descr="data:image/jpeg;base64,/9j/4AAQSkZJRgABAQAAAQABAAD/2wCEAAkGBxQTERUUExMVFhQXGBwYGBgYGRggIRwgGh8XFx8dGSAcHyogGhwlHxgaJjEhJSksLi4uHB8zODMsNygtLisBCgoKDg0OGxAQGzQlICQ0LC8yMiwsLDQ0NCwsLCwvLCw0LywsLCwsNCwsLCwsNDQsLCwvLCwsLCwsLCwsLCwsLP/AABEIAOEA4AMBEQACEQEDEQH/xAAcAAACAwEBAQEAAAAAAAAAAAAABgQFBwMCAQj/xABHEAACAQIEBAMECAQDBgUFAQABAhEAAwQSITEFBkFREyJhMnGBkQcUI0JSobHBYnLR8DOCkhYkorLC4UNjc4PxFVNks9I0/8QAGwEAAgMBAQEAAAAAAAAAAAAAAAUCAwQGAQf/xAA4EQABAwIDBAkDBAICAwEAAAABAAIDBBESITEFQVFhEyJxgZGhscHwMtHhBhQj8TNCNGIVcoIk/9oADAMBAAIRAxEAPwDcaEIoQihCKEIoQihCKEIoQihCKEKo4hzPhLM+JfSR0U5j8lk1Q+piZq5Z5KuGP6nBVQ54RzFjD37ukzAVYkiZJ2kEbVT+9a7JjSVQK8O+hpPl6qtxHPeIyXXXBhVtMFfNcJIJ0iAo9PmKpNe+xdg0y1VLq+XC52D6dc/wufE+c8XYZRcTDDNvHinLtqdRI13WRvE1GSulYQCB5ryWtmiIxAZ9vzwXvE834229u29rDlrjZVAL6gkKG39lidD1g6UGtlDg0gXPzzQ+tnYQHAZ9vip1rm29mKmxZeCFJS+o8zFgFGdRLHKdKsFa69sIPf5dquFXIDYtB7HfddsPz3ZOly1ftmCdUkaHIT5STAYEbb1NtfGdQQvW7QZ/sCO7hrorvAccw97/AAryMe0wfkda0snjf9LlpjqI5PpcFYVarkUIRQhFCEUIRQhFCEUIRQhFCEUIRQhFCEUIRQhFCEUIUbH4+3ZTPddUXux/TufQVB8jWC7jZQkkbGLuNglDFc8tdfw8HaBOg8S6cqjMQgOUakEsB+1YXV2I2iHeUvdXl7sMI7zlrkqm6r32cYvEOQvhkqW8JArkqWywTIYAAMFmQTArMS6QnpHcOWR5feyoLTISJnHdyFjlp97KEWtWFUslpWtgQoy+L4qXBqSJJVrYk65ddKrDmsAJtlbtvfPxCgejiAJAFuy9wfcdyjpxlFHh4ZGvQrxNsEDNcS6oKeacsNr/ABaUNcbWjBPdzvz5+KiJha0TS7XdxII8FMVMc+YW8CwS4XLhxq3iBQ3meGUaCI7DeKt6KdwsG2Bvrz81bhqTfDHYG97nW/mF9xnLnEbyIjWLaKpJADqNSANs5C6DZYHpQ+jneADYLx9JUyNDSAAPnPyXj/ZjiK3Ld3wUZrQQKM6R9nGWfMO1R/ZT4g7K49lH9nUhwdYZW38NF7wicSsSWw915cM5zFiwAZcoKkkAZiQRqDFDYamMWIv39yk1tXHq2+d9fJV2J4pkthSl61eNtbOZtIVbnilhIDFyd/jVLy5rc2kHIeGaofIWtzBBta57b37SrK7i8PiGvM7h3ZbgsqwPkVFbKZj/ABGKg69JG5ih0kb8Tjmc7dg071cXxyklxve9uVhr2nmut3iN/BWbbJcuzIVkuEMuYLmYAEAqBIgqSCDuDUzPJA0WJ7/novTJJTsBBPYcxff8BzV1wb6Q7TwuIQ2m/EJK/Hqv5++tcO02OyeLLRDtJjsni3onLD31dQyMGU7FSCD8qZNcHC4KZNcHC4XSvV6ihCKEIoQihCKEIoQihCKEIoQihCKEL4TQhJPM3P8AbtTbw0XLmxf7i+78Z92nr0pdUV7WdVmZSyp2k1nVjzPl+Vm2Px9y++e67Ox6k7egGyj0FJpJHPN3G6SvkdIcTzdWWA4ozWjYFtrl0qEtMsllAdLmWB7QBUEdpPSr43ve3A0XOVuy91oilc5pjAud3LMHwyy4Jmw/KOLxJLX2t4ZGJLIijM2YgnNl01IB8zHbYRW5tC+TOQ25D591vbRyy5yHCDuHv8KYeG8iYO0BNvxT3uGQf8ui/lWyOkiZoPFa46GBmjb9qY7VhVXKihR2UAfpWmy1gWSFwTgHE/DujE3w7FLQtZnMZrLLdBfKDBYllZhMhVMHagIVkOVbjfV2ueA7W2usVcO6obl5b4a0fKc6AFAxA3nTVT6vLKHisM1nG3CuLVbr2r+RbgORDfezkaQNwLJkMdTERJqp00bXYCc16wF78DRc2vYDcvV7geOt4SxYtXC5t3Wi4lxlzISSniZmkgBjPmfVFOVwSBYgp2u2gwhgGHYgGhCX+I8kYO7MW/CPe0cv/D7P5Vlko4ZNR4LLJRQv1b4ZJU41yHiVA8K746L7KsSGUdlBOU/Aj3Vgn2c//Q35FYJtnPt1HX5H5b0Shfw7W2KOrKw3VgQfkaVSRuYbOFkvcxzDhcLFS+E8XvYZs1lyvdd1b+YbH371OGokiN2lSimfEbsP2Wl8t85WsTCP9ld/CTo38p/Y6++ntNXMmyORTqnrWS5HIpnrctqKEIoQihCKEIoQihCKEIoQihC4Y3GJaRrlxgqKJJP96n0qL3tYMTjkove1jcTjYLJ+becbmKJt25t2O3V/5/T+H5zSKqrXSnC3IJBV1rpeq3JvqlWKxJfZN/LXIl2/D3ps2jrEedvcD7I9Tr6daZ0+zi7OTLl80TSm2c53WkyHn+FpXCODWcMuWzbCzud2b+ZjqabRxtjFmiycxxMjFmCynXLgUSxAA3JMCpEgC5UybarOeeueQD4GEu+b/wAR1IjUHyq2pB6yO4g0tqay7bRHv+yW1tbhGGM58Ut8N51v4fMTcL5wI8V3aNyYBOh81YY6uoaCAb9uaz0k873YGZuOQv8A3bP7BcsdzXxFSxt3zcUsWyaBlnUhW/D2E6bbUMrXSCz3FvMfLpo2h2jI7DgcP/nLxXblzjfELmMsqb2YFvMpuOVX0bXWfSe8aazp33kHXdrvJzVlZs6eifGJX5u3XPh+bcVXYXEu9rM7u7NcMs7FjCaAEk+tewXfIS7km36QZifNKTciw7syp+B5ixOHEW7xVOg0YD4MDl9wq90r4z1SuqqtmwVQOMWPEa+lj5q7wv0i4pI8S1aur3WUb9wflUxWSAZi65Ku2PW0xLowJG8snDuzv3eATHwr6RMJd0ctZb/zBp/qEgfGK0MrYna5JI2sjJs7I802WbyuoZWDKdiCCD7iK1Ag6LUCDmFF4nwqziFy3rauOhO4/lI1X4VGSNsgs4XUXxteLOF1nnMfI1yzL2Ju29yv31+Xtj3a+h3pNU7NLetFmOCU1Gzy3OPPklCKU6JanblTnVrcWsSSybC4dSv834l9dx69G1HtEjqS6cUzpq4t6smnFaOjggEEEESCNiPSnYIIuE3BvmF6r1eooQihCKEIoQihCKEKPj8Ylm21y4wVFEkn+9T6VF72sbidooPe1jS52gWN808yPjLkmVtL7CT/AMTd2/Tb389VVTpnclztVVOndy3D5vVTYsM7BEUszGFUbk+lZmMc9wa3VZ2sc9wa0ZrUOUeSVsRdxAD3twu6p/8A03r06dy/paJsXWObvRPqWhbF1nZu9E5E1tW9K3Hec7dqVtRccbn7o+PX4fOlVTtRjOrHmfL8rHNVtZk3MrPuKccvYljnckDUAaD/ACjb4n/vSaaaSQ3kN/QJxs3YklT/AC1dw3c3S/2Hn2JZ4hgmdy6uPKugggmJ0J2DDbarYZQ1oaRr88Et2xskU0n8QJYd9tLnQlQuH2wTuCT7tfXbar5SQFzslzlbJXuBwylYKjQDST1nsYPvrDLI4G4KZw7VrWswtlcB/wCx+BWPK3F8OmNspmCgXAJiFlpAGbaSTWqkhl6Vr3euei8ibI+USPNzzOaquGtobfWcyevQr7+tTikwOum36Z2iylqCyQ2a/K/AjT7LubQOux3PrpGvf/sKYua2TRfSgbZrx4B9w02rP0Lhop4rr14AYCRB/P8AKvXQAi7kpr9k0laMUrbO4jI+O/vupODxeIwTg2rhWdWUaiezKdCY6+vSskdSWOIY7RfM6pgpJ3MgkxNG/wCZeCdeF8/PeayrKloeJF64x8uXK0BeoYtl30A60zhr2uIa/I+S109TjYXPFrWz3Zp/BnUbUxWpKnNXJyX5u2YS9uRsr+/s3r8+4wVdC2brDJyx1NG2XrDJ3r2rNMRh2R2R1KsphgdxXOvY6M4XCxSR8bmOwlMfJ/NJwzC1dJNgn/QT1H8PcfEeu+hrTEcL/p9FrpKoxHC76fRakjggEEEESCOs9q6EG+YTwG69V6hFCEUIRQhFCF8YwJO1CFjvPPM5xV3JbP2CHy/xn8Z9O3z60hrKrpHYRoFztbVmZ2Fv0j5dL2Gss7KiqWZjCqNyT0FYmMc92FuqyNa55DRmVqvA+C2uG4dsReGa7HmKiYkgBE9JIk9esACH0ULKWMuOu8roIKdlMwuOu8r7w3n/AA75/FmyFXMCxmRtAjXNqPLrM6TRDXxyX3W4qymqWzvwNGaRebfpHa+TbsArb2AO7fzR09J99Yal758ibN4ff54q2dsTR/LJ/wDLMz3u0HddK9vGOw86zHUsI0g6AT+nSsRia36T5J9smOiEDZmsAPEneMja9yM+xTQ+aZcBYjyzPUb9vdFU4cOgz5p06rhA68jQO0KV9VLDLHliDPX3DefWqseE3vmku0tu0oidDH1yQRyz+XyXDHWrdoFsyosbTHf2YqUbnyG1rlcG6HGbhKnFuZJBSyCF1Gb8WxPqB/ZgbtoKG3Wk1W2GmDcyo/JXB2xmPw9picviBnPZRq3umAB6x2plia3LjktgIBA4rQcDwZXsPefNq0IF01G7HrvoI6z6Vyk1SWPDG6717szZ0czDJKLjcM1FvXCjAN5x0LGG9dQIb5fGtcE7iMvnuFvdtGt2W7DGcUe4OztyvqF9XEr2ufJD+eYfpWoVLwPz+FsH6xyzhz/9svRdsN4rgmwgBGhZ2GYe7TKs95/cVjqKsA2kNuz76+Sy1W06/aEX8ZDWHcCb9hJC64Tg152+0MAeoMe7cFj3J9w6VjfVxMHUzPzy7PFKYtlyOIx5DtufspnGriC2uHtDMZBhRJhQSYjc7kn3nSvNnwT1EuIC/wA9FtrWtbEIIxmd3Ib/AJqufCuY8fhkQWAl22RnKOSciiZBnL4ZbTQFo7TpXXwUdVCwXz5cFkigqIm8eXBaByHzgOI2nYWXtNaIS4GIIzRJCnqB6gb1oButQN1I5s5aXFJmWFvKPK3f+FvTsenzBy1dI2dvPcVRUU7Zm23rJsRZZGZHBVlMEHcEdK5l7HMcWuGaQOaWOLXahOXIHMuRhhrreRj9mT90n7p9D09dOtNdnVdj0Tzlu+yYUVThPRu03fZaPTxN0UIRQhFCEUISH9JnMGRPqts+dxNwjov4fe36e+lu0KjC3oxqdexKtpVOFvRN1OvZ+VmagUkN0kBWp/R7yz4KDEXV+1ceQH7in9Gbr2Gnen9DS9E3E7U+XJdBQ0vRtxu1PkFG+knmu3a/3PKxe6oJYEAJ5hAPeYPzHeitlHRuYOCsrJQ1jm7yFm1mwz5SSSWOg13AP4RIpCSASGj53pOBc9VVnEeGBJygq28EtBHoTqw20PbStUU5P1ad3tp2jvV2PDqrjBXMqCDBkk6a9AJ+A/OsUou7RZi+wFl3v4vOIiMpg+8xEfA1W2PD3rySQEBRU4s65VCKEUS7MdCCCYSO09e3rVxp2G5JzOgHurGzMawDU8EncRxr3iWYmD02+Y/Y6DtTiKJsQsAmLWhvauGC4W918ttST19PUnoPf8jVkk7I24nlTL7arVfo64GuGv2gNXZwXbvAOg9B+5NKY6t1RVM4DQdyrY8vlapPAMQfAZI0VjLHYBgCRHU70mrGDpA7iAnuxH4qe3Ake/upZ4QAslAcw8x3+BPpVPTu3HRPoXR2LSNdQfTml3iNlbLHMQF3BNNaeQytvvXHba2c2mlBi+l27gd4+yr14ytsG4puLAOqqdR+hnpOlaTTdKcDrFZqF9UwlsIuN+RI8tFZjiV24v8AimCNoUHXvHWsv7SJh+lXz7SqWEtLA09h9/sotu2S8BZnyBi4UK7R7RJ2yyZ1AnXXLXT7EitiltyHv7L3Z2J7nTPuTp88l0xjMCpFrDmWGinbLMjLAXKw11knQmn+Hcmtl25T479SxRya23LG7bHTUfAkdD022Oi3aEjYGBwG9ZayURNDua2zBYtLqLcttmVhIP8Aex9KrY8PGJuii1wcLhKnP3Lfir9YtD7VB51H31H/AFL+Y07Vgr6TpW426hZKym6VuJuo8+SzOue0SQrW+SOPfWbGVz9rbgN/EOjfHr6g10tDU9NHnqNfuntHP0rLHUfLpjrataKEIoQofGOILh7L3n2QTHc7AD1JgVXLII2Fx3KuWQRsLzuWEY7FNduPcuGWclj8e3oNvdXMveXuLjvXLSPL3FztSmb6PeA/WL/iOPsrRBP8TbqvuG5+A61v2fT4ndIdB6rfs6nxuxnQev4Wu07T5fn7m3D3Hxd97j5w1xspUxIBOUA9IGUa9u1c9JUtfIcKSzyfyE8194PiJuC2/tAn1kEHX5z+VYZ2Wbjbp7qiMC9xou+KuBczE+VSQvp7vUmq2Aus0alQkuXWVRhngByZBY6dpzGB/fQfDU8Xu0Kl2uXzmuj3xAgzJ39Br8xEfKohh37l4RvXL66gfK7BJOhYGPu9h6zVghe4XaLr2KBzzdu5XPEOAYRFNy5KKIkhmA1gaAHTU7Cqo6idxwtzPYEzbcrlxE5LTWsIEU7ZpMTpJBEktruetRZYyB89z89EAgO66s+VuIvZe0+IKEoZcqDttOu8ddBMGK9idEypa5oIF16xzRICNF5wvFFw63A/sup1G4IB190RPuqt9M2Zw4hX7PrxTAscMj6/lW9jmBSuqkEjsTv2IBpa7Z0jXZZrpItqUcgDi+3I/PRL3G7QveYjypqB10Bgn4n8h12bUkZiGHeUprq2Otqo42/TcC/G5F1ysWwDpW+XqNwhfRo4Y4GdHG0ADcFMuoIB6zH6/wBKVtd1yNy5n9R07JKfHbrAi3ebWVbfwwLkwD0iTEjZveBInem9DtQ07SC24OetrKNF+nHxR9aTWxtbQ796rBilLuqG3beQC8mQBv0gmQRMx8qcybWtHiaw3PZ97+SwywyAuEYBI4m3z5mpllSpklPZUDK2YR5mBZvXWPcd6U19aKrDZpFr667rpVVUtTUODBHoL6jfzvbzTVydzcMM7I2Z7bAkqu6kR5hMCDIkT+lVUtQYPr+n3+aq/Z+yqwvLLZcz9rpxtfSBhj7S3VHchYHqYatg2nDz8E0l2NUxtLjaw5/eyQ+NeBdy4vCEthr5bKcpXK6kh1giRrqPjG1LtoU+B+MDI+q5Kup8LsY0Pr+V65UxV21ika0jOdmRQSSp0Pu7ydJAqqhMglBYL8exU0uNsgLBf7LZ66dPkUIRQhZx9KfFZa3hlO32j+/ZQfzPypRtObSMdqT7UmzEY7T7JDt2ixAAkkgAdydAPmaUtaXODRvSprS42Gq3DlvhAwuHS0NSBLnux1Y+6dvQCupijEbA0bl1EMQiYGBUX0icy/VrQtWz9tdB1/CuxPvOw+J6VnrZLMwjf6Jvs7ZhrXEE2aNTv7B8yWB421ineMxYEhZLeWGGx27RPurJGIGtyFvVSm/T0sc1o2jDcW15m19d1t2oVzgreVFYtkuHzOPN5TsSDmmI6TBG1ZpmtcbDPduz+diuqv04yWDpY24JANBex4ixvY8CDbt1Vo/B4YZ7pbroNt9pJ9aw/uAB1W2XPbO2M6sa9zXWtpzO/wCc15vcKbzMiAIug7sB1Hcnc/8AapNluBcpNV0U0cjmPFsO6/2+6pnlXkgrrBDQD21HfT8hWkZtsswbYYeC74nBJcKllzAGSO46/Mb/AAO9QjmdHp8+fhewymN1wpuOa1eQZ1JUEQJIywcoAg6QKpaZY3ktOa3iR17tXHLAUWrZ6CFB1HoBuBFSF3E4yvM3HNXHAeEXb923aZSiuYZmkEA6kKDrOnuE1OGNj5Q0n4FOOK7gEsY/jTXrjWbdtcnmAJJkxOoI0UaHcHpWxsDY2h7j89/JOqLYBmAu6zjmBu4i6veBpcXDktkLIAXGZizSQCyyAIBI8vSe2tUSNbISWnL2Wyb9KvbYY+sb2sOrfc29758bK4Chl9CPyNZ7WK5MNcx3Aj1Ci/VSvQkfD85NTle9676l/U0EkY6bqu35Eg9ll2t2mMHKYGw0+e9YjhYCCcyqKx9VVvYYmWY0g9awJtnprbt1UO9h2Q+ZSPXp8xU2uDtCurjnY82GqhY3ArcGo1mSd50jUHTSB8vfV0crmaKiooI5cxkSqpOWhoGuuyjWNvlqQB8/hWw7QdmWtAKXs2I0fW8kK3wOBW0uVBp6x+Z9KxyzOkdicmcMEVMwhuQ4lXfDOGPdZURSWbp6DqfwqNNT6ek5445Kh+CMfj585JNpVweMI+n1/C0q1yxZ+prhWHkWDK6eaSxK9pJOnYxXVimZ0QjdmFy8rWyAhwyKWeK89YHh4azhbQuXFJDBdFDDQ53OrER0mvDIyIYWBbKbZ7nAWGEKx+jjm9sel3xQi3bbzCzGRvZ3JMghgfh3qcMmMZqVXTdCRbQ+qcauWNfHYAEnQDU14TbNegXyWe4jmDD4gkYrCqyycrr7QHTsw07N8KRDacMpIlbkmtRsFzm5WdyPt8Cl8ucr4Q31xGHvM62zPht0YggTIDADfUHUb6VupoKcu6WI3SJ2yxTyguBB4H57p3JjWt5NhdXrAef+JtcxrXT7DKFT3ITp+c/E0jjnFRidz8tyffp2ta6N7N4N+6w+yXRjDU+jXSfuCNELfLeUak6AdydAK9wgZlUyVYY0vcchmnEIxPuAWP5ZH50ikcLpRsqk6OmxB319bha+7XNe3xTlTaCMpABzCdV69PKa9aWgA3SjaGx5Z3SSMeA45gHf2Hn5LjY4NaeEvZgbmqAbgiZ7naNxENvrWiKY3uzO2vz87lzjNmywtxyjXja/quXHOGeC/lByNqvoeo/cfKpE31S+piwOuNCqi7aX2pg9QPvfDWf1HyqTXO0UIpH6NXXCcR8NTkGRhBYjzPEA5TmJCz2UVNwLj8A7d3mmLXGwyTlyTxQviraXGXMWlOhIA1noSD2jQivaNn8zSO/zVsBu4LLsDZ8HEsh+7mXX02PxGvxrdMccdxyXd7Kma7DIN4V4MR21PQDrOgHxrEIzewTuSpY1uN+gz8Fd4nCMptAswVUVRDEDMAc2x1Og3/rXr8X+oXE7J/YSCR1QBiJJ62luXy6sXJW2rESQRm+cTB271TK0lpHJL6OKIbQDWfTc287fOKl2MUh1kH0J+G29KTG4bl2R4Xso3EMUgUrILMICjudB7vf8qshifiBQ5wDS4nIZ37M1WfU2B1AI7g/sf61tLeBSeP8AVoP+RluxdsLw27cbLbts59OnvMwPea9jhkkNm6of+qHPNo2+X3Nkz2uTDbtm5iLipqukjyyQCSx8o36L8aYs2W0DFO72H381kfXTznrZ+flp5Ln/ALW4bCkW7AZtQHdXWD0JLMmZyB6R2q9tTBD1Ihly+Zq9uzZ5Bifrz1T5hbj59SCrLmGoPaIIUaGfX30zaUsKxv6W+DeDjTdUQl8Z/wDOIV/+lvexrHUNs6/FOtny4o8PBQvoyx7WMejgHwmi1dPYXCFQn/3Mon1NRgdZ6srWB8RG/Ud2vkt+pgkCp+bcX4eEuEbsMg/zaH8prFtCTo6dx45eK27Oi6SoaOGfgsuArj12S0fkXCZMLn63GLfAeUfkJ+NdbsyLo6cc8/H8LkNqS9JUu5ZeH5urTi2O8JAQASSAAfmfyrzalcaSHG0XJIAv5+Sz00HSvslrjWEwWOtlMTbyMdri6FT0IYDf3gillPtmkkdeRuF3H+vcLQKSSB/SRrPcZ9GiAnwuKWGHQMBMepDkfpTR7o8OJhB77LV+/qLZRk+P2Uzg/KIw0XG+0bYXBBUfy5SRPxJ91Kat8xFi2w8fNI6+vqZ+q8YRw+5UlbTJIVWLEnXKYAJJEHb4zSt8TnuvuTum2lB+3Y17rBoAI35KXhbLrq2pB2Gukbj57e/0rNOGtdhCujqY6hgfGLcRzXLlpwTdZpzk5WEHQJMT18wbP72PpTBsjGAMJsNQeN/LLTu7Ur2jSyOLZGi407D8zVlxDC28Rba2HXNErrqCNtN61NaHC4KSzUzi3C4EdyzHj+LGceRLZQ5SCPvAlWYa6Fhp+es1qjbcW9PTuWdkeVsNjvsoFi8fewIJy6Azp1309eg9K9c3wUiE5cjl/rtgIWEvJMjbUlYPSJPpAqFLbp2/N2q9g/yBfeLcJw9+8FzsL4H/AIZBaNYzAg6djoaDP0LLv+nmt2zqmriv0QuOfHyXbBcDs4b7Z3uXCDADZdCeygDWO+2tT6Vjm4m6Lc6ordoPFNYC+7TTjyUHiF4XmLshUJoM8EDcypEiTHv07VU8uI6hy90+2ZQw0bSyoAxnPceryvw3+auuA4lLtvJnVyJESDIIn4jUj4VNoIGeq57a8DWVBlgHUNiCNL77HTXNdL/BtfK2nZhMfGf771nfTNOYyWqD9STMbhlYHc72PfqPRHCuXCX8gNx/QQB/T3k1YyFzzhaLrDXbXnrB0bW4W77Z37TwTVhuV7dtfExVwKo3AMD4t/St0dA1gxSlYYqAuOefIKNj+c7NlfDwdoH+IiF98bt8YqbqtrBhiCf02ysuvkOASjiOLXcRftm+2cZ18p9ncfd2rKJHSSAuN800dCyGF3Rixsc960tMQFEC1aA9E/pTbFwC5wvcdSrHBtLzAH2axHqW/oKsbmoJV+l3hviYA3APNZdX+BORvhqD/lquobdnYtlC/DLbjkkbg/DGbA3XtWUDtaIUWyXuOyMvmYsctoBgGCBcxy7jesrR1bhb3yDpQHHf2D89q2PgmPF/D2bw2uW1f/UASPnTBpuAUnkZgeWnclv6RsRCWk7sWP8AlAA/5jSXbT+o1nE38P7TrYbLve/gAPH+kjqCdt+lII24nBvHJdA9wY0uO5bFgcOLdtLY2RQo+AA/au4a0NAAXCOcXEuOpS3zliyrKo3A097d/cBNcztr+epZDuAue/8ArzTXZzOqTxSeTnE5iTO5HY6wDtMEad5ryOJkWTRb5xTZrG2Bb4r052Gu/SemsGNgY+O1Wc1Nx3FXfKmOKs7ASjAAgyJPxG4G+nUdqrftL9mcFr31F/mqV1sTZiLHRX74bDXenhse2n/atDJ6Cq/6Hw/CTS0JGdvBVuO5cuBSVYFRJlTBI+UfnWKXYUjSXRkEblubXWADhnvSbwLhjXWbLKpmzZz7UGPaI0Z/2ifWMcBksXaeXdy90zqK8UcOCwxnQe5+Zq25o4Tbt4S7cGbOq+Rs7SGJCrqZjUjYe6trKaJnWtoubl2hO9pD3ZHdYLGMRczXM24Y76nbb/5ra0WZZLhpZTsBZPlnNvtp1n2vQenpWeVwz0VTzqtM+jbgpW8t11gBj4UjupzODJmZIB0+90INe03+Vp3lXQDrA8VJ4CEVrnlAuZzn7nWVJ9MsRXNbSEnSdbTcnUFjE3DwU/i9i3dYa5cqliRGmXSYPox+dbtmPEriA2wsL8L33doUjM+Ah7NdO4/myRsTae4otq5RHIzqo1YHSGPXQ7RE9KZxTAOw4ck6rtl9MzppH3c0aZYctRxtu1Vvb5bxCnL4TMF6oJGmxEaj9aP20pN25rQ3a9JLHh0ytYjy0srfinE7WFw48dgcWUOSx1nXK12NUU6EzHWNdK2iBrG3k14Llhs8SzkR/TfyVHg+I4rJ4n1vweqh7iJnn8CHyx6lYO01BrpQMjbknZioGWjawu4kX9slAx3Gr7tN64t/sfEtyPcFJU/DLUHNc83cfNWM6GMfx6c2kH0zUK5xNJ1V194B/Qmq+icrRK1e8LxC34iQ4BDAwZB0I2mK8ZG4PBtvXsrwY3DkfRa9TZcqu3DsZ/vhs/8A41tx/quA/wDMKmx/Xw8lb0f8WPnZdeI4vD4hb2EF1GuPbdSoMx7SHUaBgQdN9D2qx1iCFBji1wcFlX0e2rbJc8SzYLowOYoWuyR7KjIwCgg+aCddqwxaFOKpzrixNj4ey0b6Orv+6NbMzZvXLcHNIGbxFBzAH2XXcD3CtcJ6qX1g/kvxAKpPpBuziVXotsfmT/SkG2nHpWt5J5sVtoXO4n0CpeDWs2IsjvcT9QTWGgbiqGDn6ZrbXvw0zzy9clrtdkuMSRzOniXXAIkERPoB/wBx8a4faNRg2g55zAy8gn1GMMTSqEWLkwbZiNwV3+J2+Xuq4V0Frh3iCtpn5KTY4aZJeQPwgyT8tvcJnuKyzbRxdWIZ8fnzkqHzON7aKCOccOoKolwFTlhkKAfMSB30/etsX6erJCHvtY7wcXpkfFKH7TgaS2+fPJQ/9t3OqpbURIDHXp2O+v5Ea70yj/T4aMy4ns/tUHabToR4rph+fb6z/ggSfLqQRp1LCfvfdB20E1uh2Y6H6C753Kh1bG7Ujx/KseCfSDZsoLV3DgWwJmyS2recjK2pgk6z8OlbGUrw0MwZdnz2UJKuN5LnvBPaE3XcLY4hhDkzot0SuZSCIMg5WgxIB9R76zSU0brtBsV4Yg5vasw4j9G+LtuclrxOxVxlgHsSIaO47a1jdTTjLUcVkMEgy3Kx4NyAw819oRgZtgtmkgbsD5I10Xr1FVdFbN2ZHh+V4IbZuTRxK4bVkshIKgAEfdGikj1Ckn4Vmkc5oLm65rTAAZBdV/DeAYYKyqgUkElhv1MljqetIBPLK4mR+gyvpluTS4abAK34XwtTbyKkhh5gZPtamSfea62lhGEYRqlxc9z7k5hScPythrJFy6SYghWMgEbRpLH3zWxlLFEcRTF1ZUTNwE5cl7x3MGUZbKhR3P7D+teuntk0L2KlH+yxHnPh2KXE3b4zOtx8+cQSNACDp5YjQ7QBVTXg66pgGgNwjRK6Y5s0eYsx66kmpdEHKfTCNueQUjE4h7bZTqYnT+/SvDCFGGt6UEgL1axDEbsO8WyY9/mB/KqywD+1px31Pl+V6GIuFgElvQKf0NehrRmclW5xIw7ls/D+IcQe0rvgkDESR4kEe8HUe6sUm1YmuLRn4paKSLfJ5flfeA3sSeK27l+ybea2bWgOUBQWEmSJkVZSVjJpwb8lomiiZSFrHXzB9tFYYW/atcUa2llA7XTINy6bnnt+Iby2yMi2sxKyDGZn1BJUuRqk5SLw2+ljH4u3duIlvxXlWF054dwqKEMSc27K0DYGsGQeQU5cC+FpaM7cvdPX0b+W7jbeVV+0t3QqIyBRcSAAreYaW+oBO8CtMG8LHWZhjuRHgfyoPP8A/wD6x/6a/q1INs/5x2D3TvY3/H7z6BQuU0nGWf5ifkrGqdl/8lvf6K3ap/8Ayu7vULU661cikjiR+2ufzH9a+cbQN6qQ/wDY+q6Kn/xN7FwU1jtfJTJXpcUverRTycFnMreKgcX4JYvmSQtz8QjX0YbN+vrTfZu1quiHUF28Dp+EuraCnqvryPEaqjuclv8AdNs+uZ1/LK0fOuqh/VcDh14yOwg/ZIH/AKcnH0Sg9o+xXqzyPcO/hj/3HP8A0CtB/UtPbqsPfZVj9PVP+0g7gUxcF5Ms2iHuRccbaQo9YJJJ95+ArDUbalqOq0YW8tfFMqTZEVOcTjiPP7Kpx3MGJt3GOKXF2bWY+GbCDwjb+6Xuqjvn7ibcV69j42B0TMRPOy3sDHk434e66gPzfhJk4y5p0OLxYPxAuD9KymtrwbdD6rWKWlI/yeYXezzUbmmEbG3njyqiG8hJGmdrqAhZ3IurpWqJ1RMbTRWHG/sslRBTgdV9+73Wg8HwRu2bVy6FVmQG7akMAWWGWeo1qTaVmO7XXtqFhERaQQqPF8AGGssWvOSRC2w20wJ2zEDsPn1rBLsqBg6Rwu7gtlOZJCA7xsq7F8/NhFW21lykaXQsd/KQ0LmjrOvatsNRL0fXbY/M+S0/s48XUOXBVOK+kC05kJef1IUfq1eOkG8q9kBtouvD+YrV/wAoJV/wNofeOh+FRvcZKwNIyX3E4rUCYk5ZmJP4V9f0/SUceLM6LHV1nR3Yz6t/JXfDuC4e9Z81tivooMHvA1mfStgCSC5zKV+M8pW7LM4AuJ3MynowOoGu5FZqlr7XbuTjZlRGy8b9/wAsoOg0EAdhpSxy6AZJo5Tw9uPFgNcBjXXL7h3PelVdM9pw7lgq5HXwbvVMhxLd/lS0vKwrxw68XuWyQw8+zb6H37Gt+zr/ALuMXvn7LyUWaV1x+LvDHLaGIsqrXLbqpuQ4UKQ1vw8hD5yGIJcHqB5Ne63rCs54tiL9ri+L+rWw7ktII6MEJIIIKnXcEHWl7yRIbJxG1joG4zZNn0btc+u4w3bBsO9uy7JmJkk3vMJ1APbWr6e9zdZ6y3RsAN9fZeefx/vY/wDTX9WpFtn/ADjs+6c7G/4/efZROUWjGWfew/4WqnZf/Jb3+is2r/xXd3qtRrrVyKy7nTiF6zcY20JBZ8zhS2XXSQNROusECK4X9vFLVyiQ2OI5aXzK6ei6ItaJDYWHy+5UXBuOi8Mj3ZuayMwB36AEDaNN961vo2xHE1uXztVFbGWnEwgt5G/irK7eQHzEDrr8uo/pNVi50WJsEj/paT3L7bdHOYOG/lJI9dNtx2n1r0gjIhD45WDC9tu73VfxXja2Qct5RcggEMJBkb/dj3wdPWrY4C86Zdi1UlK8vBeLN33yy8ip3KnMGJuuqlTctn2nywFEEg54Ct00EnWiWBjAd3L8LTVx0rW3id1uAzHju8Snu3cqqN2dkuLVMwOOVBlfRZJDdNTMHtBPuiK6Gjq2Fga42IWCWItN1MOLs9Xtz/MtMMQ4qm65YriCwRbIZthGoHqTtp23qiapjjGuak1hdoo/D4DqBsBA+ApRROxVAPb6LVK2zFE5j45hLBC4nWfZAQsY76DSmkkrGus9Uxtk/wBFQq2BxjPZs3C3lzFXRspWQNJAOkjvVOKNx6q0tle36wk3i3LzYJjnUNhyfLcGuX+F+o9CQJ99Yamneesw+CY09Sx2RVFfQPdQWDLyCCOnqewFRpsY+pWy4dyvnN7xli5bFlSSysgkxqMpzTJ7wP2prE7E3Nc3WQtjecJJJvfLcfVMmCs8SAU4VALbEklgJEkmfMRmEdBV4aVkax1l35i5nFsi3ftEHuQJWesTnAPdQRUDfeizjlZIfFjbJRrbgqGg/wAJ8pGnun0rO9jQ1xAzst9NUSufG17uqCPl9/5T3y0v+7rtqWn11jWuNriTKQmlV/lKm4CwyIA752kksfWszyHOu0WVLiCcl2wOJXxrSlkzlx5Q07SffsKY7KjP7thAyv7FRkacBO5ebuKwr8VbDtcdHzJdNsvaCXbtpbTKQCPEkKbZEEBjbbTyme4GqXnRJ1/DG7xrFFbaXSjAhXQsJzWbeaAR7OYtP8J94xEfylNmutTNzt8KaeQLDDGYlnTI72bLsPtJkvfHm8RmYmFHbSNKugGZVFWR0bQOJ9uC5fSDaIxKt0NsR8C39aR7ZaemB5e6b7FdeAt4H2CqeAXMuJsn/wAxR8zl/esmznYalnzctW0W4qZ4+ZFaHh+Y8O9/6urk3PN91olCyMMxETKON/uN2rr7rjlR8ZSL9z3z8wD+9fP9rtw1kg538Qn9I68LVVvh1uz9h4sGPYBE7ES3l06617TUFY9ofHkDzt73UZZ4QbO17Fw/2VtNr9QwwP8AGLQ//Wr00Zs+vv1p7d7j62WY1MY+lvsvT8n4YKWuWcKigSYsoYAEkkuIP+kVuioXgdaZ5PI2+/qqX1Bdu9184ELBS0y4ZLWdS1s+HbXMBrICmVMEGDG9KK6mqISXueS29hdxJ5XVsT2E2IzVhxjH+DYuXBEqpKydJ6Cs1MDI8NO9XSZBJWH5m4g1oXJslTPmVNB7/MdJ0PY/k1eIGSFm8c1QCS26j3ebeIjQXLY7eRf31j4Va3obaIKg3OdeJa/arp2RPz0q8Nh4KOFT+Vubcdcxdpb14G2WhlItjQg66KCIMfp1qEzYww4QpYbZrW+Gt9qvx/SqNnOvUt7/AEUZ/oKUPpM5Uu4y8j22nw1IySBqYOYTEyNPaG3WdG8xOM4fP4fRVwOaB1glDCcvYuxoyXmuzKsqoR0iXDSCO+b1rDK2TpAWgAdvweS0h8eEg/PfzT3wG9imDLi7YHlGsoZJ3U5TBHrAqRe4XufBU4W/6qW+DsxBs24/hUKfmsT8ZqP7h3+2fzirYw4Hqmyj2OG2kupcliimTbYAk7xBG8GDBA2qcM0IeCcu37qyZ8xjLQPD7JlfmfDBSfE23ENP6aU36Vlr3SgNcTYDNZtzfxdcXdDZRlUQsgbb/wB/GldTUY3dXcntFSFjD0g13JbxaLkIOgAnQbe6s8b3YwRqVqngidCWuGQG7dbgu9rmG7btqiXrYHoRI11zaSs7ipO2TG92NyUv2hE44sF+/wBh91Cv8Uuv7d9D/narW7Nibp6BDdphukYV79Hrj67ac6gEjygnVvsx02l51jQGtENNgeHXupVG0xNEWYbX5rbSKYpWsO4fZOIx2NZbYZjcJUsrMo+1khsgLDMikBgpjXvS/wCp7k6NmRMBO729k9/R1ZHi4xwuUzZtsAjIMyW8zFVYAqpNyQCB3jWtEA1Kx1hOFg7T4n8Lr9I2H8tl+zFT8QCP+U0r20zqtf2jx/pb9hv6z2dh8P7STbulSGG6ww+Gv7Ujgdgka7gQU9mZjjc3iCE7WVZMebiYZVtXCp8VLVuWDqCXuXXuAr5iRkVCxyg65tO3C4YqLz3xazYxCLeZkV0zEqNTBIgfh6Sd+2pkJazZ0clUJpNLacSOPL1W6CV/RYGBV1rnzBKAqllUaABAAPTetgewf0fsqzBJw8x910Tn3Bkxncf5CfyWT+VHSM4o6CTh5hRMfxpMd9mhZMIvmxN5/ICq6+GDuCx3mDA2r0EO00USws11+fO1dODlsRe+tspS0ENvDW4ghCVJdh0L5VgdFArm9s17XnoWHQ59vBa6eKwupnMHCvrNnJmymQwPrBGvWIJpZS1PROuc1e4cEpXeCYq0hUBiFHlCaggdIEADtoKYiaGR1+Ot/wA5qo5blxw2HDppadDOqN4ifHyrr8q9kLmO1uOIsfUqOIHcpNjAqCua3OunmuNHqMyAfmKqc+RwNj5AehQHAL23BLl26Yw4VV9i4YBmQZzAzl0grGo6napNkwMzfrqN3hbXgdyM3blonLqFTbUmSFgnvAq/Zbw6sFufooTttEvvHMYLZuMehAE9zAH5kU3qH2kd83KuNt2hUnEMebbnNiEWEkAJ7TQzZSNTOVdgZO9Yf3Dn2wD+lcGgZuC84rGL9mXvsEIGbIIhmyhZImBJOh+MiodM54s3X7KWEtzI+eS7YPGhxAcM2s/AkTHfv2MipOPFWsbdRuNcS8FAYBlgupgCZOp+HzIqMUImkw3stcbMTg1U93msLadhdS0+U5GzSrHbf0MaGRqN9avNJJBIMJJHJTnga0XdmOPzRUeExtu45a5bvhJ85IA+7mLKRIESDBAntW6cQ20z4XVryA2zAWkW1ubg99104jgFNu54bxCsct0BWIAJMQWUmOkg+lQNIWOa4neNVRUukZA7G21wcxmNPEJJ4txg2biKQQhEl8gc9dFDEA6xMnrTFjbrjYYmuzKkcp8Uxd1xGFt3F/EyhB/qgg+4A165oG9WOaxu9aH9HuNxt24XxNu3ZtB1VLeUhiQ6iZJ9ke7XpRYAhWNAByWrcWxgs2Lt1traM5/ygn9qscbC6ua3E4BYxyThFaxca7bDFmMFkRs+VDovnF3yuwY+GJMATS+PQ3TmoJDgAfP4PFaL9GVr/cjc8v2125clVyggEW1KqdVBW2IBrXAOpdL60/yYeAA9/dWnN+F8TCXO6+cf5dT+U1n2jH0lO7ln4fhWbNl6Opbzy8fysuFciF16Y79qxewNm7dsB2sShuNdS2toKrKpd3MqIcQVVmzZT0BrsKGXpYGu36eC46vi6Koc3dr45pj47bt4rBrcHh3FI3RgykMMrZWjUT1026Vi23E51OJG6tN/nqvKFwEmE78kgf7G4JRJRo9bjj9GrmhtSsecLTnyaPsmpiYNV1HJ2CZf8KR38S4fl5qgdqVjXWLrdw+yOiYQvVrlHBWvOyEqvmh3OUepGx+M0O2pWSDADrwGfzsUDC0Zlc+Ic4hTFlM38TyB8Bufy3HcTOHZZIvIe4Kp03BQF5ixftsyhOkKoDH8KzJY9NDA0M61s/YQWyHmfnkqukdfNW2E5zB1eyVXaQwOvbUD376DesrtnEZNd881IS8Qr3AcXtXgMriT91iA3y/cVmkikj1HfuVgeCpGJxARSxn3AEnXTpVbLvdYL1xDRdLXEeKNeXKqtDggjVSJBA6gqw10IB0nSJplHAIzc6jvVsMccjS6R1hy5a7vTfxVhyxjbi3bWghiFgzpML8THXqa2UQDahpGv3WOtMWbY9PVWfMF5/Eu5Rbyh1Uhz7WbJIHTZtJ3PYVsqn2qCLKERaIxc5qtzC3c8G6oCKDcBtlj5mbyjRQZBzR0Om9YzhBxsz3eSs6z9Fwwo8J4+r7Bpz5fMXaQxJMQJgwNNekVEuJ64d8tpZSwki18hw+BTPBdGW262wF8yFQZMyCDO2p+PzqIt9Wd1OLM5HJUHMBurdzC4FQgABxmtn8SsJHm6zv8jTGjihlYWk2cmEcTXtIvZ3twSurPa+1m35vKVFs5hOshVgEGJ0A0ImYFMYw1gu05dt1bG3ohiactNL58rHec17Ti3hhwSbisJBt5mk+wVuJsmwHwPavJaeN5u4XPHeF657TckX5i976ablJwLWRcGY3Ad2TM7xliMyksVX1BAPWayVUc/R2jOK/EAEeiC21xcm+o+X8lOy4VicqSBuVOnbYNMesVljZX4MQPcbX81kOy6WXPo/DL0KtBhbJUR4ls9Httm+avP5MKgzajtJB3j7FZ/wDwsIzYL8iT6g+yfeVOCLasoXbxbhlvEYEGDtAJOWBH50/p84w7jmlE7WNkIY2wGXHzVR9LnEvCwBQGGvOE/wAo87fCFj/NRUOsy3FXUMeKUHhms0Q38OqA4e1dazNy05LZrZPhXG0DAPla6mhBGYkAnasnWCZ9R5PWsDr83aeC3LgOA8DDWbP/ANu2qn1IAk/EzTBosAEklfjeXcVNdAQQdQRB+NekAixUASDcLH+I4Q2rr2z9xiPh0PxEGuIniMUjmHcu5glEsbXjeFa8sEPnsMW82W7byZM3iWSHAXP5SSB97Ty9Kc7GmzdEe37pNtqG4bKOw+yYuV+KWrnj4ceCLma5cNq3ce5Gdi7h7hXLnz3NUUnJmXpFPJGB7C06HJIGuLXAhLGEQsxzx4isVZCR5GH3Y6eh69+lcyKQQdVv5+eSaPmL8ypD2nBJWQ3UHrHcdfyNUz0zZvqH3+dqiyXCuGIi+otkhWBkqZ1jtBB0/wDkUsDHUj8ZGIfPBaiRKLaFVeI4CyGbaWzp7RUv32VrhEjtl7a1uh2jE8dbq/OKodA4aZqHewYzZrrNcaN7pKgDaCqZnj0GUb7VuZhcLtN+zP54qk3Gq8HDl4IRnjQNcUWrSzvkVoL/AB3nUNtQ7q65IAVvwXl85hcuMSZDTBEn+EHWPUgaaAfepXV1rAMDMz8+dvgro4zqVetiLeItnJcUjNGYHTMI09aWgSQSDE3+lY4B7bKpxHCmZllBmBJDbjaN+lMGVkQaTfuWboX6Jh5f4WPGQuZI107jUT3/ACrRsuoE1Y1oGWZ8AozQ4IySvPGrKHFO1y3ngQIyyCRrMkSCNN9PjTCtN5XNvbNXQtd0bS1QbGHAEmSxESSSQJkKDvA0+QrLiAFlqwC2a5txS01/wWvBr2SchgHL7gANevX4VIsdgxgZcVBgY12AHNVdvmvC+J4YYglsgcqwViCVgMRG+gO3Y1aaOcMxkZa/AosqIceAHNXBasJW4BcMZbVlIYCCCCdoHv6VFj3NcC3VTAAzSvxTBvYBe3AL75FksRrJGmsTsTOmmldBBXmc4WNsd/4Vxkde7Bn805qvwF2TfIUq4EsMsMfaynOR5hPTcVrcZS3qWHb5r1hJxWyd2Z+O/wBkYDDuvlZbeV2ypdQlTliftOswD1/qITydFCXAdlua8Ac0G4FtxHDiVacI4dcv3Cli5cuMBKAOoRRrDEQJXYRqO1Y6eGCQBr47OPEed1XJJFEwvcT84fLLbbKkKAYkAAxtPp6U7XIrH/pG4jbxPE7dh7gSxZhHc7AtDvrrrAVZ6GZrDO4OfYpvRsLIi8DMqz4Ul3FYjDI4VVzM7jxEvTbs+HcVluqM2VrhQFWJnL0gipMGJwCrfhjY4j7Zm+7sWoVsSxFCFnX0r4drSHFW1k5cp0J1GxIGpETt+Gkm0aRr5mPOhyPt46J7syrLYXsGozHv4apI5e4vcS+s3Uc5Uu2nAyZt5GWZK6DXs0UvIEDmzMaQWkgi9/O2/MLfnO0wyOBDgCDp5csin9rj28RhTg7Ge1ezXHYKWcAl3ZC7kW7Kh7kRJMAgDygHqGPD2hzdCuVewsJadQpHOPDswXHYWGYKM4XUXE+G5H97Uv2iywEvj7FaqV9/4yq3hmNS8mZf9J79vQ60tBVj2lpXbEYJLm4gjUHUEfuKHMa4WKiHlui523ZTkffo2kNHu0zdx8e4CCsozEcTfp9ExhmD8jqulyyrRmUGNiaxslez6DbsVrmB2oXqzhkUyqKD3AE/Peovle/6nEqOBoXDG8YtWnVHaCwmY0HTXtP7VbFSSytLmC9l4TbJZ5fxRLGJVcxYIDMdQR0B2ExXUMjAAvmbWuqu1Mi84uMym1JGiuCCJECWAOxOuh/rSr/xLTYh3aPYIa529OfJ+Idzba4oVmBJAnsY0Oo06VPZTGM2iGsNwL+iqqr9CSUgfSrxvGYfGObZdbUqEKLbIZiJIcvJBEHQDbX3dIIYJZXh2br89LDgsrpZo42luTbKK/PLDCWrgW2bpIS8CWVbbQTr2zRAO2+pisbaAGYsJsN3P+lpNbaIPAud6o8TescRxE23FjEFQCLmxYaZ7DqZLLA00mB61paJKSMhwxN5e4VBwVLwWnCefsmzFcp4EurXEhy0j7RxmbcwubLqdSAKWtrqgNsDl2e6YmjhvcjPtVTwzhmLu45L+Izr4RbcqFg5gEtBTqDIJY7x32vnnpmUxjizJt/ZVMUNQ+fG/IBMvEuLLbVmZSQrDQjRyCpyg6/n67gUthiJcLH8c1fU1EYa9l8wiziLd5QVWEcKwAmFaAWRW/hJ2G0xtUpOkhdjacxv9D3+a92fNibhJzCWsXYBuFVBuOyx4xaAoExmAIn3AEGfWuhpZjOy7hYpg14l+kXPG4soeNZbpKhEzDU/ZsyxBGY+yCpJiASevSpEnpb2sBv3eHuvH/yG1tOVx27ge7Nah9G2DuK9xriE+RQtwqVA11RQdxoDI7Cela2X1Sfa7wS1ocDa+Q3Jo5n4yuEwty+26jyj8THRR8/ymiR+Ft0qijMjw0LHeA8PD2r17E2hca59oGZlkrL5nIDeJbTPE3FQnKrARvWFguLuTmR+EhrDa2Xzcct19U//AEY8DtWlvYm0IS+0Wva/w00kZvNDPnInXLlrTTtABcN6wVsrnEMdqNe1PFaFhRQhROK4EX7L22+8ND2I1B+BqmohE0ZYd6up5jDIJBuX5q4vgGwN85kPirdjxXaFJBuMuZzJLFC6EARGUyNKUtvKDG7cLFoGe4Gw4Xs4HtyKcOAiIkbnc3Dict5FzxtdpHotX5L4mt+z9XZ7iJeAdMjZG1hmt5t0zDsQfa1BM17sucsJp36i9vf7qvakAeBUs0Nr+x9ldcnY3ytbOGXD4ZiRaUvJzEnOjSfbLF5RZyslwHoWcuAcC1wyKTA2NwqTjPLj4fE57LBUfUggkN8tj/8APUiuSqi6hfgcLt/1PLh3JzCRUMvv3/Oak4fFg6MIYbjr8O4/vTUVdFMyRtwsskZYbFQuL405ktoJdm8gH8JGZ2P4VmPUk91B9qSwQux6fPPh3lShBxZaqxFcmmq+mvF4ljmPg73rwZVkeHuSIlZ030mR6b04oatkMWFx3+R3ql7TfRU3GyFNu01soLaamZksA50H8UjQnf0rfSXcHSA3xH0y9FWctyjYXEuzKtm0NVCtK5g5LffMaDQR7t9DVsjGNBdK7fcZ2tYbvm9RzJyT59HAu+MWuFgNQLZmFgGcobYbAAaaVGiMX72MRgaHPjlyVVSLRHuUH6SLVljea/nC22Dg2yQwMZRljqc0RtrWl8kra1wj1Jtn2BXtjjdSAyaDP1WZcc/+n/VFGGdg111Z0zOzNlDDK+pysGeYOhI61tpjUmY9KLgb8t+8cdFjn6AQ/wARzPsl3DXGTyZvCXNK5wQZQqw12V9/l60yIByOaXgkZhM3G8Z42Es4m7cTxvNaCMP8TK5865fYby6topI6aUtpx0M74mN6uRvwy05+qYTfzQtkc7radua0PgouDD2he/xQgzazr6nqe571z9S5hkcY9L5J5TteI2h+qh8yrFi5AzAspI1kHRZGh02PwPerKSS8gHzisG0KTIyjvVfhMUbHD8t0RN05OpJIViT+FVBIIGrTGgmdrgJJerwz+cfTVKQ50Yvofnsi+VXH3lDBrWmYsQQTlQTOwIk7bAEbDStzSYAbWO6y10M2CbD/AKlNPI/BFxOS4SxsJsGAEldlPeIk/DvTKmfUTnBIAGjW2/l9/BMKraDRABGcz8uVqFNlzqyDn3i/1/HW8HaY+DaY5yoLSw9sqBqxVZUAbkmsMz8bsI0Ca0sfRRmV2p0+c/RRsBbXEYi1bwy2mYhrKXc1wXLFmGDC7aYwXVHZVcyCSNzXg6xsPgVryWMLn9trCxPI9udlseFw620W2gyoihVA6ACAK3AWFgkziXG5XWvV4ihCKELOvpa5XN219asg+Lb9rLElTAOUnZivlzdJHQGltZCGu6W2R+r2POx15diZ0cxc3ot4zb7jvGnPtWY8rY+3auizba6WYz7BXKVGbOc0MGK5JMRm1G9LKtkpAnyGHn5C2WRvblluTOldECYczi1y8zfPMWvuvmtb4dhLfEblq9duNnshc9r7rFfEyOuvkk3CTGpKp0XVxRVQqGYt41CS1tIaeTDuOh5fcJwx2DW6hVvgex7irKuljqYzG/8Ao8VRFK6J2JqR+KcNKNlcbeywkfEH9q4eeGehlwn8EfPBPo3x1DL/AAKFhsGq3GfMSz5VliugEwBAAGp95PwqmWeSos07uCBGyEFymI7TCj7VCc1tohlOxX9QdtwY6XMpmNF3Z33/AD5wWR8zncgumFxUS1sNctEyykea2x1MDcjrlAMdJGlWmMZA5H1VJz11XzF3ULIyspNwkwoYggCCc2yxpOnWKonjAYSRp7+qugc4OwqHiuF27jq7jMVEAE6fEdazR1MkbC1uV1sLLm5Xrh3C7dlcqTqZJJknpqfdXk9S+Z13Ia2yvOAAeOvuP6GmOwv+a3v9Fmrf8J7kn/Sjh7lxcStqcxIkKJJXy5gPWOm9OC+Nm0SX6X87ZKeB7qEBmtvdYu2bxCS7Zra+0F1G3tLo2ksCQTEjpT/EMuBSLAbHLRefDdFV4ZpJbKysVaMwzrrrA009KA5jnEDUZfhBa4DMZFW1mxhrV3M91rtgkZnW2iyRJIU5pK9wBOnxrK59TJEcLQ13Mn7arUG07JQC4kDgPytWW8GyMCCpIM9CCJHwJiuSdiZe2o+66V9nNHArpbw32rNLNmH+HKhV7sg0g69/cK8ZO9+5vabC/nbstYrO9gYPqPd89VSYzDJirchiQrAOyCYOxB6BwJ0OuwjatsLpISbjLn5dx46LNWRR1DQWEYvXl2hW17h7YmzetWjBZkW3biJgJLH+GBGugiT0i6kY9z24RfW53D5r35c1UsLosniy0Dk/gpwmFW0SC0lmjua6WFhYyxWVUH0mc3nDJ9XsGcTd001KKdJ/nbZfn0EwnlwjCNVspKfpDid9ISdwfhX1W0LjW7bk/wCN4iqTZIzPuynwGRQDLqc5dQBsaoa3D8+flbZH9IcIy4W3/e/LQLROSuEuitib+uIvxJKorLbHsKwQAZo1b106CtMTCBc6lL6iQE4G6D13pnq5ZkUIRQhFCF8dQQQRIOhFeEAixXoJBuFiH0jcqfVcSb5L/VLoi4y+0oUZghI1CbzGp09YSzQug6jBvu2+lzr3jdfdzTyGds/8jzus62thoew77Z35KNyvzOwvyqG0VMJm6jTyXB0LAggdQQQZFYcL6RwlY6/H8cRu5FbHOZVtMT224cvtx5hbTwXiyYi3mXQj2l6qf3HY9fnXRU9QydmNi52op3wPwP8A7UjHYNbq5WHuPUe6o1VJHUx4JB+FGGZ0TsTUrX+FeGxW7rbYEBuh66n7p0rj59nzUcmeY3H5v5Jq+pE0YLdRqPm5UvF8QlmFvOWifCuKVz+5gfa7T7J661NjXOzb38FnGengqv61ir7BlAswILgFS3vEyfQbDvXj5YIha+Lkr2U7ndil2hbw6ks5LMdWYyzH0Hb+z3rC8y1TrAZDwC1tY2ML6nGFOpgD1Ov9Pzq1uz+LvAKt1RbQLp/9WToQfSR+9eO2cdzvEf2vBUcQrrlXGpcvjKdQDI6jTt29dq17HgfFWtxDj6KqseHQm3JLv0iPdBxPgEi4CIIEmPLmyjqcsxW2URnaB6X6b+2XmtUfSfsgY9be6yYWTjHZc1o32A1gw5A1ytvauQhlYKn4xTkuFIzS7B4j7jz7UmDf3T9bP8jb0PzJdzwbHNbFzwmzKwRFY+dAoAEA+Vrc6d9J9arbW0jH4QRnncaf3/SsNFUvZicNMrJ34byrhFyobKEhfM7IrE+pBgEkn00pFJtGUkuc42J3Gycfs442hrWgnmrWyjlXzIqZdFEyGG06eyPQ1kL4r5ON9dPJX9K8DNmXauwtlLmgLWyo1nUEdMvb3fLrVMjo3t6uR529fuoNxg5jw+xXO7hhdtFQzWyWJLIFDAztJU6aDQjoOtSbUviIBAI4Hs5WPmodE1/WBseSd+TbxyukAKoUiO5zAn45RXSbCnfJE5rhkLJRtKMNkBvcniufPHOFvA24EPiGHkt/9T9lH57DqQ2llDBzWanp3TO5LJ+B5LmLZscGa9dAdBcLIHz6hlcEZGiMmy6RK6EY25u62qayAtjtFoO/5zWhcB4f9dvi+4P1e1CjNvfdDpm0BNtGE5TIzgwYBnRG3GcR0WCR/RNwjU+QP39E/VqWFFCEUIRQhFCEUIUfH4JL1trdxcysII/vrVcsbZGlrtFZFK6Jwc3VYZzXyDcs4hEkfVfuNJlRBBVJBGacpBny5dNIpLO80l8QuTvtkc9/mCN908gY2rthyA1G8Zbu3Ig7rK94fjXsuHttDD8x2YdR/elJqeqfA/ExN6mljnZhf/S0bgPMFvEiPZugaoT+an7w/TrXWUlZHUNu3XeFydXRyUzrO03FW1xAwIYAg7g1pexrxhcLhZQSDcJc4jyyJLWYB/Cf2P7GucrthE9aA9x9j9/FM6faAGUg70occxn1cEOpzxop09JPp7uxpJFQSl+F4w21v8/CZmZhF2m6R8ZjmdizOST2/T0HoKeRwMY3CAs7jfMqI+IHpVoao3C4vialhXhKvuTuFYnE3lNh2tROW7JEEfh/F6jYxBr2JzemEbT1te5Uy4QwuIuEw858W8LF3ARmg+Y9tFgbHzGdttpIkVjqqYy1Dze2fsr49oMp4oo7XJG7cEkcSS2b5veELNwEqILZm3BZlTTNqRMmAZ10rRCJBEIy67T4dlzu7uSx1FVHJJijba98xr224rwuPY5mjMNjbGaE0jytITMSRoNZO2hqfQtFt3PLPu1WR0smAEvOXaEx8Ae4Eks0g5QrlWKzrBK+0sFNZnfbalNa2MusBzy+dvzNPqF75IS9zr20+xV9ibdwsqrHhEfaMT51j8ACgGfUiNdTWFrqf6iCCN2Rvxz3eBVxEumR8fnmmDh3L1y5bVxcQySNVI2JWdCZOm2lNoNiMnjErH2B5flYJNomNxYW6c/wmROB2fDVHUMVEZtiep1GsSTpXQ/soTG2NzQQBbNK/wBxJjLgbXSpzXzlY4erWMKqviDuJJCHaXMyW7L84qP8VO3BELdivigkqHY3nLj9lmXiMuJs4nGjxVuu3iC5MwpyNmGkFZBC7aCqbHEHOTKwwFkWVv78088vcG+tO1u0pt4S0z22uSGzbB0wjatbtuZzeZoEAEEtGhjcXYsUsnRi5zcbG3oTxK07DWFtoqIoVFAVVAgADQADtWoCyWkkm5XSheIoQihCKEIoQihCKELhjsGl1Clxcyn+5HY1XLEyVpY8XCsimfE8PYbFZzzBy8+GOYea10bt6N29+x/KuVrdnvpziGbeP3XV0W0GVAscncPsqi25BBBIIMgjQg9wRtWFj3RuDmmxW2SNsjS1wuE4cE5y2TEfC4o/5wP1HyroaTa7XdWbI8d34XO1eyHM60OY4b/z69qcMPfV1DIwZTsQZFOg4OFwkxBBsVD4rwWxiY8e0r5didxPYjWovja/6hdete5v0lKnFvouwtwzae5ZPYHMP+KSPnWJ9E4f43eIv6WPjdamVZ/2CXsR9FLja67D+HJ+4pfLHXM0ja7sP3stbJ4HauI7QvGH5Dt2jL2rtwj8YMfJQAfjNK556/TAW9gPrmtTOgP+wPemzle3lvqAIAUwIiNK82MHfvRi4H0UK+3QG3JIfP3D71zHXYW7lL6NaLGCFMZkA1I0AIJ7zoBTqRzemeALnmOzQ/PdYH085jbI3PLK1gR2qhv8v4lB43gvaATIWZLgXWF8RzIgx317mpAOwm7SRrp5DLS/3WJzZYus4C55i/kVCKFR5sqAHU3IbPqArorAZg0mHUidImIPhYQQLG50tffu/Ga96UEYOPHPwWt8i8pKcMGxFq4GJJyuYJBg5mAMgySIJ+6NAIAvj2bGTjlFzw3DwWplfIyERMAA9VcX+UzP2d2F7Msn5giR8KxzbAjcbxuIHC1/sr2bUeB1hdWVzFWMDh18a6qIv3m+8TJOUbkkk6CacxRsgiDBoFgcXzPJAuSsy5m+ky7iHFjBA2ldgniMQHYscojpbB77/wAsVS+cu6rEwhoQ0Y5d25VWA5UWLlu/nt4kNPiQzKqSIuqwZUZZzZmZpEDSagI8utr85q19Raxbm35kr3lblPE45FOPYth0bNaLZvEcRBCsdVtN5TrqYERvU44i8dbRVTVDIj/Frv4f2tVw2HW2ioihUUAKqiAAOgFbALJWXFxuV1oXiKEIoQihCKEIoQihCKEIoQvjKCIIkHcGvCARYr0Eg3CUeN8nAy+HhT1tnY/ynp7tvdSSs2QHdaHI8PtwTuj2uW9WbPn9+KTL9lkYq6lWHQiK5+SNzDhcLFdAyRr24mm4XbAY+5ZbNacqTvGx94Ohq2CrlgPUPduVFRRxTjrjPjvTTw3nbYX7f+dP3U7fAn3U8g20w5Si3MaJJPsaRucRv25H7eiZMDxixe/w7qk/hOh+R1prFPHKLscClUsMkRs9tl34heZLVx0TO6ozKn4iASF+J0q5VJRfmm9aw6XLj2PO5HiXbd2wi5befIQ5JLF5UEGPeVg+2Xi8/wC3rfXbWFOGKtc8HUtqguJnuZhl3QtaWOufpFFkXXTgPPDYhSWsohFywpAct5b7NbBPlEEMpEV4EEqPY5qxt/D3smGyYhRYCKFzKTdd1ZgWKqyBUJIJWCCD0JF6nHhl9rllHuWjauFfMjQSrbESNCJBgjcQaEKp4zzrgcNIuYhCw+4nnb5LMfGKg6RrdSrY4JJPpCQ+LfSxeuk28DhyND53GZoEkkIuggCZJPXSqHTk/SFuj2eBnI5UK8v4q/da7jfFuXFDfZFodyE8RFQwVCPDxkn/AA2ETVfRucbuWgSxxgNjsL7/AJw58Ve8NwqtbTCpYuS9sXTZ+1zqXLx4jDLbUq6qVe4PYgAE7zA/1A+eKoe44i8nfa+W7zzHDenbhvKmZzexjC85fxEs72rLf+WCBmO/mIHeJ1q5sed3LI+ewwx5br7ymirVmRQhFCEUIRQhFCEUIRQhFCEUIRQhFCEUIUXH8Ot3ly3EDDp3HuO4qmaCOYWeLq6GokhN2GyUuJ8kka2HkfhfQ/AjQ/GPfSSo2KdYj3H7p3BtoHKUd4+yWsZgLtoxcRl9SNPgdjSeanliPXbZN4qiKUXY66jETvVIJGYVpAIsVMw3E7yexeuL6ZiR8jI/KtUdfUM0efX1WSSgpn6sHdl6KwTmrFCAbgb+ZF/YCtLds1I1se5ZXbHpzpcd6teXePXb+IVLi2iCCZCQdBO8nsKZUG0pKiXA4C1tyX12zmU8eNpJztmkvmP6SMThsVfsWLWGVEuso+zaTBiTDAE+sUxfO4OIVcFCx7A5xOap7n0jcUuo7LdVVQAuUtp5QxCD2pPtEDSodM86K8UMDSAb5818ucNx+KFpsRi7jJeUN/4zKEKNckgKLWaFPkDSTpQWudqUXgjvhbp2a3tvuV64bynbPg3FW7ettctMUhATaeUdgLbtBRspJkQGEgV4IxqvX1JzGQOfiO22qcuB2V8MjB4cl2FsMUWLZawboD5jC6uq5hPmRwdTNWj/AKhY5Cb3kP3zt7eavsNyg7griLzeEQo8C2dBkYlD4hAYMFyKSmWcsyZqQiJ+oqk1AGbBnx7eWiaMHg0tLltoFG+nU9ydyfU61aABkFmc4u1XevV4ihCKEIoQihCKEIoQihCKEIoQihCKEIoQihCKEIoQvjKCIIkdjXhAORXoJGYVVi+W8Nc3tBT3Ty/pp+VY5dnU0mrbdmS2x7RqY9HX7c1U4jkhD7F1l/mAb9IrA/YcZ+hxHbn9ltZtt4+toPZl91Au8kXvu3LZ9+YfsazO2HKPpcPP8rS3bUR+pp8vwpnLvLd6xiFuPkygHYnqI7CtWz9nS08uN9rW3LLX7QiniwMve+9I/Mf0YY3EYu/dQ2Aly67rmdpgkkSAhimToXFxKrhrYmRhpvl84qdy39FV60bnj3bLJct+GyJ4n4kcGYU6FBQ2EjVQmr2uthGiasPyFaC21a402tLbIMrIAxcBWYsRGaJEEjQmrBEN6ymqcSeequrXLmGDK5sq7qIVrnmK9fLm0T/KBU8AVRlfa11agVJVooQihCKEIoQihCKEIoQihCKEIoQihCKEIoQihCKEIoQihCKEIoQihCKEIoQihCKEIoQihCKEIoQihCKEIoQihCKEIoQihCKEIoQv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32" name="AutoShape 8" descr="data:image/jpeg;base64,/9j/4AAQSkZJRgABAQAAAQABAAD/2wCEAAkGBxQTERUUExMVFhQXGBwYGBgYGRggIRwgGh8XFx8dGSAcHyogGhwlHxgaJjEhJSksLi4uHB8zODMsNygtLisBCgoKDg0OGxAQGzQlICQ0LC8yMiwsLDQ0NCwsLCwvLCw0LywsLCwsNCwsLCwsNDQsLCwvLCwsLCwsLCwsLCwsLP/AABEIAOEA4AMBEQACEQEDEQH/xAAcAAACAwEBAQEAAAAAAAAAAAAABgQFBwMCAQj/xABHEAACAQIEBAMECAQDBgUFAQABAhEAAwQSITEFBkFREyJhMnGBkQcUI0JSobHBYnLR8DOCkhYkorLC4UNjc4PxFVNks9I0/8QAGwEAAgMBAQEAAAAAAAAAAAAAAAUCAwQGAQf/xAA4EQABAwIDBAkDBAICAwEAAAABAAIDBBESITEFQVFhEyJxgZGhscHwMtHhBhQj8TNCNGIVcoIk/9oADAMBAAIRAxEAPwDcaEIoQihCKEIoQihCKEIoQihCKEKo4hzPhLM+JfSR0U5j8lk1Q+piZq5Z5KuGP6nBVQ54RzFjD37ukzAVYkiZJ2kEbVT+9a7JjSVQK8O+hpPl6qtxHPeIyXXXBhVtMFfNcJIJ0iAo9PmKpNe+xdg0y1VLq+XC52D6dc/wufE+c8XYZRcTDDNvHinLtqdRI13WRvE1GSulYQCB5ryWtmiIxAZ9vzwXvE834229u29rDlrjZVAL6gkKG39lidD1g6UGtlDg0gXPzzQ+tnYQHAZ9vip1rm29mKmxZeCFJS+o8zFgFGdRLHKdKsFa69sIPf5dquFXIDYtB7HfddsPz3ZOly1ftmCdUkaHIT5STAYEbb1NtfGdQQvW7QZ/sCO7hrorvAccw97/AAryMe0wfkda0snjf9LlpjqI5PpcFYVarkUIRQhFCEUIRQhFCEUIRQhFCEUIRQhFCEUIRQhFCEUIUbH4+3ZTPddUXux/TufQVB8jWC7jZQkkbGLuNglDFc8tdfw8HaBOg8S6cqjMQgOUakEsB+1YXV2I2iHeUvdXl7sMI7zlrkqm6r32cYvEOQvhkqW8JArkqWywTIYAAMFmQTArMS6QnpHcOWR5feyoLTISJnHdyFjlp97KEWtWFUslpWtgQoy+L4qXBqSJJVrYk65ddKrDmsAJtlbtvfPxCgejiAJAFuy9wfcdyjpxlFHh4ZGvQrxNsEDNcS6oKeacsNr/ABaUNcbWjBPdzvz5+KiJha0TS7XdxII8FMVMc+YW8CwS4XLhxq3iBQ3meGUaCI7DeKt6KdwsG2Bvrz81bhqTfDHYG97nW/mF9xnLnEbyIjWLaKpJADqNSANs5C6DZYHpQ+jneADYLx9JUyNDSAAPnPyXj/ZjiK3Ld3wUZrQQKM6R9nGWfMO1R/ZT4g7K49lH9nUhwdYZW38NF7wicSsSWw915cM5zFiwAZcoKkkAZiQRqDFDYamMWIv39yk1tXHq2+d9fJV2J4pkthSl61eNtbOZtIVbnilhIDFyd/jVLy5rc2kHIeGaofIWtzBBta57b37SrK7i8PiGvM7h3ZbgsqwPkVFbKZj/ABGKg69JG5ih0kb8Tjmc7dg071cXxyklxve9uVhr2nmut3iN/BWbbJcuzIVkuEMuYLmYAEAqBIgqSCDuDUzPJA0WJ7/novTJJTsBBPYcxff8BzV1wb6Q7TwuIQ2m/EJK/Hqv5++tcO02OyeLLRDtJjsni3onLD31dQyMGU7FSCD8qZNcHC4KZNcHC4XSvV6ihCKEIoQihCKEIoQihCKEIoQihCKEL4TQhJPM3P8AbtTbw0XLmxf7i+78Z92nr0pdUV7WdVmZSyp2k1nVjzPl+Vm2Px9y++e67Ox6k7egGyj0FJpJHPN3G6SvkdIcTzdWWA4ozWjYFtrl0qEtMsllAdLmWB7QBUEdpPSr43ve3A0XOVuy91oilc5pjAud3LMHwyy4Jmw/KOLxJLX2t4ZGJLIijM2YgnNl01IB8zHbYRW5tC+TOQ25D591vbRyy5yHCDuHv8KYeG8iYO0BNvxT3uGQf8ui/lWyOkiZoPFa46GBmjb9qY7VhVXKihR2UAfpWmy1gWSFwTgHE/DujE3w7FLQtZnMZrLLdBfKDBYllZhMhVMHagIVkOVbjfV2ueA7W2usVcO6obl5b4a0fKc6AFAxA3nTVT6vLKHisM1nG3CuLVbr2r+RbgORDfezkaQNwLJkMdTERJqp00bXYCc16wF78DRc2vYDcvV7geOt4SxYtXC5t3Wi4lxlzISSniZmkgBjPmfVFOVwSBYgp2u2gwhgGHYgGhCX+I8kYO7MW/CPe0cv/D7P5Vlko4ZNR4LLJRQv1b4ZJU41yHiVA8K746L7KsSGUdlBOU/Aj3Vgn2c//Q35FYJtnPt1HX5H5b0Shfw7W2KOrKw3VgQfkaVSRuYbOFkvcxzDhcLFS+E8XvYZs1lyvdd1b+YbH371OGokiN2lSimfEbsP2Wl8t85WsTCP9ld/CTo38p/Y6++ntNXMmyORTqnrWS5HIpnrctqKEIoQihCKEIoQihCKEIoQihC4Y3GJaRrlxgqKJJP96n0qL3tYMTjkove1jcTjYLJ+becbmKJt25t2O3V/5/T+H5zSKqrXSnC3IJBV1rpeq3JvqlWKxJfZN/LXIl2/D3ps2jrEedvcD7I9Tr6daZ0+zi7OTLl80TSm2c53WkyHn+FpXCODWcMuWzbCzud2b+ZjqabRxtjFmiycxxMjFmCynXLgUSxAA3JMCpEgC5UybarOeeueQD4GEu+b/wAR1IjUHyq2pB6yO4g0tqay7bRHv+yW1tbhGGM58Ut8N51v4fMTcL5wI8V3aNyYBOh81YY6uoaCAb9uaz0k873YGZuOQv8A3bP7BcsdzXxFSxt3zcUsWyaBlnUhW/D2E6bbUMrXSCz3FvMfLpo2h2jI7DgcP/nLxXblzjfELmMsqb2YFvMpuOVX0bXWfSe8aazp33kHXdrvJzVlZs6eifGJX5u3XPh+bcVXYXEu9rM7u7NcMs7FjCaAEk+tewXfIS7km36QZifNKTciw7syp+B5ixOHEW7xVOg0YD4MDl9wq90r4z1SuqqtmwVQOMWPEa+lj5q7wv0i4pI8S1aur3WUb9wflUxWSAZi65Ku2PW0xLowJG8snDuzv3eATHwr6RMJd0ctZb/zBp/qEgfGK0MrYna5JI2sjJs7I802WbyuoZWDKdiCCD7iK1Ag6LUCDmFF4nwqziFy3rauOhO4/lI1X4VGSNsgs4XUXxteLOF1nnMfI1yzL2Ju29yv31+Xtj3a+h3pNU7NLetFmOCU1Gzy3OPPklCKU6JanblTnVrcWsSSybC4dSv834l9dx69G1HtEjqS6cUzpq4t6smnFaOjggEEEESCNiPSnYIIuE3BvmF6r1eooQihCKEIoQihCKEKPj8Ylm21y4wVFEkn+9T6VF72sbidooPe1jS52gWN808yPjLkmVtL7CT/AMTd2/Tb389VVTpnclztVVOndy3D5vVTYsM7BEUszGFUbk+lZmMc9wa3VZ2sc9wa0ZrUOUeSVsRdxAD3twu6p/8A03r06dy/paJsXWObvRPqWhbF1nZu9E5E1tW9K3Hec7dqVtRccbn7o+PX4fOlVTtRjOrHmfL8rHNVtZk3MrPuKccvYljnckDUAaD/ACjb4n/vSaaaSQ3kN/QJxs3YklT/AC1dw3c3S/2Hn2JZ4hgmdy6uPKugggmJ0J2DDbarYZQ1oaRr88Et2xskU0n8QJYd9tLnQlQuH2wTuCT7tfXbar5SQFzslzlbJXuBwylYKjQDST1nsYPvrDLI4G4KZw7VrWswtlcB/wCx+BWPK3F8OmNspmCgXAJiFlpAGbaSTWqkhl6Vr3euei8ibI+USPNzzOaquGtobfWcyevQr7+tTikwOum36Z2iylqCyQ2a/K/AjT7LubQOux3PrpGvf/sKYua2TRfSgbZrx4B9w02rP0Lhop4rr14AYCRB/P8AKvXQAi7kpr9k0laMUrbO4jI+O/vupODxeIwTg2rhWdWUaiezKdCY6+vSskdSWOIY7RfM6pgpJ3MgkxNG/wCZeCdeF8/PeayrKloeJF64x8uXK0BeoYtl30A60zhr2uIa/I+S109TjYXPFrWz3Zp/BnUbUxWpKnNXJyX5u2YS9uRsr+/s3r8+4wVdC2brDJyx1NG2XrDJ3r2rNMRh2R2R1KsphgdxXOvY6M4XCxSR8bmOwlMfJ/NJwzC1dJNgn/QT1H8PcfEeu+hrTEcL/p9FrpKoxHC76fRakjggEEEESCOs9q6EG+YTwG69V6hFCEUIRQhFCF8YwJO1CFjvPPM5xV3JbP2CHy/xn8Z9O3z60hrKrpHYRoFztbVmZ2Fv0j5dL2Gss7KiqWZjCqNyT0FYmMc92FuqyNa55DRmVqvA+C2uG4dsReGa7HmKiYkgBE9JIk9esACH0ULKWMuOu8roIKdlMwuOu8r7w3n/AA75/FmyFXMCxmRtAjXNqPLrM6TRDXxyX3W4qymqWzvwNGaRebfpHa+TbsArb2AO7fzR09J99Yal758ibN4ff54q2dsTR/LJ/wDLMz3u0HddK9vGOw86zHUsI0g6AT+nSsRia36T5J9smOiEDZmsAPEneMja9yM+xTQ+aZcBYjyzPUb9vdFU4cOgz5p06rhA68jQO0KV9VLDLHliDPX3DefWqseE3vmku0tu0oidDH1yQRyz+XyXDHWrdoFsyosbTHf2YqUbnyG1rlcG6HGbhKnFuZJBSyCF1Gb8WxPqB/ZgbtoKG3Wk1W2GmDcyo/JXB2xmPw9picviBnPZRq3umAB6x2plia3LjktgIBA4rQcDwZXsPefNq0IF01G7HrvoI6z6Vyk1SWPDG6717szZ0czDJKLjcM1FvXCjAN5x0LGG9dQIb5fGtcE7iMvnuFvdtGt2W7DGcUe4OztyvqF9XEr2ufJD+eYfpWoVLwPz+FsH6xyzhz/9svRdsN4rgmwgBGhZ2GYe7TKs95/cVjqKsA2kNuz76+Sy1W06/aEX8ZDWHcCb9hJC64Tg152+0MAeoMe7cFj3J9w6VjfVxMHUzPzy7PFKYtlyOIx5DtufspnGriC2uHtDMZBhRJhQSYjc7kn3nSvNnwT1EuIC/wA9FtrWtbEIIxmd3Ib/AJqufCuY8fhkQWAl22RnKOSciiZBnL4ZbTQFo7TpXXwUdVCwXz5cFkigqIm8eXBaByHzgOI2nYWXtNaIS4GIIzRJCnqB6gb1oButQN1I5s5aXFJmWFvKPK3f+FvTsenzBy1dI2dvPcVRUU7Zm23rJsRZZGZHBVlMEHcEdK5l7HMcWuGaQOaWOLXahOXIHMuRhhrreRj9mT90n7p9D09dOtNdnVdj0Tzlu+yYUVThPRu03fZaPTxN0UIRQhFCEUISH9JnMGRPqts+dxNwjov4fe36e+lu0KjC3oxqdexKtpVOFvRN1OvZ+VmagUkN0kBWp/R7yz4KDEXV+1ceQH7in9Gbr2Gnen9DS9E3E7U+XJdBQ0vRtxu1PkFG+knmu3a/3PKxe6oJYEAJ5hAPeYPzHeitlHRuYOCsrJQ1jm7yFm1mwz5SSSWOg13AP4RIpCSASGj53pOBc9VVnEeGBJygq28EtBHoTqw20PbStUU5P1ad3tp2jvV2PDqrjBXMqCDBkk6a9AJ+A/OsUou7RZi+wFl3v4vOIiMpg+8xEfA1W2PD3rySQEBRU4s65VCKEUS7MdCCCYSO09e3rVxp2G5JzOgHurGzMawDU8EncRxr3iWYmD02+Y/Y6DtTiKJsQsAmLWhvauGC4W918ttST19PUnoPf8jVkk7I24nlTL7arVfo64GuGv2gNXZwXbvAOg9B+5NKY6t1RVM4DQdyrY8vlapPAMQfAZI0VjLHYBgCRHU70mrGDpA7iAnuxH4qe3Ake/upZ4QAslAcw8x3+BPpVPTu3HRPoXR2LSNdQfTml3iNlbLHMQF3BNNaeQytvvXHba2c2mlBi+l27gd4+yr14ytsG4puLAOqqdR+hnpOlaTTdKcDrFZqF9UwlsIuN+RI8tFZjiV24v8AimCNoUHXvHWsv7SJh+lXz7SqWEtLA09h9/sotu2S8BZnyBi4UK7R7RJ2yyZ1AnXXLXT7EitiltyHv7L3Z2J7nTPuTp88l0xjMCpFrDmWGinbLMjLAXKw11knQmn+Hcmtl25T479SxRya23LG7bHTUfAkdD022Oi3aEjYGBwG9ZayURNDua2zBYtLqLcttmVhIP8Aex9KrY8PGJuii1wcLhKnP3Lfir9YtD7VB51H31H/AFL+Y07Vgr6TpW426hZKym6VuJuo8+SzOue0SQrW+SOPfWbGVz9rbgN/EOjfHr6g10tDU9NHnqNfuntHP0rLHUfLpjrataKEIoQofGOILh7L3n2QTHc7AD1JgVXLII2Fx3KuWQRsLzuWEY7FNduPcuGWclj8e3oNvdXMveXuLjvXLSPL3FztSmb6PeA/WL/iOPsrRBP8TbqvuG5+A61v2fT4ndIdB6rfs6nxuxnQev4Wu07T5fn7m3D3Hxd97j5w1xspUxIBOUA9IGUa9u1c9JUtfIcKSzyfyE8194PiJuC2/tAn1kEHX5z+VYZ2Wbjbp7qiMC9xou+KuBczE+VSQvp7vUmq2Aus0alQkuXWVRhngByZBY6dpzGB/fQfDU8Xu0Kl2uXzmuj3xAgzJ39Br8xEfKohh37l4RvXL66gfK7BJOhYGPu9h6zVghe4XaLr2KBzzdu5XPEOAYRFNy5KKIkhmA1gaAHTU7Cqo6idxwtzPYEzbcrlxE5LTWsIEU7ZpMTpJBEktruetRZYyB89z89EAgO66s+VuIvZe0+IKEoZcqDttOu8ddBMGK9idEypa5oIF16xzRICNF5wvFFw63A/sup1G4IB190RPuqt9M2Zw4hX7PrxTAscMj6/lW9jmBSuqkEjsTv2IBpa7Z0jXZZrpItqUcgDi+3I/PRL3G7QveYjypqB10Bgn4n8h12bUkZiGHeUprq2Otqo42/TcC/G5F1ysWwDpW+XqNwhfRo4Y4GdHG0ADcFMuoIB6zH6/wBKVtd1yNy5n9R07JKfHbrAi3ebWVbfwwLkwD0iTEjZveBInem9DtQ07SC24OetrKNF+nHxR9aTWxtbQ796rBilLuqG3beQC8mQBv0gmQRMx8qcybWtHiaw3PZ97+SwywyAuEYBI4m3z5mpllSpklPZUDK2YR5mBZvXWPcd6U19aKrDZpFr667rpVVUtTUODBHoL6jfzvbzTVydzcMM7I2Z7bAkqu6kR5hMCDIkT+lVUtQYPr+n3+aq/Z+yqwvLLZcz9rpxtfSBhj7S3VHchYHqYatg2nDz8E0l2NUxtLjaw5/eyQ+NeBdy4vCEthr5bKcpXK6kh1giRrqPjG1LtoU+B+MDI+q5Kup8LsY0Pr+V65UxV21ika0jOdmRQSSp0Pu7ydJAqqhMglBYL8exU0uNsgLBf7LZ66dPkUIRQhZx9KfFZa3hlO32j+/ZQfzPypRtObSMdqT7UmzEY7T7JDt2ixAAkkgAdydAPmaUtaXODRvSprS42Gq3DlvhAwuHS0NSBLnux1Y+6dvQCupijEbA0bl1EMQiYGBUX0icy/VrQtWz9tdB1/CuxPvOw+J6VnrZLMwjf6Jvs7ZhrXEE2aNTv7B8yWB421ineMxYEhZLeWGGx27RPurJGIGtyFvVSm/T0sc1o2jDcW15m19d1t2oVzgreVFYtkuHzOPN5TsSDmmI6TBG1ZpmtcbDPduz+diuqv04yWDpY24JANBex4ixvY8CDbt1Vo/B4YZ7pbroNt9pJ9aw/uAB1W2XPbO2M6sa9zXWtpzO/wCc15vcKbzMiAIug7sB1Hcnc/8AapNluBcpNV0U0cjmPFsO6/2+6pnlXkgrrBDQD21HfT8hWkZtsswbYYeC74nBJcKllzAGSO46/Mb/AAO9QjmdHp8+fhewymN1wpuOa1eQZ1JUEQJIywcoAg6QKpaZY3ktOa3iR17tXHLAUWrZ6CFB1HoBuBFSF3E4yvM3HNXHAeEXb923aZSiuYZmkEA6kKDrOnuE1OGNj5Q0n4FOOK7gEsY/jTXrjWbdtcnmAJJkxOoI0UaHcHpWxsDY2h7j89/JOqLYBmAu6zjmBu4i6veBpcXDktkLIAXGZizSQCyyAIBI8vSe2tUSNbISWnL2Wyb9KvbYY+sb2sOrfc29758bK4Chl9CPyNZ7WK5MNcx3Aj1Ci/VSvQkfD85NTle9676l/U0EkY6bqu35Eg9ll2t2mMHKYGw0+e9YjhYCCcyqKx9VVvYYmWY0g9awJtnprbt1UO9h2Q+ZSPXp8xU2uDtCurjnY82GqhY3ArcGo1mSd50jUHTSB8vfV0crmaKiooI5cxkSqpOWhoGuuyjWNvlqQB8/hWw7QdmWtAKXs2I0fW8kK3wOBW0uVBp6x+Z9KxyzOkdicmcMEVMwhuQ4lXfDOGPdZURSWbp6DqfwqNNT6ek5445Kh+CMfj585JNpVweMI+n1/C0q1yxZ+prhWHkWDK6eaSxK9pJOnYxXVimZ0QjdmFy8rWyAhwyKWeK89YHh4azhbQuXFJDBdFDDQ53OrER0mvDIyIYWBbKbZ7nAWGEKx+jjm9sel3xQi3bbzCzGRvZ3JMghgfh3qcMmMZqVXTdCRbQ+qcauWNfHYAEnQDU14TbNegXyWe4jmDD4gkYrCqyycrr7QHTsw07N8KRDacMpIlbkmtRsFzm5WdyPt8Cl8ucr4Q31xGHvM62zPht0YggTIDADfUHUb6VupoKcu6WI3SJ2yxTyguBB4H57p3JjWt5NhdXrAef+JtcxrXT7DKFT3ITp+c/E0jjnFRidz8tyffp2ta6N7N4N+6w+yXRjDU+jXSfuCNELfLeUak6AdydAK9wgZlUyVYY0vcchmnEIxPuAWP5ZH50ikcLpRsqk6OmxB319bha+7XNe3xTlTaCMpABzCdV69PKa9aWgA3SjaGx5Z3SSMeA45gHf2Hn5LjY4NaeEvZgbmqAbgiZ7naNxENvrWiKY3uzO2vz87lzjNmywtxyjXja/quXHOGeC/lByNqvoeo/cfKpE31S+piwOuNCqi7aX2pg9QPvfDWf1HyqTXO0UIpH6NXXCcR8NTkGRhBYjzPEA5TmJCz2UVNwLj8A7d3mmLXGwyTlyTxQviraXGXMWlOhIA1noSD2jQivaNn8zSO/zVsBu4LLsDZ8HEsh+7mXX02PxGvxrdMccdxyXd7Kma7DIN4V4MR21PQDrOgHxrEIzewTuSpY1uN+gz8Fd4nCMptAswVUVRDEDMAc2x1Og3/rXr8X+oXE7J/YSCR1QBiJJ62luXy6sXJW2rESQRm+cTB271TK0lpHJL6OKIbQDWfTc287fOKl2MUh1kH0J+G29KTG4bl2R4Xso3EMUgUrILMICjudB7vf8qshifiBQ5wDS4nIZ37M1WfU2B1AI7g/sf61tLeBSeP8AVoP+RluxdsLw27cbLbts59OnvMwPea9jhkkNm6of+qHPNo2+X3Nkz2uTDbtm5iLipqukjyyQCSx8o36L8aYs2W0DFO72H381kfXTznrZ+flp5Ln/ALW4bCkW7AZtQHdXWD0JLMmZyB6R2q9tTBD1Ihly+Zq9uzZ5Bifrz1T5hbj59SCrLmGoPaIIUaGfX30zaUsKxv6W+DeDjTdUQl8Z/wDOIV/+lvexrHUNs6/FOtny4o8PBQvoyx7WMejgHwmi1dPYXCFQn/3Mon1NRgdZ6srWB8RG/Ud2vkt+pgkCp+bcX4eEuEbsMg/zaH8prFtCTo6dx45eK27Oi6SoaOGfgsuArj12S0fkXCZMLn63GLfAeUfkJ+NdbsyLo6cc8/H8LkNqS9JUu5ZeH5urTi2O8JAQASSAAfmfyrzalcaSHG0XJIAv5+Sz00HSvslrjWEwWOtlMTbyMdri6FT0IYDf3gillPtmkkdeRuF3H+vcLQKSSB/SRrPcZ9GiAnwuKWGHQMBMepDkfpTR7o8OJhB77LV+/qLZRk+P2Uzg/KIw0XG+0bYXBBUfy5SRPxJ91Kat8xFi2w8fNI6+vqZ+q8YRw+5UlbTJIVWLEnXKYAJJEHb4zSt8TnuvuTum2lB+3Y17rBoAI35KXhbLrq2pB2Gukbj57e/0rNOGtdhCujqY6hgfGLcRzXLlpwTdZpzk5WEHQJMT18wbP72PpTBsjGAMJsNQeN/LLTu7Ur2jSyOLZGi407D8zVlxDC28Rba2HXNErrqCNtN61NaHC4KSzUzi3C4EdyzHj+LGceRLZQ5SCPvAlWYa6Fhp+es1qjbcW9PTuWdkeVsNjvsoFi8fewIJy6Azp1309eg9K9c3wUiE5cjl/rtgIWEvJMjbUlYPSJPpAqFLbp2/N2q9g/yBfeLcJw9+8FzsL4H/AIZBaNYzAg6djoaDP0LLv+nmt2zqmriv0QuOfHyXbBcDs4b7Z3uXCDADZdCeygDWO+2tT6Vjm4m6Lc6ordoPFNYC+7TTjyUHiF4XmLshUJoM8EDcypEiTHv07VU8uI6hy90+2ZQw0bSyoAxnPceryvw3+auuA4lLtvJnVyJESDIIn4jUj4VNoIGeq57a8DWVBlgHUNiCNL77HTXNdL/BtfK2nZhMfGf771nfTNOYyWqD9STMbhlYHc72PfqPRHCuXCX8gNx/QQB/T3k1YyFzzhaLrDXbXnrB0bW4W77Z37TwTVhuV7dtfExVwKo3AMD4t/St0dA1gxSlYYqAuOefIKNj+c7NlfDwdoH+IiF98bt8YqbqtrBhiCf02ysuvkOASjiOLXcRftm+2cZ18p9ncfd2rKJHSSAuN800dCyGF3Rixsc960tMQFEC1aA9E/pTbFwC5wvcdSrHBtLzAH2axHqW/oKsbmoJV+l3hviYA3APNZdX+BORvhqD/lquobdnYtlC/DLbjkkbg/DGbA3XtWUDtaIUWyXuOyMvmYsctoBgGCBcxy7jesrR1bhb3yDpQHHf2D89q2PgmPF/D2bw2uW1f/UASPnTBpuAUnkZgeWnclv6RsRCWk7sWP8AlAA/5jSXbT+o1nE38P7TrYbLve/gAPH+kjqCdt+lII24nBvHJdA9wY0uO5bFgcOLdtLY2RQo+AA/au4a0NAAXCOcXEuOpS3zliyrKo3A097d/cBNcztr+epZDuAue/8ArzTXZzOqTxSeTnE5iTO5HY6wDtMEad5ryOJkWTRb5xTZrG2Bb4r052Gu/SemsGNgY+O1Wc1Nx3FXfKmOKs7ASjAAgyJPxG4G+nUdqrftL9mcFr31F/mqV1sTZiLHRX74bDXenhse2n/atDJ6Cq/6Hw/CTS0JGdvBVuO5cuBSVYFRJlTBI+UfnWKXYUjSXRkEblubXWADhnvSbwLhjXWbLKpmzZz7UGPaI0Z/2ifWMcBksXaeXdy90zqK8UcOCwxnQe5+Zq25o4Tbt4S7cGbOq+Rs7SGJCrqZjUjYe6trKaJnWtoubl2hO9pD3ZHdYLGMRczXM24Y76nbb/5ra0WZZLhpZTsBZPlnNvtp1n2vQenpWeVwz0VTzqtM+jbgpW8t11gBj4UjupzODJmZIB0+90INe03+Vp3lXQDrA8VJ4CEVrnlAuZzn7nWVJ9MsRXNbSEnSdbTcnUFjE3DwU/i9i3dYa5cqliRGmXSYPox+dbtmPEriA2wsL8L33doUjM+Ah7NdO4/myRsTae4otq5RHIzqo1YHSGPXQ7RE9KZxTAOw4ck6rtl9MzppH3c0aZYctRxtu1Vvb5bxCnL4TMF6oJGmxEaj9aP20pN25rQ3a9JLHh0ytYjy0srfinE7WFw48dgcWUOSx1nXK12NUU6EzHWNdK2iBrG3k14Llhs8SzkR/TfyVHg+I4rJ4n1vweqh7iJnn8CHyx6lYO01BrpQMjbknZioGWjawu4kX9slAx3Gr7tN64t/sfEtyPcFJU/DLUHNc83cfNWM6GMfx6c2kH0zUK5xNJ1V194B/Qmq+icrRK1e8LxC34iQ4BDAwZB0I2mK8ZG4PBtvXsrwY3DkfRa9TZcqu3DsZ/vhs/8A41tx/quA/wDMKmx/Xw8lb0f8WPnZdeI4vD4hb2EF1GuPbdSoMx7SHUaBgQdN9D2qx1iCFBji1wcFlX0e2rbJc8SzYLowOYoWuyR7KjIwCgg+aCddqwxaFOKpzrixNj4ey0b6Orv+6NbMzZvXLcHNIGbxFBzAH2XXcD3CtcJ6qX1g/kvxAKpPpBuziVXotsfmT/SkG2nHpWt5J5sVtoXO4n0CpeDWs2IsjvcT9QTWGgbiqGDn6ZrbXvw0zzy9clrtdkuMSRzOniXXAIkERPoB/wBx8a4faNRg2g55zAy8gn1GMMTSqEWLkwbZiNwV3+J2+Xuq4V0Frh3iCtpn5KTY4aZJeQPwgyT8tvcJnuKyzbRxdWIZ8fnzkqHzON7aKCOccOoKolwFTlhkKAfMSB30/etsX6erJCHvtY7wcXpkfFKH7TgaS2+fPJQ/9t3OqpbURIDHXp2O+v5Ea70yj/T4aMy4ns/tUHabToR4rph+fb6z/ggSfLqQRp1LCfvfdB20E1uh2Y6H6C753Kh1bG7Ujx/KseCfSDZsoLV3DgWwJmyS2recjK2pgk6z8OlbGUrw0MwZdnz2UJKuN5LnvBPaE3XcLY4hhDkzot0SuZSCIMg5WgxIB9R76zSU0brtBsV4Yg5vasw4j9G+LtuclrxOxVxlgHsSIaO47a1jdTTjLUcVkMEgy3Kx4NyAw819oRgZtgtmkgbsD5I10Xr1FVdFbN2ZHh+V4IbZuTRxK4bVkshIKgAEfdGikj1Ckn4Vmkc5oLm65rTAAZBdV/DeAYYKyqgUkElhv1MljqetIBPLK4mR+gyvpluTS4abAK34XwtTbyKkhh5gZPtamSfea62lhGEYRqlxc9z7k5hScPythrJFy6SYghWMgEbRpLH3zWxlLFEcRTF1ZUTNwE5cl7x3MGUZbKhR3P7D+teuntk0L2KlH+yxHnPh2KXE3b4zOtx8+cQSNACDp5YjQ7QBVTXg66pgGgNwjRK6Y5s0eYsx66kmpdEHKfTCNueQUjE4h7bZTqYnT+/SvDCFGGt6UEgL1axDEbsO8WyY9/mB/KqywD+1px31Pl+V6GIuFgElvQKf0NehrRmclW5xIw7ls/D+IcQe0rvgkDESR4kEe8HUe6sUm1YmuLRn4paKSLfJ5flfeA3sSeK27l+ybea2bWgOUBQWEmSJkVZSVjJpwb8lomiiZSFrHXzB9tFYYW/atcUa2llA7XTINy6bnnt+Iby2yMi2sxKyDGZn1BJUuRqk5SLw2+ljH4u3duIlvxXlWF054dwqKEMSc27K0DYGsGQeQU5cC+FpaM7cvdPX0b+W7jbeVV+0t3QqIyBRcSAAreYaW+oBO8CtMG8LHWZhjuRHgfyoPP8A/wD6x/6a/q1INs/5x2D3TvY3/H7z6BQuU0nGWf5ifkrGqdl/8lvf6K3ap/8Ayu7vULU661cikjiR+2ufzH9a+cbQN6qQ/wDY+q6Kn/xN7FwU1jtfJTJXpcUverRTycFnMreKgcX4JYvmSQtz8QjX0YbN+vrTfZu1quiHUF28Dp+EuraCnqvryPEaqjuclv8AdNs+uZ1/LK0fOuqh/VcDh14yOwg/ZIH/AKcnH0Sg9o+xXqzyPcO/hj/3HP8A0CtB/UtPbqsPfZVj9PVP+0g7gUxcF5Ms2iHuRccbaQo9YJJJ95+ArDUbalqOq0YW8tfFMqTZEVOcTjiPP7Kpx3MGJt3GOKXF2bWY+GbCDwjb+6Xuqjvn7ibcV69j42B0TMRPOy3sDHk434e66gPzfhJk4y5p0OLxYPxAuD9KymtrwbdD6rWKWlI/yeYXezzUbmmEbG3njyqiG8hJGmdrqAhZ3IurpWqJ1RMbTRWHG/sslRBTgdV9+73Wg8HwRu2bVy6FVmQG7akMAWWGWeo1qTaVmO7XXtqFhERaQQqPF8AGGssWvOSRC2w20wJ2zEDsPn1rBLsqBg6Rwu7gtlOZJCA7xsq7F8/NhFW21lykaXQsd/KQ0LmjrOvatsNRL0fXbY/M+S0/s48XUOXBVOK+kC05kJef1IUfq1eOkG8q9kBtouvD+YrV/wAoJV/wNofeOh+FRvcZKwNIyX3E4rUCYk5ZmJP4V9f0/SUceLM6LHV1nR3Yz6t/JXfDuC4e9Z81tivooMHvA1mfStgCSC5zKV+M8pW7LM4AuJ3MynowOoGu5FZqlr7XbuTjZlRGy8b9/wAsoOg0EAdhpSxy6AZJo5Tw9uPFgNcBjXXL7h3PelVdM9pw7lgq5HXwbvVMhxLd/lS0vKwrxw68XuWyQw8+zb6H37Gt+zr/ALuMXvn7LyUWaV1x+LvDHLaGIsqrXLbqpuQ4UKQ1vw8hD5yGIJcHqB5Ne63rCs54tiL9ri+L+rWw7ktII6MEJIIIKnXcEHWl7yRIbJxG1joG4zZNn0btc+u4w3bBsO9uy7JmJkk3vMJ1APbWr6e9zdZ6y3RsAN9fZeefx/vY/wDTX9WpFtn/ADjs+6c7G/4/efZROUWjGWfew/4WqnZf/Jb3+is2r/xXd3qtRrrVyKy7nTiF6zcY20JBZ8zhS2XXSQNROusECK4X9vFLVyiQ2OI5aXzK6ei6ItaJDYWHy+5UXBuOi8Mj3ZuayMwB36AEDaNN961vo2xHE1uXztVFbGWnEwgt5G/irK7eQHzEDrr8uo/pNVi50WJsEj/paT3L7bdHOYOG/lJI9dNtx2n1r0gjIhD45WDC9tu73VfxXja2Qct5RcggEMJBkb/dj3wdPWrY4C86Zdi1UlK8vBeLN33yy8ip3KnMGJuuqlTctn2nywFEEg54Ct00EnWiWBjAd3L8LTVx0rW3id1uAzHju8Snu3cqqN2dkuLVMwOOVBlfRZJDdNTMHtBPuiK6Gjq2Fga42IWCWItN1MOLs9Xtz/MtMMQ4qm65YriCwRbIZthGoHqTtp23qiapjjGuak1hdoo/D4DqBsBA+ApRROxVAPb6LVK2zFE5j45hLBC4nWfZAQsY76DSmkkrGus9Uxtk/wBFQq2BxjPZs3C3lzFXRspWQNJAOkjvVOKNx6q0tle36wk3i3LzYJjnUNhyfLcGuX+F+o9CQJ99Yamneesw+CY09Sx2RVFfQPdQWDLyCCOnqewFRpsY+pWy4dyvnN7xli5bFlSSysgkxqMpzTJ7wP2prE7E3Nc3WQtjecJJJvfLcfVMmCs8SAU4VALbEklgJEkmfMRmEdBV4aVkax1l35i5nFsi3ftEHuQJWesTnAPdQRUDfeizjlZIfFjbJRrbgqGg/wAJ8pGnun0rO9jQ1xAzst9NUSufG17uqCPl9/5T3y0v+7rtqWn11jWuNriTKQmlV/lKm4CwyIA752kksfWszyHOu0WVLiCcl2wOJXxrSlkzlx5Q07SffsKY7KjP7thAyv7FRkacBO5ebuKwr8VbDtcdHzJdNsvaCXbtpbTKQCPEkKbZEEBjbbTyme4GqXnRJ1/DG7xrFFbaXSjAhXQsJzWbeaAR7OYtP8J94xEfylNmutTNzt8KaeQLDDGYlnTI72bLsPtJkvfHm8RmYmFHbSNKugGZVFWR0bQOJ9uC5fSDaIxKt0NsR8C39aR7ZaemB5e6b7FdeAt4H2CqeAXMuJsn/wAxR8zl/esmznYalnzctW0W4qZ4+ZFaHh+Y8O9/6urk3PN91olCyMMxETKON/uN2rr7rjlR8ZSL9z3z8wD+9fP9rtw1kg538Qn9I68LVVvh1uz9h4sGPYBE7ES3l06617TUFY9ofHkDzt73UZZ4QbO17Fw/2VtNr9QwwP8AGLQ//Wr00Zs+vv1p7d7j62WY1MY+lvsvT8n4YKWuWcKigSYsoYAEkkuIP+kVuioXgdaZ5PI2+/qqX1Bdu9184ELBS0y4ZLWdS1s+HbXMBrICmVMEGDG9KK6mqISXueS29hdxJ5XVsT2E2IzVhxjH+DYuXBEqpKydJ6Cs1MDI8NO9XSZBJWH5m4g1oXJslTPmVNB7/MdJ0PY/k1eIGSFm8c1QCS26j3ebeIjQXLY7eRf31j4Va3obaIKg3OdeJa/arp2RPz0q8Nh4KOFT+Vubcdcxdpb14G2WhlItjQg66KCIMfp1qEzYww4QpYbZrW+Gt9qvx/SqNnOvUt7/AEUZ/oKUPpM5Uu4y8j22nw1IySBqYOYTEyNPaG3WdG8xOM4fP4fRVwOaB1glDCcvYuxoyXmuzKsqoR0iXDSCO+b1rDK2TpAWgAdvweS0h8eEg/PfzT3wG9imDLi7YHlGsoZJ3U5TBHrAqRe4XufBU4W/6qW+DsxBs24/hUKfmsT8ZqP7h3+2fzirYw4Hqmyj2OG2kupcliimTbYAk7xBG8GDBA2qcM0IeCcu37qyZ8xjLQPD7JlfmfDBSfE23ENP6aU36Vlr3SgNcTYDNZtzfxdcXdDZRlUQsgbb/wB/GldTUY3dXcntFSFjD0g13JbxaLkIOgAnQbe6s8b3YwRqVqngidCWuGQG7dbgu9rmG7btqiXrYHoRI11zaSs7ipO2TG92NyUv2hE44sF+/wBh91Cv8Uuv7d9D/narW7Nibp6BDdphukYV79Hrj67ac6gEjygnVvsx02l51jQGtENNgeHXupVG0xNEWYbX5rbSKYpWsO4fZOIx2NZbYZjcJUsrMo+1khsgLDMikBgpjXvS/wCp7k6NmRMBO729k9/R1ZHi4xwuUzZtsAjIMyW8zFVYAqpNyQCB3jWtEA1Kx1hOFg7T4n8Lr9I2H8tl+zFT8QCP+U0r20zqtf2jx/pb9hv6z2dh8P7STbulSGG6ww+Gv7Ujgdgka7gQU9mZjjc3iCE7WVZMebiYZVtXCp8VLVuWDqCXuXXuAr5iRkVCxyg65tO3C4YqLz3xazYxCLeZkV0zEqNTBIgfh6Sd+2pkJazZ0clUJpNLacSOPL1W6CV/RYGBV1rnzBKAqllUaABAAPTetgewf0fsqzBJw8x910Tn3Bkxncf5CfyWT+VHSM4o6CTh5hRMfxpMd9mhZMIvmxN5/ICq6+GDuCx3mDA2r0EO00USws11+fO1dODlsRe+tspS0ENvDW4ghCVJdh0L5VgdFArm9s17XnoWHQ59vBa6eKwupnMHCvrNnJmymQwPrBGvWIJpZS1PROuc1e4cEpXeCYq0hUBiFHlCaggdIEADtoKYiaGR1+Ot/wA5qo5blxw2HDppadDOqN4ifHyrr8q9kLmO1uOIsfUqOIHcpNjAqCua3OunmuNHqMyAfmKqc+RwNj5AehQHAL23BLl26Yw4VV9i4YBmQZzAzl0grGo6napNkwMzfrqN3hbXgdyM3blonLqFTbUmSFgnvAq/Zbw6sFufooTttEvvHMYLZuMehAE9zAH5kU3qH2kd83KuNt2hUnEMebbnNiEWEkAJ7TQzZSNTOVdgZO9Yf3Dn2wD+lcGgZuC84rGL9mXvsEIGbIIhmyhZImBJOh+MiodM54s3X7KWEtzI+eS7YPGhxAcM2s/AkTHfv2MipOPFWsbdRuNcS8FAYBlgupgCZOp+HzIqMUImkw3stcbMTg1U93msLadhdS0+U5GzSrHbf0MaGRqN9avNJJBIMJJHJTnga0XdmOPzRUeExtu45a5bvhJ85IA+7mLKRIESDBAntW6cQ20z4XVryA2zAWkW1ubg99104jgFNu54bxCsct0BWIAJMQWUmOkg+lQNIWOa4neNVRUukZA7G21wcxmNPEJJ4txg2biKQQhEl8gc9dFDEA6xMnrTFjbrjYYmuzKkcp8Uxd1xGFt3F/EyhB/qgg+4A165oG9WOaxu9aH9HuNxt24XxNu3ZtB1VLeUhiQ6iZJ9ke7XpRYAhWNAByWrcWxgs2Lt1traM5/ygn9qscbC6ua3E4BYxyThFaxca7bDFmMFkRs+VDovnF3yuwY+GJMATS+PQ3TmoJDgAfP4PFaL9GVr/cjc8v2125clVyggEW1KqdVBW2IBrXAOpdL60/yYeAA9/dWnN+F8TCXO6+cf5dT+U1n2jH0lO7ln4fhWbNl6Opbzy8fysuFciF16Y79qxewNm7dsB2sShuNdS2toKrKpd3MqIcQVVmzZT0BrsKGXpYGu36eC46vi6Koc3dr45pj47bt4rBrcHh3FI3RgykMMrZWjUT1026Vi23E51OJG6tN/nqvKFwEmE78kgf7G4JRJRo9bjj9GrmhtSsecLTnyaPsmpiYNV1HJ2CZf8KR38S4fl5qgdqVjXWLrdw+yOiYQvVrlHBWvOyEqvmh3OUepGx+M0O2pWSDADrwGfzsUDC0Zlc+Ic4hTFlM38TyB8Bufy3HcTOHZZIvIe4Kp03BQF5ixftsyhOkKoDH8KzJY9NDA0M61s/YQWyHmfnkqukdfNW2E5zB1eyVXaQwOvbUD376DesrtnEZNd881IS8Qr3AcXtXgMriT91iA3y/cVmkikj1HfuVgeCpGJxARSxn3AEnXTpVbLvdYL1xDRdLXEeKNeXKqtDggjVSJBA6gqw10IB0nSJplHAIzc6jvVsMccjS6R1hy5a7vTfxVhyxjbi3bWghiFgzpML8THXqa2UQDahpGv3WOtMWbY9PVWfMF5/Eu5Rbyh1Uhz7WbJIHTZtJ3PYVsqn2qCLKERaIxc5qtzC3c8G6oCKDcBtlj5mbyjRQZBzR0Om9YzhBxsz3eSs6z9Fwwo8J4+r7Bpz5fMXaQxJMQJgwNNekVEuJ64d8tpZSwki18hw+BTPBdGW262wF8yFQZMyCDO2p+PzqIt9Wd1OLM5HJUHMBurdzC4FQgABxmtn8SsJHm6zv8jTGjihlYWk2cmEcTXtIvZ3twSurPa+1m35vKVFs5hOshVgEGJ0A0ImYFMYw1gu05dt1bG3ohiactNL58rHec17Ti3hhwSbisJBt5mk+wVuJsmwHwPavJaeN5u4XPHeF657TckX5i976ablJwLWRcGY3Ad2TM7xliMyksVX1BAPWayVUc/R2jOK/EAEeiC21xcm+o+X8lOy4VicqSBuVOnbYNMesVljZX4MQPcbX81kOy6WXPo/DL0KtBhbJUR4ls9Httm+avP5MKgzajtJB3j7FZ/wDwsIzYL8iT6g+yfeVOCLasoXbxbhlvEYEGDtAJOWBH50/p84w7jmlE7WNkIY2wGXHzVR9LnEvCwBQGGvOE/wAo87fCFj/NRUOsy3FXUMeKUHhms0Q38OqA4e1dazNy05LZrZPhXG0DAPla6mhBGYkAnasnWCZ9R5PWsDr83aeC3LgOA8DDWbP/ANu2qn1IAk/EzTBosAEklfjeXcVNdAQQdQRB+NekAixUASDcLH+I4Q2rr2z9xiPh0PxEGuIniMUjmHcu5glEsbXjeFa8sEPnsMW82W7byZM3iWSHAXP5SSB97Ty9Kc7GmzdEe37pNtqG4bKOw+yYuV+KWrnj4ceCLma5cNq3ce5Gdi7h7hXLnz3NUUnJmXpFPJGB7C06HJIGuLXAhLGEQsxzx4isVZCR5GH3Y6eh69+lcyKQQdVv5+eSaPmL8ypD2nBJWQ3UHrHcdfyNUz0zZvqH3+dqiyXCuGIi+otkhWBkqZ1jtBB0/wDkUsDHUj8ZGIfPBaiRKLaFVeI4CyGbaWzp7RUv32VrhEjtl7a1uh2jE8dbq/OKodA4aZqHewYzZrrNcaN7pKgDaCqZnj0GUb7VuZhcLtN+zP54qk3Gq8HDl4IRnjQNcUWrSzvkVoL/AB3nUNtQ7q65IAVvwXl85hcuMSZDTBEn+EHWPUgaaAfepXV1rAMDMz8+dvgro4zqVetiLeItnJcUjNGYHTMI09aWgSQSDE3+lY4B7bKpxHCmZllBmBJDbjaN+lMGVkQaTfuWboX6Jh5f4WPGQuZI107jUT3/ACrRsuoE1Y1oGWZ8AozQ4IySvPGrKHFO1y3ngQIyyCRrMkSCNN9PjTCtN5XNvbNXQtd0bS1QbGHAEmSxESSSQJkKDvA0+QrLiAFlqwC2a5txS01/wWvBr2SchgHL7gANevX4VIsdgxgZcVBgY12AHNVdvmvC+J4YYglsgcqwViCVgMRG+gO3Y1aaOcMxkZa/AosqIceAHNXBasJW4BcMZbVlIYCCCCdoHv6VFj3NcC3VTAAzSvxTBvYBe3AL75FksRrJGmsTsTOmmldBBXmc4WNsd/4Vxkde7Bn805qvwF2TfIUq4EsMsMfaynOR5hPTcVrcZS3qWHb5r1hJxWyd2Z+O/wBkYDDuvlZbeV2ypdQlTliftOswD1/qITydFCXAdlua8Ac0G4FtxHDiVacI4dcv3Cli5cuMBKAOoRRrDEQJXYRqO1Y6eGCQBr47OPEed1XJJFEwvcT84fLLbbKkKAYkAAxtPp6U7XIrH/pG4jbxPE7dh7gSxZhHc7AtDvrrrAVZ6GZrDO4OfYpvRsLIi8DMqz4Ul3FYjDI4VVzM7jxEvTbs+HcVluqM2VrhQFWJnL0gipMGJwCrfhjY4j7Zm+7sWoVsSxFCFnX0r4drSHFW1k5cp0J1GxIGpETt+Gkm0aRr5mPOhyPt46J7syrLYXsGozHv4apI5e4vcS+s3Uc5Uu2nAyZt5GWZK6DXs0UvIEDmzMaQWkgi9/O2/MLfnO0wyOBDgCDp5csin9rj28RhTg7Ge1ezXHYKWcAl3ZC7kW7Kh7kRJMAgDygHqGPD2hzdCuVewsJadQpHOPDswXHYWGYKM4XUXE+G5H97Uv2iywEvj7FaqV9/4yq3hmNS8mZf9J79vQ60tBVj2lpXbEYJLm4gjUHUEfuKHMa4WKiHlui523ZTkffo2kNHu0zdx8e4CCsozEcTfp9ExhmD8jqulyyrRmUGNiaxslez6DbsVrmB2oXqzhkUyqKD3AE/Peovle/6nEqOBoXDG8YtWnVHaCwmY0HTXtP7VbFSSytLmC9l4TbJZ5fxRLGJVcxYIDMdQR0B2ExXUMjAAvmbWuqu1Mi84uMym1JGiuCCJECWAOxOuh/rSr/xLTYh3aPYIa529OfJ+Idzba4oVmBJAnsY0Oo06VPZTGM2iGsNwL+iqqr9CSUgfSrxvGYfGObZdbUqEKLbIZiJIcvJBEHQDbX3dIIYJZXh2br89LDgsrpZo42luTbKK/PLDCWrgW2bpIS8CWVbbQTr2zRAO2+pisbaAGYsJsN3P+lpNbaIPAud6o8TescRxE23FjEFQCLmxYaZ7DqZLLA00mB61paJKSMhwxN5e4VBwVLwWnCefsmzFcp4EurXEhy0j7RxmbcwubLqdSAKWtrqgNsDl2e6YmjhvcjPtVTwzhmLu45L+Izr4RbcqFg5gEtBTqDIJY7x32vnnpmUxjizJt/ZVMUNQ+fG/IBMvEuLLbVmZSQrDQjRyCpyg6/n67gUthiJcLH8c1fU1EYa9l8wiziLd5QVWEcKwAmFaAWRW/hJ2G0xtUpOkhdjacxv9D3+a92fNibhJzCWsXYBuFVBuOyx4xaAoExmAIn3AEGfWuhpZjOy7hYpg14l+kXPG4soeNZbpKhEzDU/ZsyxBGY+yCpJiASevSpEnpb2sBv3eHuvH/yG1tOVx27ge7Nah9G2DuK9xriE+RQtwqVA11RQdxoDI7Cela2X1Sfa7wS1ocDa+Q3Jo5n4yuEwty+26jyj8THRR8/ymiR+Ft0qijMjw0LHeA8PD2r17E2hca59oGZlkrL5nIDeJbTPE3FQnKrARvWFguLuTmR+EhrDa2Xzcct19U//AEY8DtWlvYm0IS+0Wva/w00kZvNDPnInXLlrTTtABcN6wVsrnEMdqNe1PFaFhRQhROK4EX7L22+8ND2I1B+BqmohE0ZYd6up5jDIJBuX5q4vgGwN85kPirdjxXaFJBuMuZzJLFC6EARGUyNKUtvKDG7cLFoGe4Gw4Xs4HtyKcOAiIkbnc3Dict5FzxtdpHotX5L4mt+z9XZ7iJeAdMjZG1hmt5t0zDsQfa1BM17sucsJp36i9vf7qvakAeBUs0Nr+x9ldcnY3ytbOGXD4ZiRaUvJzEnOjSfbLF5RZyslwHoWcuAcC1wyKTA2NwqTjPLj4fE57LBUfUggkN8tj/8APUiuSqi6hfgcLt/1PLh3JzCRUMvv3/Oak4fFg6MIYbjr8O4/vTUVdFMyRtwsskZYbFQuL405ktoJdm8gH8JGZ2P4VmPUk91B9qSwQux6fPPh3lShBxZaqxFcmmq+mvF4ljmPg73rwZVkeHuSIlZ030mR6b04oatkMWFx3+R3ql7TfRU3GyFNu01soLaamZksA50H8UjQnf0rfSXcHSA3xH0y9FWctyjYXEuzKtm0NVCtK5g5LffMaDQR7t9DVsjGNBdK7fcZ2tYbvm9RzJyT59HAu+MWuFgNQLZmFgGcobYbAAaaVGiMX72MRgaHPjlyVVSLRHuUH6SLVljea/nC22Dg2yQwMZRljqc0RtrWl8kra1wj1Jtn2BXtjjdSAyaDP1WZcc/+n/VFGGdg111Z0zOzNlDDK+pysGeYOhI61tpjUmY9KLgb8t+8cdFjn6AQ/wARzPsl3DXGTyZvCXNK5wQZQqw12V9/l60yIByOaXgkZhM3G8Z42Es4m7cTxvNaCMP8TK5865fYby6topI6aUtpx0M74mN6uRvwy05+qYTfzQtkc7radua0PgouDD2he/xQgzazr6nqe571z9S5hkcY9L5J5TteI2h+qh8yrFi5AzAspI1kHRZGh02PwPerKSS8gHzisG0KTIyjvVfhMUbHD8t0RN05OpJIViT+FVBIIGrTGgmdrgJJerwz+cfTVKQ50Yvofnsi+VXH3lDBrWmYsQQTlQTOwIk7bAEbDStzSYAbWO6y10M2CbD/AKlNPI/BFxOS4SxsJsGAEldlPeIk/DvTKmfUTnBIAGjW2/l9/BMKraDRABGcz8uVqFNlzqyDn3i/1/HW8HaY+DaY5yoLSw9sqBqxVZUAbkmsMz8bsI0Ca0sfRRmV2p0+c/RRsBbXEYi1bwy2mYhrKXc1wXLFmGDC7aYwXVHZVcyCSNzXg6xsPgVryWMLn9trCxPI9udlseFw620W2gyoihVA6ACAK3AWFgkziXG5XWvV4ihCKELOvpa5XN219asg+Lb9rLElTAOUnZivlzdJHQGltZCGu6W2R+r2POx15diZ0cxc3ot4zb7jvGnPtWY8rY+3auizba6WYz7BXKVGbOc0MGK5JMRm1G9LKtkpAnyGHn5C2WRvblluTOldECYczi1y8zfPMWvuvmtb4dhLfEblq9duNnshc9r7rFfEyOuvkk3CTGpKp0XVxRVQqGYt41CS1tIaeTDuOh5fcJwx2DW6hVvgex7irKuljqYzG/8Ao8VRFK6J2JqR+KcNKNlcbeywkfEH9q4eeGehlwn8EfPBPo3x1DL/AAKFhsGq3GfMSz5VliugEwBAAGp95PwqmWeSos07uCBGyEFymI7TCj7VCc1tohlOxX9QdtwY6XMpmNF3Z33/AD5wWR8zncgumFxUS1sNctEyykea2x1MDcjrlAMdJGlWmMZA5H1VJz11XzF3ULIyspNwkwoYggCCc2yxpOnWKonjAYSRp7+qugc4OwqHiuF27jq7jMVEAE6fEdazR1MkbC1uV1sLLm5Xrh3C7dlcqTqZJJknpqfdXk9S+Z13Ia2yvOAAeOvuP6GmOwv+a3v9Fmrf8J7kn/Sjh7lxcStqcxIkKJJXy5gPWOm9OC+Nm0SX6X87ZKeB7qEBmtvdYu2bxCS7Zra+0F1G3tLo2ksCQTEjpT/EMuBSLAbHLRefDdFV4ZpJbKysVaMwzrrrA009KA5jnEDUZfhBa4DMZFW1mxhrV3M91rtgkZnW2iyRJIU5pK9wBOnxrK59TJEcLQ13Mn7arUG07JQC4kDgPytWW8GyMCCpIM9CCJHwJiuSdiZe2o+66V9nNHArpbw32rNLNmH+HKhV7sg0g69/cK8ZO9+5vabC/nbstYrO9gYPqPd89VSYzDJirchiQrAOyCYOxB6BwJ0OuwjatsLpISbjLn5dx46LNWRR1DQWEYvXl2hW17h7YmzetWjBZkW3biJgJLH+GBGugiT0i6kY9z24RfW53D5r35c1UsLosniy0Dk/gpwmFW0SC0lmjua6WFhYyxWVUH0mc3nDJ9XsGcTd001KKdJ/nbZfn0EwnlwjCNVspKfpDid9ISdwfhX1W0LjW7bk/wCN4iqTZIzPuynwGRQDLqc5dQBsaoa3D8+flbZH9IcIy4W3/e/LQLROSuEuitib+uIvxJKorLbHsKwQAZo1b106CtMTCBc6lL6iQE4G6D13pnq5ZkUIRQhFCF8dQQQRIOhFeEAixXoJBuFiH0jcqfVcSb5L/VLoi4y+0oUZghI1CbzGp09YSzQug6jBvu2+lzr3jdfdzTyGds/8jzus62thoew77Z35KNyvzOwvyqG0VMJm6jTyXB0LAggdQQQZFYcL6RwlY6/H8cRu5FbHOZVtMT224cvtx5hbTwXiyYi3mXQj2l6qf3HY9fnXRU9QydmNi52op3wPwP8A7UjHYNbq5WHuPUe6o1VJHUx4JB+FGGZ0TsTUrX+FeGxW7rbYEBuh66n7p0rj59nzUcmeY3H5v5Jq+pE0YLdRqPm5UvF8QlmFvOWifCuKVz+5gfa7T7J661NjXOzb38FnGengqv61ir7BlAswILgFS3vEyfQbDvXj5YIha+Lkr2U7ndil2hbw6ks5LMdWYyzH0Hb+z3rC8y1TrAZDwC1tY2ML6nGFOpgD1Ov9Pzq1uz+LvAKt1RbQLp/9WToQfSR+9eO2cdzvEf2vBUcQrrlXGpcvjKdQDI6jTt29dq17HgfFWtxDj6KqseHQm3JLv0iPdBxPgEi4CIIEmPLmyjqcsxW2URnaB6X6b+2XmtUfSfsgY9be6yYWTjHZc1o32A1gw5A1ytvauQhlYKn4xTkuFIzS7B4j7jz7UmDf3T9bP8jb0PzJdzwbHNbFzwmzKwRFY+dAoAEA+Vrc6d9J9arbW0jH4QRnncaf3/SsNFUvZicNMrJ34byrhFyobKEhfM7IrE+pBgEkn00pFJtGUkuc42J3Gycfs442hrWgnmrWyjlXzIqZdFEyGG06eyPQ1kL4r5ON9dPJX9K8DNmXauwtlLmgLWyo1nUEdMvb3fLrVMjo3t6uR529fuoNxg5jw+xXO7hhdtFQzWyWJLIFDAztJU6aDQjoOtSbUviIBAI4Hs5WPmodE1/WBseSd+TbxyukAKoUiO5zAn45RXSbCnfJE5rhkLJRtKMNkBvcniufPHOFvA24EPiGHkt/9T9lH57DqQ2llDBzWanp3TO5LJ+B5LmLZscGa9dAdBcLIHz6hlcEZGiMmy6RK6EY25u62qayAtjtFoO/5zWhcB4f9dvi+4P1e1CjNvfdDpm0BNtGE5TIzgwYBnRG3GcR0WCR/RNwjU+QP39E/VqWFFCEUIRQhFCEUIUfH4JL1trdxcysII/vrVcsbZGlrtFZFK6Jwc3VYZzXyDcs4hEkfVfuNJlRBBVJBGacpBny5dNIpLO80l8QuTvtkc9/mCN908gY2rthyA1G8Zbu3Ig7rK94fjXsuHttDD8x2YdR/elJqeqfA/ExN6mljnZhf/S0bgPMFvEiPZugaoT+an7w/TrXWUlZHUNu3XeFydXRyUzrO03FW1xAwIYAg7g1pexrxhcLhZQSDcJc4jyyJLWYB/Cf2P7GucrthE9aA9x9j9/FM6faAGUg70occxn1cEOpzxop09JPp7uxpJFQSl+F4w21v8/CZmZhF2m6R8ZjmdizOST2/T0HoKeRwMY3CAs7jfMqI+IHpVoao3C4vialhXhKvuTuFYnE3lNh2tROW7JEEfh/F6jYxBr2JzemEbT1te5Uy4QwuIuEw858W8LF3ARmg+Y9tFgbHzGdttpIkVjqqYy1Dze2fsr49oMp4oo7XJG7cEkcSS2b5veELNwEqILZm3BZlTTNqRMmAZ10rRCJBEIy67T4dlzu7uSx1FVHJJijba98xr224rwuPY5mjMNjbGaE0jytITMSRoNZO2hqfQtFt3PLPu1WR0smAEvOXaEx8Ae4Eks0g5QrlWKzrBK+0sFNZnfbalNa2MusBzy+dvzNPqF75IS9zr20+xV9ibdwsqrHhEfaMT51j8ACgGfUiNdTWFrqf6iCCN2Rvxz3eBVxEumR8fnmmDh3L1y5bVxcQySNVI2JWdCZOm2lNoNiMnjErH2B5flYJNomNxYW6c/wmROB2fDVHUMVEZtiep1GsSTpXQ/soTG2NzQQBbNK/wBxJjLgbXSpzXzlY4erWMKqviDuJJCHaXMyW7L84qP8VO3BELdivigkqHY3nLj9lmXiMuJs4nGjxVuu3iC5MwpyNmGkFZBC7aCqbHEHOTKwwFkWVv78088vcG+tO1u0pt4S0z22uSGzbB0wjatbtuZzeZoEAEEtGhjcXYsUsnRi5zcbG3oTxK07DWFtoqIoVFAVVAgADQADtWoCyWkkm5XSheIoQihCKEIoQihCKELhjsGl1Clxcyn+5HY1XLEyVpY8XCsimfE8PYbFZzzBy8+GOYea10bt6N29+x/KuVrdnvpziGbeP3XV0W0GVAscncPsqi25BBBIIMgjQg9wRtWFj3RuDmmxW2SNsjS1wuE4cE5y2TEfC4o/5wP1HyroaTa7XdWbI8d34XO1eyHM60OY4b/z69qcMPfV1DIwZTsQZFOg4OFwkxBBsVD4rwWxiY8e0r5didxPYjWovja/6hdete5v0lKnFvouwtwzae5ZPYHMP+KSPnWJ9E4f43eIv6WPjdamVZ/2CXsR9FLja67D+HJ+4pfLHXM0ja7sP3stbJ4HauI7QvGH5Dt2jL2rtwj8YMfJQAfjNK556/TAW9gPrmtTOgP+wPemzle3lvqAIAUwIiNK82MHfvRi4H0UK+3QG3JIfP3D71zHXYW7lL6NaLGCFMZkA1I0AIJ7zoBTqRzemeALnmOzQ/PdYH085jbI3PLK1gR2qhv8v4lB43gvaATIWZLgXWF8RzIgx317mpAOwm7SRrp5DLS/3WJzZYus4C55i/kVCKFR5sqAHU3IbPqArorAZg0mHUidImIPhYQQLG50tffu/Ga96UEYOPHPwWt8i8pKcMGxFq4GJJyuYJBg5mAMgySIJ+6NAIAvj2bGTjlFzw3DwWplfIyERMAA9VcX+UzP2d2F7Msn5giR8KxzbAjcbxuIHC1/sr2bUeB1hdWVzFWMDh18a6qIv3m+8TJOUbkkk6CacxRsgiDBoFgcXzPJAuSsy5m+ky7iHFjBA2ldgniMQHYscojpbB77/wAsVS+cu6rEwhoQ0Y5d25VWA5UWLlu/nt4kNPiQzKqSIuqwZUZZzZmZpEDSagI8utr85q19Raxbm35kr3lblPE45FOPYth0bNaLZvEcRBCsdVtN5TrqYERvU44i8dbRVTVDIj/Frv4f2tVw2HW2ioihUUAKqiAAOgFbALJWXFxuV1oXiKEIoQihCKEIoQihCKEIoQvjKCIIkHcGvCARYr0Eg3CUeN8nAy+HhT1tnY/ynp7tvdSSs2QHdaHI8PtwTuj2uW9WbPn9+KTL9lkYq6lWHQiK5+SNzDhcLFdAyRr24mm4XbAY+5ZbNacqTvGx94Ohq2CrlgPUPduVFRRxTjrjPjvTTw3nbYX7f+dP3U7fAn3U8g20w5Si3MaJJPsaRucRv25H7eiZMDxixe/w7qk/hOh+R1prFPHKLscClUsMkRs9tl34heZLVx0TO6ozKn4iASF+J0q5VJRfmm9aw6XLj2PO5HiXbd2wi5befIQ5JLF5UEGPeVg+2Xi8/wC3rfXbWFOGKtc8HUtqguJnuZhl3QtaWOufpFFkXXTgPPDYhSWsohFywpAct5b7NbBPlEEMpEV4EEqPY5qxt/D3smGyYhRYCKFzKTdd1ZgWKqyBUJIJWCCD0JF6nHhl9rllHuWjauFfMjQSrbESNCJBgjcQaEKp4zzrgcNIuYhCw+4nnb5LMfGKg6RrdSrY4JJPpCQ+LfSxeuk28DhyND53GZoEkkIuggCZJPXSqHTk/SFuj2eBnI5UK8v4q/da7jfFuXFDfZFodyE8RFQwVCPDxkn/AA2ETVfRucbuWgSxxgNjsL7/AJw58Ve8NwqtbTCpYuS9sXTZ+1zqXLx4jDLbUq6qVe4PYgAE7zA/1A+eKoe44i8nfa+W7zzHDenbhvKmZzexjC85fxEs72rLf+WCBmO/mIHeJ1q5sed3LI+ewwx5br7ymirVmRQhFCEUIRQhFCEUIRQhFCEUIRQhFCEUIUXH8Ot3ly3EDDp3HuO4qmaCOYWeLq6GokhN2GyUuJ8kka2HkfhfQ/AjQ/GPfSSo2KdYj3H7p3BtoHKUd4+yWsZgLtoxcRl9SNPgdjSeanliPXbZN4qiKUXY66jETvVIJGYVpAIsVMw3E7yexeuL6ZiR8jI/KtUdfUM0efX1WSSgpn6sHdl6KwTmrFCAbgb+ZF/YCtLds1I1se5ZXbHpzpcd6teXePXb+IVLi2iCCZCQdBO8nsKZUG0pKiXA4C1tyX12zmU8eNpJztmkvmP6SMThsVfsWLWGVEuso+zaTBiTDAE+sUxfO4OIVcFCx7A5xOap7n0jcUuo7LdVVQAuUtp5QxCD2pPtEDSodM86K8UMDSAb5818ucNx+KFpsRi7jJeUN/4zKEKNckgKLWaFPkDSTpQWudqUXgjvhbp2a3tvuV64bynbPg3FW7ettctMUhATaeUdgLbtBRspJkQGEgV4IxqvX1JzGQOfiO22qcuB2V8MjB4cl2FsMUWLZawboD5jC6uq5hPmRwdTNWj/AKhY5Cb3kP3zt7eavsNyg7griLzeEQo8C2dBkYlD4hAYMFyKSmWcsyZqQiJ+oqk1AGbBnx7eWiaMHg0tLltoFG+nU9ydyfU61aABkFmc4u1XevV4ihCKEIoQihCKEIoQihCKEIoQihCKEIoQihCKEIoQvjKCIIkdjXhAORXoJGYVVi+W8Nc3tBT3Ty/pp+VY5dnU0mrbdmS2x7RqY9HX7c1U4jkhD7F1l/mAb9IrA/YcZ+hxHbn9ltZtt4+toPZl91Au8kXvu3LZ9+YfsazO2HKPpcPP8rS3bUR+pp8vwpnLvLd6xiFuPkygHYnqI7CtWz9nS08uN9rW3LLX7QiniwMve+9I/Mf0YY3EYu/dQ2Aly67rmdpgkkSAhimToXFxKrhrYmRhpvl84qdy39FV60bnj3bLJct+GyJ4n4kcGYU6FBQ2EjVQmr2uthGiasPyFaC21a402tLbIMrIAxcBWYsRGaJEEjQmrBEN6ymqcSeequrXLmGDK5sq7qIVrnmK9fLm0T/KBU8AVRlfa11agVJVooQihCKEIoQihCKEIoQihCKEIoQihCKEIoQihCKEIoQihCKEIoQihCKEIoQihCKEIoQihCKEIoQihCKEIoQihCKEIoQihCKEIoQv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images.all-free-download.com/images/graphiclarge/pink_pastel_marble_background_18958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512" y="-171400"/>
            <a:ext cx="8712968" cy="1625950"/>
          </a:xfrm>
        </p:spPr>
        <p:txBody>
          <a:bodyPr>
            <a:normAutofit fontScale="90000"/>
          </a:bodyPr>
          <a:lstStyle/>
          <a:p>
            <a:pPr algn="just"/>
            <a:r>
              <a:rPr lang="es-MX" sz="4000" dirty="0" smtClean="0">
                <a:latin typeface="Adobe Fangsong Std R" pitchFamily="18" charset="-128"/>
                <a:ea typeface="Adobe Fangsong Std R" pitchFamily="18" charset="-128"/>
              </a:rPr>
              <a:t/>
            </a:r>
            <a:br>
              <a:rPr lang="es-MX" sz="4000" dirty="0" smtClean="0">
                <a:latin typeface="Adobe Fangsong Std R" pitchFamily="18" charset="-128"/>
                <a:ea typeface="Adobe Fangsong Std R" pitchFamily="18" charset="-128"/>
              </a:rPr>
            </a:br>
            <a:r>
              <a:rPr lang="es-MX" sz="4000" b="1" dirty="0" smtClean="0">
                <a:latin typeface="Adobe Fangsong Std R" pitchFamily="18" charset="-128"/>
                <a:ea typeface="Adobe Fangsong Std R" pitchFamily="18" charset="-128"/>
              </a:rPr>
              <a:t>El plato del buen comer representa los siguientes tres grupos de alimentos:</a:t>
            </a:r>
            <a:endParaRPr lang="en-US" dirty="0"/>
          </a:p>
        </p:txBody>
      </p:sp>
      <p:sp>
        <p:nvSpPr>
          <p:cNvPr id="5" name="4 Rectángulo"/>
          <p:cNvSpPr/>
          <p:nvPr/>
        </p:nvSpPr>
        <p:spPr>
          <a:xfrm>
            <a:off x="323528" y="1556792"/>
            <a:ext cx="684076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es-MX" sz="2400" b="1" dirty="0" smtClean="0">
                <a:latin typeface="+mj-lt"/>
                <a:ea typeface="Adobe Fangsong Std R" pitchFamily="18" charset="-128"/>
              </a:rPr>
              <a:t>Frutas y verduras</a:t>
            </a:r>
          </a:p>
          <a:p>
            <a:pPr>
              <a:buFont typeface="Wingdings" pitchFamily="2" charset="2"/>
              <a:buChar char="v"/>
            </a:pPr>
            <a:endParaRPr lang="es-MX" sz="2400" b="1" dirty="0" smtClean="0">
              <a:latin typeface="+mj-lt"/>
              <a:ea typeface="Adobe Fangsong Std R" pitchFamily="18" charset="-128"/>
            </a:endParaRPr>
          </a:p>
          <a:p>
            <a:pPr>
              <a:buFont typeface="Wingdings" pitchFamily="2" charset="2"/>
              <a:buChar char="v"/>
            </a:pPr>
            <a:endParaRPr lang="es-MX" sz="2400" b="1" dirty="0" smtClean="0">
              <a:latin typeface="+mj-lt"/>
              <a:ea typeface="Adobe Fangsong Std R" pitchFamily="18" charset="-128"/>
            </a:endParaRPr>
          </a:p>
          <a:p>
            <a:pPr>
              <a:buFont typeface="Wingdings" pitchFamily="2" charset="2"/>
              <a:buChar char="v"/>
            </a:pPr>
            <a:endParaRPr lang="es-MX" sz="2400" b="1" dirty="0" smtClean="0">
              <a:latin typeface="+mj-lt"/>
              <a:ea typeface="Adobe Fangsong Std R" pitchFamily="18" charset="-128"/>
            </a:endParaRPr>
          </a:p>
          <a:p>
            <a:pPr>
              <a:buFont typeface="Wingdings" pitchFamily="2" charset="2"/>
              <a:buChar char="v"/>
            </a:pPr>
            <a:r>
              <a:rPr lang="es-MX" sz="2400" b="1" dirty="0" smtClean="0">
                <a:latin typeface="+mj-lt"/>
                <a:ea typeface="Adobe Fangsong Std R" pitchFamily="18" charset="-128"/>
              </a:rPr>
              <a:t>Cereales y tubérculos</a:t>
            </a:r>
          </a:p>
          <a:p>
            <a:pPr>
              <a:buFont typeface="Wingdings" pitchFamily="2" charset="2"/>
              <a:buChar char="v"/>
            </a:pPr>
            <a:endParaRPr lang="es-MX" sz="2400" b="1" dirty="0" smtClean="0">
              <a:latin typeface="+mj-lt"/>
              <a:ea typeface="Adobe Fangsong Std R" pitchFamily="18" charset="-128"/>
            </a:endParaRPr>
          </a:p>
          <a:p>
            <a:pPr>
              <a:buFont typeface="Wingdings" pitchFamily="2" charset="2"/>
              <a:buChar char="v"/>
            </a:pPr>
            <a:endParaRPr lang="es-MX" sz="2400" b="1" dirty="0" smtClean="0">
              <a:latin typeface="+mj-lt"/>
              <a:ea typeface="Adobe Fangsong Std R" pitchFamily="18" charset="-128"/>
            </a:endParaRPr>
          </a:p>
          <a:p>
            <a:pPr>
              <a:buFont typeface="Wingdings" pitchFamily="2" charset="2"/>
              <a:buChar char="v"/>
            </a:pPr>
            <a:endParaRPr lang="es-MX" sz="2400" b="1" dirty="0" smtClean="0">
              <a:latin typeface="+mj-lt"/>
              <a:ea typeface="Adobe Fangsong Std R" pitchFamily="18" charset="-128"/>
            </a:endParaRPr>
          </a:p>
          <a:p>
            <a:pPr>
              <a:buFont typeface="Wingdings" pitchFamily="2" charset="2"/>
              <a:buChar char="v"/>
            </a:pPr>
            <a:r>
              <a:rPr lang="es-MX" sz="2400" b="1" dirty="0" smtClean="0">
                <a:latin typeface="+mj-lt"/>
                <a:ea typeface="Adobe Fangsong Std R" pitchFamily="18" charset="-128"/>
              </a:rPr>
              <a:t>Leguminosas y alimentos de origen animal</a:t>
            </a:r>
            <a:r>
              <a:rPr lang="es-MX" sz="2400" b="1" dirty="0" smtClean="0">
                <a:latin typeface="+mj-lt"/>
              </a:rPr>
              <a:t/>
            </a:r>
            <a:br>
              <a:rPr lang="es-MX" sz="2400" b="1" dirty="0" smtClean="0">
                <a:latin typeface="+mj-lt"/>
              </a:rPr>
            </a:br>
            <a:endParaRPr lang="es-ES" sz="2400" b="1" dirty="0">
              <a:latin typeface="+mj-lt"/>
            </a:endParaRPr>
          </a:p>
        </p:txBody>
      </p:sp>
      <p:pic>
        <p:nvPicPr>
          <p:cNvPr id="10242" name="Picture 2" descr="http://dsc.itmorelia.edu.mx/diabetinf/img/verduras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92080" y="1196752"/>
            <a:ext cx="3672408" cy="1791492"/>
          </a:xfrm>
          <a:prstGeom prst="rect">
            <a:avLst/>
          </a:prstGeom>
          <a:noFill/>
        </p:spPr>
      </p:pic>
      <p:pic>
        <p:nvPicPr>
          <p:cNvPr id="10244" name="Picture 4" descr="http://0.static.wix.com/media/70b76b_c3cd7e52cd2a0ab9f48683d1d5ff3f63.png_25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47864" y="2420888"/>
            <a:ext cx="3600400" cy="2304256"/>
          </a:xfrm>
          <a:prstGeom prst="rect">
            <a:avLst/>
          </a:prstGeom>
          <a:noFill/>
        </p:spPr>
      </p:pic>
      <p:pic>
        <p:nvPicPr>
          <p:cNvPr id="10246" name="Picture 6" descr="http://2.bp.blogspot.com/-0oDdovGXRyU/U0WyfzlpviI/AAAAAAAABi4/H9uj5cXgVb8/s1600/Ejemplos-de-prote%C3%ADnas+alimentos+de+origen+animal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96136" y="4957570"/>
            <a:ext cx="2808312" cy="178379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images.all-free-download.com/images/graphiclarge/pink_pastel_marble_background_18958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611560" y="260648"/>
            <a:ext cx="8229600" cy="4525963"/>
          </a:xfrm>
        </p:spPr>
        <p:txBody>
          <a:bodyPr/>
          <a:lstStyle/>
          <a:p>
            <a:pPr algn="ctr">
              <a:buNone/>
            </a:pPr>
            <a:r>
              <a:rPr lang="es-MX" sz="3600" b="1" dirty="0" smtClean="0">
                <a:latin typeface="Adobe Fangsong Std R" pitchFamily="18" charset="-128"/>
                <a:ea typeface="Adobe Fangsong Std R" pitchFamily="18" charset="-128"/>
              </a:rPr>
              <a:t>Frutas y verduras:</a:t>
            </a:r>
            <a:endParaRPr lang="en-US" sz="3600" b="1" dirty="0" smtClean="0">
              <a:latin typeface="Adobe Fangsong Std R" pitchFamily="18" charset="-128"/>
              <a:ea typeface="Adobe Fangsong Std R" pitchFamily="18" charset="-128"/>
            </a:endParaRPr>
          </a:p>
          <a:p>
            <a:pPr algn="ctr">
              <a:buNone/>
            </a:pPr>
            <a:endParaRPr lang="en-US" sz="2000" dirty="0" smtClean="0">
              <a:sym typeface="Wingdings"/>
            </a:endParaRPr>
          </a:p>
          <a:p>
            <a:pPr algn="just">
              <a:buNone/>
            </a:pPr>
            <a:r>
              <a:rPr lang="en-US" b="1" dirty="0" smtClean="0">
                <a:latin typeface="Adobe Fangsong Std R" pitchFamily="18" charset="-128"/>
                <a:ea typeface="Adobe Fangsong Std R" pitchFamily="18" charset="-128"/>
                <a:sym typeface="Wingdings"/>
              </a:rPr>
              <a:t>   </a:t>
            </a:r>
            <a:r>
              <a:rPr lang="es-MX" b="1" dirty="0" smtClean="0">
                <a:latin typeface="Adobe Fangsong Std R" pitchFamily="18" charset="-128"/>
                <a:ea typeface="Adobe Fangsong Std R" pitchFamily="18" charset="-128"/>
                <a:sym typeface="Wingdings"/>
              </a:rPr>
              <a:t>Son fuente de vitaminas, minerales y fibra que ayudan al buen funcionamiento del cuerpo humano, permitiendo un adecuado crecimiento, desarrollo y estado de salud.</a:t>
            </a:r>
            <a:endParaRPr lang="en-US" b="1" dirty="0">
              <a:latin typeface="Adobe Fangsong Std R" pitchFamily="18" charset="-128"/>
              <a:ea typeface="Adobe Fangsong Std R" pitchFamily="18" charset="-128"/>
            </a:endParaRPr>
          </a:p>
        </p:txBody>
      </p:sp>
      <p:sp>
        <p:nvSpPr>
          <p:cNvPr id="9218" name="AutoShape 2" descr="data:image/jpeg;base64,/9j/4AAQSkZJRgABAQAAAQABAAD/2wCEAAkGBxITEhUUExMWFRQXGRcZGRcXGBoXGRwZGxgYHBoaGBocHSggHRslHBgVITEhJSkrLi4uGB8zODMsNygtLisBCgoKDg0OGxAQGy0kICQtLC80NDcsLCw0NDQsLCwsLCwsNDQsLCw0LywsLCwsLCwsLCwsLCwsLCwsNCwsLCwsLP/AABEIALYBFAMBIgACEQEDEQH/xAAcAAEAAgMBAQEAAAAAAAAAAAAABQYDBAcCAQj/xAA/EAABAwIEAwYDBgQGAgMBAAABAAIRAyEEBRIxQVFhBhMicYGRMqHBB0JSsdHwFCMzghVicpKy4VOiwtLxJP/EABoBAQADAQEBAAAAAAAAAAAAAAACAwQFAQb/xAAtEQACAgEEAQMDAgcBAAAAAAAAAQIDEQQSITFBBRMiUXHwYcEUI4GRoeHxMv/aAAwDAQACEQMRAD8A7iiIgCIiAIiIAiIgCIiAIiIAiIgCIiAIiIAiIgCIiALG97SdBI1EEgTBgRJHGxIuNpC84qA0u1adIJ1cAOM828/puoPMcUKv8v8Ap4lg7ymQbOgX7t3GRw/QxFvAJHD44trGhUPijVTd+NvEf6m8eYg8wN2hXa9upjg5t7gyLGD7EEei552uztxo0azWltehUBkCWkEHVtsDAkHgDcrX7Bdo9OLq0nOilie8r0wSPA+7ns/2gn+0cyqlct208ydEzDHMotL6hhgBPWRsBzJVZyztd3tWoXRSo0m66r3nabMY0czck7nYDitTt3j+8qMw7T4Gw6p6gkewH/sqP2Sw78ZihTk93r7544ajOmfJv5Hmoyse/CPM8nZ8qxhrM72C1jvgDhB0/iI4Ty5Qt1aH+JUW1mYYOmqWzobfSwR4nfhFwBO8oM4omoaTHd5UHxNZ4tP+t3wt8iZWhMkb6Ii9AREQBERAEREAREQBERAEREAREQBERAEREAREQBERAEREAREQArn+f4Z1FxpEnROug8fFTMyNJ6GRHG3MzdsX3gvTgu/A62odDwPuPzUPmhZi6TmgFtanc03CHjmI4g8xvZVzWTxlExeMe9mmdNVzSP8AKXg7f6XWIHIjiq/l7xiaFOk3w1G6DOzm30vvv8Ouyne+BEOEGTvy2P0UHk2BNHHVifhcwOb/AHOOr1BafdZHHJXkms0qFrMRVcb6XQSZkwQD7lR+WZ2MswxDGzi6wtIkMnc9SAGgDnJNrHZ7Q1WmkA4+HW0u8mnVHqQB6qIyPBtx2La57w1kESTAManPI/ytbudpU0sPg8zzwTvYXJcZiO9earmd8R31QTr0ifAH73Jkxc2kwup5dg6GFY2lTDWDgPvOPE8yVzPMe3Zc5mDypmlkhgqxLnnlTB99R6mwErovZ7I24dkkl9ZwHeVXEuc48RqN9M7BXwS8FiJdERWkgiIgCIiAIiIAiIgCIiAIiIAiIgCIiAIiIAiIgCIiAIiIAiIgNDOg7uiW0jVIvpa7RUsN6ZNtfKSPNVE55TquaHVCyo21Ou5uh7Hfgrt2jgTsrti6j2tljNZ4t1aTHQkRPQx5rnnarE4dzy8NfTq7Oa5pg+Y4OvxsfOxrnweM0M8reN+tmh2oNqNGwcY8Tf8AKZBB6jkoR9QucyDJaSHHbwxMn2CxZniajXUnUz3lMxTczchrj4YPJpJgcJI5RhwzS0uMHxAR1E384JVT7K2sm5XwpqFmsBzRJDZsTzdz32UF2rxUHuw6BE1C23hPw0xzJuY2tJUti8V3RJJs1t+pJJIHs0KvYBnevOJrCGNktaRZzuBPQAD5DhdtS5YM+T1amGLaoJbVeCylSZ8UHhqHiDnGB4YJ4kbL9A9mqD2YamKoaKkS8NMgOJuJ4kbei4f2c7O1MZVGIqv7nDk2qvIaXAH4aDeJ4SBA6my77hKDabGsYIY1oa0dAICtgicTMiIrCQREQBERAEREAREQBERAEREAREQBERAEREAREQBERAEREAREQGDFV3NiGOcLzpgkcrTf/pV/OMZgK40Yg92/YGow03Dyc4RHyU5mdCo9hFOqaR/EGB59A6y5ln+IzPBy+tV77DkgRXbRcDPNjfF7FQk8HjIjO8G2k57WVWu0mQ4QReHNdY7Xuo7E4h2oCQHRqAEWdHiA5i5ha9LMmOrBxZT0OJlrASwSNtJJIab+61e4e2pqmWAEMaLwDy9JVDkkVtmatR7+qXPfDBFgLE8TEny91gzivS0tpgkwZgbnlA2H7sslGrYaGRwjVPuIsV5yrKzVrwTqqG4Zp16iPuluppLbbAqWQkXHsTm2JdUaaeDFUiNdR0l4aDAaHudpaYNhHlZdgVU7NY7FNa2nUwzGNFgGU30I8muDmemsK1Aq6KLEfURFI9CIiAIiIAiIgCIiAIiIAiIgCIiAIiIAiLxVqBoJcQANyUHZ7XkvExN1Uc27XDVppbcXc/LktrAY8vbYy4XB6rK9XDdhcmyehthXvksFmRYsNV1sa6IkAxy5j0XNftM7QVu+bh6D2DQNbtLnatVwWviIEcOs8FfKaismWMXJ4R0DM85w+HaXVarWwJiZPoBdavZ3tNhsaH9w4ksjUHDSRqmPyK4LU1O/r1iLWYwm/nxKvP2TVaNF1Wo8Glrhg/DDJMvP4iTvtCp/iI574/PJa6Wo5Z1pFr4bG06nwPa7yIK2FoTT5RQFUPtAy/CNw78ViGl3dlps46n3htIH7rXOLQYG0+at6539qWPbUNHCtqBj9eueRa0m/CzHOdHODaFGeMcjGTl38YHMdUq0adLxeEU2uDhNgAZNtrOWPLsS5+oDYXIPLaSR6LezAsNWkS6p3At3jQIJJ5ACBMgEc18ZgWVsS7+G/liD4tIuTw25A3KyN+S32UeK+LFLwhsOG8+EHyWPKnVaj2PqUdbS8MEamuBJsIHi9RtbyXysdOIb/FvLhTFjB57kTaIsbWKyV9RxTmYWrNNw1gWIM6jAHEgAW3KJkfaifobK6bm0aYeXFwaJL4Lpj7xFieEhbS5n9mHaxx0YOufENTWOJG7fufJ2/JdMWyElJZRFrAREUjwIiIAiIgCIiAIiIAiw4nEspt1PIA/e3NQ9ftDP9Nvq79B+qhOyMe2SUWyeRVh2cVvxAeQCMzuqNyHeY/RU/wAVAl7TLOijcuzhlQ6T4XcuB8ipJXxkpLKINNdhEURm2eNpSGw53yHn16Lyc4wWZE66pWS2xRuZhmDKLZefIDc+So+e5zUqjk3g0H9yVpV8wc+oXPJc49eHDbbyWKpT1CTIAuBNj6Bcq/Uys4XC/Oz6LSaCNDUpcv8AOjVcRoiCIkk7/sKb7MV/bgoGpueR5KXyKx25LMuGjdqop0tE/nHaAYTD1D96fCOrtvnJXIS1uIqPdUaXPPicS4ySeJ57K69vMN3lSl0a63rb6qqdnMMTWqnhqIH9tk1Golyk+j5Wv4mhgKAaO8aAGtdDoHCdJnyKutHBnS004ji3n1HX81FZDlpBr03iW94+OrXAO/8AkVN9nGGnNJ5ksMCfw/d+vssNtvyfP/GX7nIF+iHCWuGxFnBXjszngrt0uP8AMaP9w5+fMKu5jhWvaQ73G46gqqZdjauFxAaTcGWO4OH7sQt+kudT/QqnDcjsmKq6GOdE6WkxzgTC4JmLjjn1Xa9VJzi91TTBDjPhad9IaWgA8h1XXO1mYNdllaq1xaH0oBG4c4hoB/uMH1XGxRqOrPotq6WQJDC1pcQDOnoL/LkutdZysMprj+hgxGOqVMMwdzootLdbmiSS34iG8BuVvZt3dMUnYZw7wlo8MmQWyRHERBvstJ+NGGZUw4p6zJFMyWmDvrDeAvfj81rnBtwrqVV9QPbImC4ESJlv5eirxn87JZaX5wbeUYik01TiSW1SA6XNHl4STtHBamS4Nz+8rYeoabw4kNAmWwdJPmZt1WHM80o4nE0opuDJuDYu5RJsIOy2MwwtWjXFLDOLBVEkF2oSDcg8DwTGPu/2PM/2Rr0MzqUmmq5rtTnh7HiANQ3Fhsb3HEc1+jskzJmIoU6zCCHgG3PYj0MhfmrEYx9NncOY3wOHi+IaZBt0PH1Xf/s9Df4GlpjSTUII2M1HSdtplW05y+CNnXZZERFpKgiIgCIiAIiIAtfH4xtJhe7YcOZ4ALYVR7VYzVUDBsz/AJH/AKj5qq6zZDJKEcs0cVjX1Xan+g4AdF5BWJi9grk5b5ZoM0r45y8BwWPEV42UXwWRWTHWeRsrZ2bzbvWEPI1s3PMc/wBVRnvLjAklSuDy3S0kuOsiCBtHI8+CspvcJZFkI4W54JrOs/topHzf+n6qtuAI/fyW9SqUwwAgFxAm03PD6IKDPA0tIcTcE+/yUZ2yteWaqdXRT8Yp/f6lYe5jamhx8UaoHX73UbrZLQ1ga0ADoprHYOm97fC1kEgOsYBF4WjmGVNBHduLuEGOKpx5OlX6jTZtTeGRTBPCFYMloXCjaGG0GCIPIqbwjxTpuqOMNAJnoBKRXJLW3pVNrohc/rfzXn8DQPlqPyIUB2TbIB5jUfM3+qzZxVd/DVnn4nte49C7Yekgei2ezlCGg9AsFsspv6s4UFwbrPDWd10n5R9Fmx3hqMeNnDSfMXH1HqtfF2rebB8nH/7BSNWj3lIjjuPMbLKWpYN6g4Oaqv2mws+Yu09eXrt7KeyqtIB5/shYu0GF1MJG600WvH2ItEYc3L8pxFPc/wAsgET4X1WNfboSD/cqLjqjadFoa8d40u0wPGDNwSDtEA9VJVsVopVhq02m+0yCARy1BtvJQeXGKorVu7aKgdfSC0mJu3nc3PVdyqW6Kf0KWscGxhsAH4V1bxmpd3eB7Zkc72j5eS0szzXF4ig0vpzTEeINPCJM8PLr6LwzCuqVqrKVVrGTzLWukbgXtEe3klHNqdOg+g7UXjULFxHCDbhMyOi0LOfr+xW8fYzZ7WpdxT7s0w/wnwtAI2i8zYwbrWqUX0HUcQ9/fTuJd0+9tv6WXzDZFTdhu8aH95BP3QLRwN+d1ir4nFVKDHlsUmQZA5CJueR2Ai6lH6J+SL+rRtsx5L6xrN7s1KYhuneTY3HNd7+zOlpy6i28A1IkzA1usOgXCBjqVbENjxAMdLn7G29+VzH6Lvn2c0Gsy3Chu3dh3+4kn5lWVLnrHB5PosiIivKgiIgCIiAIiIAueY12qvVn8bvzK6GSub5s6n/F1TTqse18OhrgYMHVtxlZNYnsTLqezM2F5L1CV8+Y1upokT8ueyx4LPG1pDd9/wB2WBwkllo0+1JctEy/EALE4OIkCBzP0WEUyDL/APb+vLyW/Rw/eN1F2kfvbkFQ5Z4NldEYR9y3hGPLGtNQEkgNv5qQdmQaXmTAuTFvdaVOkw+EOvtG0dVnq5g0NgbDh+qg5YXZi1tsbLPh0kYaFPW4YhtUAESGxJNrGZtzW5WxrSIFyduZJ+qrmVYitVa4Uwzu2khriYtNgABeNp8lkq48OIpt0MfPhtJBG5I3PEnn6qa4X5yYTdbXLHtNUtc3ptq5GfVH4h76oNItAAMj2jYf6lE4mlL2h5a6nMxe5BEA9OMdFtVKw1DuWNbzA8IPsqlN8L/H+yaTySbqjJl9+HkVC9pM1s2jPhkOdHFoPhb6n5ApgKjhUJqlpG4A2nrPEJnOPotDiYALb8PVTck+Hw2XxbfHOCMxlY1WFrgNJ4D9Vt5XmIbDHCBsCPqq1Rzkd0Heyn+zEOb3r4k/CI2HTqVG2mKhho6NVPuPCJbFjU9rhwa4HhuWkR7LcwWZU2+F50nrt7qDzfGNmQTbivVDDNqM1OkAifT1VC08FhSN70Nagm8m5SzyhTe8F/h1EggEiDv8591pZn2wLiW0mDT+J3iJ9AbKoY/CuZUO8C8dF6OHGjW0wRuPqtlejqjyuT1aGC5Zlrh9Z4a2nrLyAWC03BI6bb8N1b6fYTDupsbXl+nYNJaAOAJFzwk2k3Wj2MzJlSo6WgPY1sxbcm484V1FXUJXN1utsrftw+ODHbVXu4RWG9jMNSJdRBY48yXD/wBr8OBVLdkT6dSqMRQpu1ElrpOkiTAbEEbjfaF1lygu0gHcuJ+74vbf5Sq9F6jdCW2bzn+5CNNc5pPo5d/h2La0sa8BkmGze+4ktXptOrSw7mPoueb3bDhBG8i4g7jip+niQ7ZbNN54LvPUz8pG2XpNTjmDaKtRbSfRw4fpHi+7EneZO8/kv0V2Fo6MvwrTM900meZE/Vcdq4GlVIL26X/+RkB3WbQZFrq5Zx9pjsO6nTpYWaYES90ahHh0kSLGxBvstWn1EJZ5/ocbUaKyEtuDpqLmWB+1jY18Npad9DtRHoQJXQMozSjiaYq0Xh7DxHA8QRuD0WyM1LoyWUTr/wDSN1ERSKgiIgCge1Xailgmt1AvqPnQwGJjck8BcKeXJvtpLRWw7pIdod5RqG3Xf5KE21HKL9PCM7FGXR47U9vX18NUpBgpzGotcSS0GS3bZwBBPVUA5pAYXNIM8RptzH5dIWqc1gEOgnVI52B6xE323UZmWYudpPKeUb/pG6pw3y2dBba+EsI3cZmbhMEbkBoB24cLj5qYyl/8uQSHEtJdaOsD/wDFU8KDVcDsFJYmnUp+EVARaQOAPIg8uahODwXVXReeOC6dm+0B717KhD26QQTeDMRfny6K6UMKHN1SWA7NH/a5JgnamgURHEu69SVfOxuZPxBDan3IaSDMn8/PzWDVVOPy7yY74Tsl8embVPBVRUfD7Whxva9o5zF/ktPF5e6pSdrcdRJGlpItNpi5JWXNO0Ncuc2mRTaxzgNI3AMXJmdptzWJnaJ+ppqsa8Ru0aX+YOx8j8lQq4x4Jv02e3KZqU++wFBzntL2SSAD4wOIM2N54qZ/wukWtrPcRXIBEH4JHwgbGxgnjdRXanMw6gPEC2odLT14g8iNyOSg8fja1NjWsqAkw0TcxG/sF7lvpHOlBxe2XgnqLGuJNV2qC4CLReNhxsomrnTKD3jxnkd5ECwk8DZQvd1qWka3VC8kuYLkE31C3Hj5qSosD2DvKUVDUIBeLtY0C45Fznb/AOVPaUU2+kX0Ve5JJeSRy+hWxIDjLBMhs32IGojodh7qdHZ/DuH8yk155uEn5zHusuTOa1oA3UiXSVwr77G/i8HeVEIcJFC7VdlAGasOYgf0ybf2ngfP5KDoZy+mALwBA/fArp2MoNeIM+ip+YdjyXa6VUtBI1Ne28cSIi/QroaTVpw23v7M0UqNbbiuyDrZu6oIlW7A5i3umDoPZQ2c5BRpNbpJcSJJm59tuPBRLsQKUAEhu1ytdsFbFbTRNqUclnzRwdDmEAi4+qr+KruPCCtV+anmtHMs1Gn6q6iNi+Jmd8ILl9G3kWcihjJJhtQaSeu4+vuujtzN+7TIO/6rh3euddW3svi8XUGljdTRYucYHlPH5qv1DQKWLE1lLk5D1G5uT4TOnNxqrfa/OgKZpj4n28m8T9Fq4puKgNljXExIlwBPPbjb1CgamUV2uL6x1A7vFx6jgPkudpdHBTU5NcE9LfVOxLJmy+YlWXLqYINlBS1oEFZ6eJPO66u7nk7zTccI36w0mF8x1EVaRYYndp5Oi36eq+MwGIcJFJ59I/NRma4x1CGuaWvdMBwI24rNu3T/AJb5M16WOHyQrHl7djI5A2PIqx9iM8xOCe51Om+oHC7DIZvZx5kc+pUDSLrgOIkkkNMCTvYL4L7k+66qljlFcqJXLbMvme/aHi3upks7ltOo18N1HUQCNL3B123mLTAVg7PfavRqPFPEt7skwKjfg9QSSPmuZ4OiHUz4r8eNoNuo2UJimBp0+o6fsgqcb3ky2+n1qOGsfqfq8FFXvs8xbquXYZ7rnRp/2ktHyAXxbU8o+eksNoon2kdocTTxhpanMpjToAJaC0taS+xEnUSL7QqXmXaCrWAp1iahE93ULjqFiAx0kgsJgyRPXaLh9tVJ5r0iRLDThnRwc7X/AMqfyXK6+FqMMuIHHwmeo9VRJdnSg1KC48fn+yw4XDUjTPgBkC53PNRWDyimXvJuGkeH0WeKjaWplQCRtGx91AYV9UOcdV/koRjLJpssgkvib5DWVTFgZHsvuNxOoBrPETwF5HVR+Lw1XwuLhJ2H6rZ092JneDPDyVu0zO9rKSM+GxmhndiSRqmOMne3or39neJiiHHcvcT7x+QC57l2KLCXDid9pHTorh2ExOtlRvEPJjo4D6grF6hF+zx9S/S2bpbWT2f0dNd9gA7xCLCD/wBytGjhX1AdDZIBMdPr5KYzTDmtTa4XfSBBHEs5jq2/oojAYjSZnwmA6JuJB4HosMGpYZ0ctQ47Rq0aoa1zKgLqbz42bGRs5p+68cD0Ubh8oAxGmqdbGgPpu/G0zB6HgW8CpbNKwqvdUDNIPCZ87rFluFfWIYAT3bg5h5TZzT0NnebeqnnCayZNdRG2HuPhrsmMDQYAS0ATvC1cXiolS38AGDS+qGk/oo3N8hc5hNOoD0PFVZXkwQurTwmMgxhqVC0bNEk/l9fZW2hWa3gqF2MxGk1Wus4OAI8v2VaHV1ydT8L3hHcrj7layzYxdaTZaz6Zc0mfRYq+JkQsQrkAjmq4pZyzTGLS4K72klrdY4EA+th8/wA1YskyylTphz2h1Qi55HkOige0rv8A+d/l+RCmstxc0m+S3Kcvaj93+xx/WL5xSgnwZq+EouP9Nt+i8U8BTJjQ2FhqYorxTxmk3PX0ChnwfMKUm8FW7Tdm9NVgos8L3hha0TBPFoHrbyV3yzJzQpAd2WADi0hTHYWvrfUdUbpcbU530j4iPO3oFdO7BC3wrnfUlJ9Z/GbmpTilN9HKsxy7vLscWOEQd9iDt5he6ODcz4naucj/ALVq7SZRpaatJvw3cwcRxLRz6Km/4gHHw3J2CyzhOv4PoonFw4Kx2gwppVmCkPDVMBvJ3Ichx9Cr32byZlJoJ8T+Lj+Q5BReJy3UWVKrgzQdQ5TBF/crco5yJ0texxHASJ9bqGpjbbWor+p1qvUJe2oTZaGtWjm+X06zCyo0Oaee4PMHgeoWHB5lPQjcLadVlcba6n5TNKeeUcizjBuw9d1Nxni13Np2PnwPktbUZ6qxfaVHe0Oel/tLY+qgaDl9dpJyspjOXn/h0qL9y57NjDF10xFAudTa1svdMAXN3Q0e8rbwlEvIAuTAHqug9i+y5pYj+Irhpc21NoOoN4ajYeLfylbaa8vJm9R1ShFLyX7s3l/8NhaNHixgB/1bu+ZKLYZVRbsHzLeeSkfatlD6+GDmgl1N0wNyCCDHyMdFxxuX1qh0tZUJJAsw8LXt+a/Uj2A7rF/CN5D2UXFMuhe4xwfnF+SYlg7s0ah6ta6Cs+C+zvG1AX6AwEjwuMGOfJfogYYL6cO1FBIlPUzkkj8u5jl72nQQdTSREX3WF+UVyGl1J0E322HEiZC/UbsG38I9gtbEZRSf8TAfRNp5K9vwfmnFUiaenTcHpEL12Txn8NXLnA6TAfuYHP0/Vd0qfZ3hHOJh1zMTZSGE7G4WmIawAeX581XKrdFxl0y2WoWU4lTpU/hqMcCCJa4XBHMHksOY5TTrMPdtbTrTPIO6f5Z/MK5Yjs2A2KZjpwVczDJMSNmE+V1wrtHqKZZr5R0qNXCfbwyhZjha1Mw6k9pO1jw3IIsVYOz9I/wpLJ1uBNrGfot7/DcwNm03epAHzM/JfcNkmPph9SoGxYgMkwOM2v6KaqvlHLhgjrroWw2Jrs8ZdisIxkYmm6pVI8RLbTyHDkLcVo4dv85xo0zToRIDp+U7DovdTP3CQQ0rWOMxFc6WNcejQvW5zW1I5bpk+HhFVxmKFPH1C34XaQfOFasNV1BS2SfZmKhNSuXBzjMbeil8b2HcwDuSDHB36pqvTpzipRXKR19Hrqq17Unx9SsOYvD1Mns1jP8Axexb9Ss9DsZiX/FpZ5mT7D9Vz4enaiUsbcHQnrtPFZ3I5h20xJ7ru23c48OA4re7MY4upCbEWI68V0Vn2YsmX1C4ncrI77OqbQe7sea7L9P/AJCgu1yfOa3UfxE3Ip1RwUr2OpsqYtrXAENa5wB4uEAW6ST6BZcZ2HxY+GHDzhamC7MZhQrMrBghpv4rlvGIG/H0WOOitUsuPRgqjiaydJxeAZUA1NBIuDxB5g7gqOrHFMqU9Jpuo37zUHa4ixaRaZ4ELPgc8ZZtXwO5mwP6KUFRhFiCOhV7af6M3SjKHaPDhIXIMZh2YfN61Owa5rHsHAa51Af3Aq2Zvn9ahVqtouFRojSC2YMXAcD4r+2y5vjMuxtXEuxNYOc9+8CAGiwa0DgApKDtixKvGN3ks76TW1y+sx9Wn91rbgHq3iLBec7ezEupsoUO5gySWhp67CF4wuKrUxcHyIW9QxdWoQ1rbm2yp3WL47SDpl4weqlIgtgyeKksPTcYtdTGX9lAYdUe+eIaQB+Uqw4XKabNm35m59yor0h2TUrHgsheq4bVycU7RdjMwxFc1QxpbAa1usWaPqbkrFg+wWYEwaEdS9kf8pXe20AOC9hgXajp4RiorpHletsh0UDsr2GNE66paX8A24HWSBdXOhgGhbsL6roxUVhFFlsrJbpPk1zRRbCL0rCIiAIiIAiIgCIiAIiIBC+ETuiICPq5HhnGXUKZPMtB+i2sPhKbBDGNaOQAH5L6iYGTMiIgCIiAIiIAiIgI/McopVhDh6jdQJ7DU5/qujkQCiKuVUJPLRdXqLYLEZNE1luRUaIgNnqYP0W+cMw/dHsiKaSXCKpSbeWYKmWUXb02nzC+4fLaLLsptaegCImEeZNoBfURegIiIAiIgCIiA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9220" name="Picture 4" descr="http://3.bp.blogspot.com/-uXJtQhRaQWg/UoTilKsVckI/AAAAAAABXLc/0ZVwNjadoXY/s1600/Alimento_Frutas_y_Verduras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23728" y="3730159"/>
            <a:ext cx="4464496" cy="301120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images.all-free-download.com/images/graphiclarge/pink_pastel_marble_background_18958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7384"/>
            <a:ext cx="9144000" cy="6858000"/>
          </a:xfrm>
          <a:prstGeom prst="rect">
            <a:avLst/>
          </a:prstGeom>
          <a:noFill/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57242" y="-171400"/>
            <a:ext cx="8229600" cy="1143000"/>
          </a:xfrm>
        </p:spPr>
        <p:txBody>
          <a:bodyPr/>
          <a:lstStyle/>
          <a:p>
            <a:r>
              <a:rPr lang="es-MX" b="1" dirty="0" smtClean="0"/>
              <a:t>Cereales y tubérculos:</a:t>
            </a:r>
            <a:endParaRPr lang="en-US" b="1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67544" y="116632"/>
            <a:ext cx="8229600" cy="4525963"/>
          </a:xfrm>
        </p:spPr>
        <p:txBody>
          <a:bodyPr/>
          <a:lstStyle/>
          <a:p>
            <a:pPr algn="ctr">
              <a:buNone/>
            </a:pPr>
            <a:endParaRPr lang="en-US" b="1" dirty="0">
              <a:sym typeface="Wingdings"/>
            </a:endParaRPr>
          </a:p>
          <a:p>
            <a:pPr algn="just">
              <a:buNone/>
            </a:pPr>
            <a:r>
              <a:rPr lang="en-US" sz="2800" b="1" dirty="0" smtClean="0">
                <a:latin typeface="+mj-lt"/>
                <a:ea typeface="Adobe Fangsong Std R" pitchFamily="18" charset="-128"/>
                <a:sym typeface="Wingdings"/>
              </a:rPr>
              <a:t> </a:t>
            </a:r>
            <a:r>
              <a:rPr lang="es-MX" sz="2800" b="1" dirty="0" smtClean="0">
                <a:latin typeface="+mj-lt"/>
                <a:ea typeface="Adobe Fangsong Std R" pitchFamily="18" charset="-128"/>
                <a:sym typeface="Wingdings"/>
              </a:rPr>
              <a:t>Son fuente principal de la energía que el organismo utiliza para realizar sus actividades diarias, como:</a:t>
            </a:r>
          </a:p>
          <a:p>
            <a:pPr algn="just">
              <a:buNone/>
            </a:pPr>
            <a:r>
              <a:rPr lang="es-MX" sz="2800" b="1" dirty="0" smtClean="0">
                <a:latin typeface="+mj-lt"/>
                <a:ea typeface="Adobe Fangsong Std R" pitchFamily="18" charset="-128"/>
                <a:sym typeface="Wingdings"/>
              </a:rPr>
              <a:t>     correr, trabajar, estudiar, bailar, etc.</a:t>
            </a:r>
          </a:p>
          <a:p>
            <a:pPr algn="just">
              <a:buNone/>
            </a:pPr>
            <a:endParaRPr lang="es-MX" sz="2800" b="1" dirty="0" smtClean="0">
              <a:latin typeface="+mj-lt"/>
              <a:ea typeface="Adobe Fangsong Std R" pitchFamily="18" charset="-128"/>
              <a:sym typeface="Wingdings"/>
            </a:endParaRPr>
          </a:p>
          <a:p>
            <a:pPr algn="just">
              <a:buNone/>
            </a:pPr>
            <a:r>
              <a:rPr lang="es-MX" sz="2800" b="1" dirty="0" smtClean="0">
                <a:latin typeface="+mj-lt"/>
                <a:ea typeface="Adobe Fangsong Std R" pitchFamily="18" charset="-128"/>
                <a:sym typeface="Wingdings"/>
              </a:rPr>
              <a:t>También son fuente importante de fibra cuando se consumen enteros.</a:t>
            </a:r>
            <a:endParaRPr lang="en-US" sz="2800" b="1" dirty="0" smtClean="0">
              <a:latin typeface="+mj-lt"/>
              <a:ea typeface="Adobe Fangsong Std R" pitchFamily="18" charset="-128"/>
            </a:endParaRPr>
          </a:p>
          <a:p>
            <a:pPr algn="ctr">
              <a:buNone/>
            </a:pPr>
            <a:endParaRPr lang="en-US" dirty="0"/>
          </a:p>
        </p:txBody>
      </p:sp>
      <p:pic>
        <p:nvPicPr>
          <p:cNvPr id="8194" name="Picture 2" descr="http://lacocinadebender.com/wp-content/uploads/2010/05/cereales-integrales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4077072"/>
            <a:ext cx="3702895" cy="2541374"/>
          </a:xfrm>
          <a:prstGeom prst="rect">
            <a:avLst/>
          </a:prstGeom>
          <a:noFill/>
        </p:spPr>
      </p:pic>
      <p:pic>
        <p:nvPicPr>
          <p:cNvPr id="5" name="Picture 2" descr="https://encrypted-tbn1.gstatic.com/images?q=tbn:ANd9GcSf1nd2WGXe25Sjx7s1Hp7eSvV9msso1QnNU03WOPJPxnArqP5C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139952" y="3356992"/>
            <a:ext cx="4783073" cy="236904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images.all-free-download.com/images/graphiclarge/pink_pastel_marble_background_18958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512" y="0"/>
            <a:ext cx="8534752" cy="1143000"/>
          </a:xfrm>
        </p:spPr>
        <p:txBody>
          <a:bodyPr>
            <a:normAutofit/>
          </a:bodyPr>
          <a:lstStyle/>
          <a:p>
            <a:r>
              <a:rPr lang="es-MX" sz="3600" b="1" dirty="0" smtClean="0">
                <a:ea typeface="Adobe Fangsong Std R" pitchFamily="18" charset="-128"/>
              </a:rPr>
              <a:t>Leguminosas y alimentos de origen animal</a:t>
            </a:r>
            <a:r>
              <a:rPr lang="es-MX" sz="3600" b="1" dirty="0" smtClean="0">
                <a:latin typeface="Adobe Fangsong Std R" pitchFamily="18" charset="-128"/>
                <a:ea typeface="Adobe Fangsong Std R" pitchFamily="18" charset="-128"/>
              </a:rPr>
              <a:t>:</a:t>
            </a:r>
            <a:endParaRPr lang="en-US" sz="3600" b="1" dirty="0">
              <a:latin typeface="Adobe Fangsong Std R" pitchFamily="18" charset="-128"/>
              <a:ea typeface="Adobe Fangsong Std R" pitchFamily="18" charset="-128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23528" y="692696"/>
            <a:ext cx="8229600" cy="2592288"/>
          </a:xfrm>
        </p:spPr>
        <p:txBody>
          <a:bodyPr/>
          <a:lstStyle/>
          <a:p>
            <a:pPr algn="ctr">
              <a:buNone/>
            </a:pPr>
            <a:endParaRPr lang="en-US" dirty="0">
              <a:sym typeface="Wingdings"/>
            </a:endParaRPr>
          </a:p>
          <a:p>
            <a:pPr algn="just">
              <a:buNone/>
            </a:pPr>
            <a:r>
              <a:rPr lang="en-US" sz="2800" b="1" dirty="0" smtClean="0">
                <a:sym typeface="Wingdings"/>
              </a:rPr>
              <a:t>   </a:t>
            </a:r>
            <a:r>
              <a:rPr lang="en-US" sz="2800" b="1" dirty="0" smtClean="0">
                <a:latin typeface="+mj-lt"/>
                <a:ea typeface="Adobe Fangsong Std R" pitchFamily="18" charset="-128"/>
                <a:sym typeface="Wingdings"/>
              </a:rPr>
              <a:t> </a:t>
            </a:r>
            <a:r>
              <a:rPr lang="es-MX" sz="2800" b="1" dirty="0" smtClean="0">
                <a:latin typeface="+mj-lt"/>
                <a:ea typeface="Adobe Fangsong Std R" pitchFamily="18" charset="-128"/>
                <a:sym typeface="Wingdings"/>
              </a:rPr>
              <a:t>Proporcionan principalmente proteínas que son necesarias para el crecimiento y desarrollo de los niños, para la formación y reparación de tejidos.</a:t>
            </a:r>
            <a:endParaRPr lang="en-US" sz="2800" b="1" dirty="0">
              <a:latin typeface="+mj-lt"/>
              <a:ea typeface="Adobe Fangsong Std R" pitchFamily="18" charset="-128"/>
            </a:endParaRPr>
          </a:p>
        </p:txBody>
      </p:sp>
      <p:pic>
        <p:nvPicPr>
          <p:cNvPr id="7170" name="Picture 2" descr="http://www.conevyt.org.mx/cursos/cursos/oh/imagenes/u4/u4-p17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2708920"/>
            <a:ext cx="2843808" cy="2146398"/>
          </a:xfrm>
          <a:prstGeom prst="rect">
            <a:avLst/>
          </a:prstGeom>
          <a:noFill/>
        </p:spPr>
      </p:pic>
      <p:pic>
        <p:nvPicPr>
          <p:cNvPr id="5" name="Picture 2" descr="http://www.scu.com.mx/especialistas/images/8354566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19872" y="3501008"/>
            <a:ext cx="5400675" cy="297180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images.all-free-download.com/images/graphiclarge/pink_pastel_marble_background_18958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es-MX" dirty="0" smtClean="0"/>
              <a:t>    </a:t>
            </a:r>
          </a:p>
          <a:p>
            <a:pPr algn="ctr">
              <a:buNone/>
            </a:pPr>
            <a:r>
              <a:rPr lang="es-MX" b="1" dirty="0" smtClean="0">
                <a:latin typeface="Adobe Fangsong Std R" pitchFamily="18" charset="-128"/>
                <a:ea typeface="Adobe Fangsong Std R" pitchFamily="18" charset="-128"/>
              </a:rPr>
              <a:t>     En resumen el </a:t>
            </a:r>
            <a:r>
              <a:rPr lang="es-MX" b="1" dirty="0" smtClean="0">
                <a:latin typeface="Adobe Fangsong Std R" pitchFamily="18" charset="-128"/>
                <a:ea typeface="Adobe Fangsong Std R" pitchFamily="18" charset="-128"/>
              </a:rPr>
              <a:t>plato </a:t>
            </a:r>
            <a:r>
              <a:rPr lang="es-MX" b="1" dirty="0" smtClean="0">
                <a:latin typeface="Adobe Fangsong Std R" pitchFamily="18" charset="-128"/>
                <a:ea typeface="Adobe Fangsong Std R" pitchFamily="18" charset="-128"/>
              </a:rPr>
              <a:t>del </a:t>
            </a:r>
            <a:r>
              <a:rPr lang="es-MX" b="1" dirty="0" smtClean="0">
                <a:latin typeface="Adobe Fangsong Std R" pitchFamily="18" charset="-128"/>
                <a:ea typeface="Adobe Fangsong Std R" pitchFamily="18" charset="-128"/>
              </a:rPr>
              <a:t>buen </a:t>
            </a:r>
            <a:r>
              <a:rPr lang="es-MX" b="1" dirty="0" smtClean="0">
                <a:latin typeface="Adobe Fangsong Std R" pitchFamily="18" charset="-128"/>
                <a:ea typeface="Adobe Fangsong Std R" pitchFamily="18" charset="-128"/>
              </a:rPr>
              <a:t>c</a:t>
            </a:r>
            <a:r>
              <a:rPr lang="es-MX" b="1" dirty="0" smtClean="0">
                <a:latin typeface="Adobe Fangsong Std R" pitchFamily="18" charset="-128"/>
                <a:ea typeface="Adobe Fangsong Std R" pitchFamily="18" charset="-128"/>
              </a:rPr>
              <a:t>omer </a:t>
            </a:r>
            <a:r>
              <a:rPr lang="es-MX" b="1" dirty="0" smtClean="0">
                <a:latin typeface="Adobe Fangsong Std R" pitchFamily="18" charset="-128"/>
                <a:ea typeface="Adobe Fangsong Std R" pitchFamily="18" charset="-128"/>
              </a:rPr>
              <a:t>facilita:</a:t>
            </a:r>
          </a:p>
          <a:p>
            <a:pPr algn="ctr">
              <a:buNone/>
            </a:pPr>
            <a:endParaRPr lang="es-MX" dirty="0">
              <a:latin typeface="Adobe Fangsong Std R" pitchFamily="18" charset="-128"/>
              <a:ea typeface="Adobe Fangsong Std R" pitchFamily="18" charset="-128"/>
            </a:endParaRPr>
          </a:p>
          <a:p>
            <a:pPr algn="ctr">
              <a:buNone/>
            </a:pPr>
            <a:endParaRPr lang="es-MX" dirty="0" smtClean="0">
              <a:latin typeface="Adobe Fangsong Std R" pitchFamily="18" charset="-128"/>
              <a:ea typeface="Adobe Fangsong Std R" pitchFamily="18" charset="-128"/>
            </a:endParaRPr>
          </a:p>
          <a:p>
            <a:pPr algn="just">
              <a:buFont typeface="Wingdings"/>
              <a:buChar char="J"/>
            </a:pPr>
            <a:r>
              <a:rPr lang="es-MX" b="1" dirty="0" smtClean="0">
                <a:latin typeface="+mj-lt"/>
                <a:ea typeface="Adobe Fangsong Std R" pitchFamily="18" charset="-128"/>
              </a:rPr>
              <a:t>La identificación de los tres grupos de alimentos.</a:t>
            </a:r>
          </a:p>
          <a:p>
            <a:pPr algn="just">
              <a:buNone/>
            </a:pPr>
            <a:endParaRPr lang="es-MX" b="1" dirty="0" smtClean="0">
              <a:latin typeface="+mj-lt"/>
              <a:ea typeface="Adobe Fangsong Std R" pitchFamily="18" charset="-128"/>
            </a:endParaRPr>
          </a:p>
          <a:p>
            <a:pPr algn="just">
              <a:buFont typeface="Wingdings" pitchFamily="2" charset="2"/>
              <a:buChar char="J"/>
            </a:pPr>
            <a:r>
              <a:rPr lang="es-MX" b="1" dirty="0" smtClean="0">
                <a:latin typeface="+mj-lt"/>
                <a:ea typeface="Adobe Fangsong Std R" pitchFamily="18" charset="-128"/>
              </a:rPr>
              <a:t>La combinación y variación de la alimentación.</a:t>
            </a:r>
          </a:p>
          <a:p>
            <a:pPr algn="just">
              <a:buNone/>
            </a:pPr>
            <a:endParaRPr lang="es-MX" b="1" dirty="0" smtClean="0">
              <a:latin typeface="+mj-lt"/>
              <a:ea typeface="Adobe Fangsong Std R" pitchFamily="18" charset="-128"/>
            </a:endParaRPr>
          </a:p>
          <a:p>
            <a:pPr algn="just">
              <a:buFont typeface="Wingdings" pitchFamily="2" charset="2"/>
              <a:buChar char="J"/>
            </a:pPr>
            <a:r>
              <a:rPr lang="es-MX" b="1" dirty="0" smtClean="0">
                <a:latin typeface="+mj-lt"/>
                <a:ea typeface="Adobe Fangsong Std R" pitchFamily="18" charset="-128"/>
              </a:rPr>
              <a:t>La selección de menús diarios con los tres grupos de alimentos.</a:t>
            </a:r>
          </a:p>
          <a:p>
            <a:pPr algn="just">
              <a:buNone/>
            </a:pPr>
            <a:endParaRPr lang="es-MX" b="1" dirty="0" smtClean="0">
              <a:latin typeface="+mj-lt"/>
              <a:ea typeface="Adobe Fangsong Std R" pitchFamily="18" charset="-128"/>
            </a:endParaRPr>
          </a:p>
          <a:p>
            <a:pPr algn="just">
              <a:buNone/>
            </a:pPr>
            <a:r>
              <a:rPr lang="es-MX" b="1" dirty="0" smtClean="0">
                <a:latin typeface="+mj-lt"/>
                <a:ea typeface="Adobe Fangsong Std R" pitchFamily="18" charset="-128"/>
                <a:sym typeface="Wingdings"/>
              </a:rPr>
              <a:t> </a:t>
            </a:r>
            <a:r>
              <a:rPr lang="es-MX" b="1" dirty="0" smtClean="0">
                <a:latin typeface="+mj-lt"/>
                <a:ea typeface="Adobe Fangsong Std R" pitchFamily="18" charset="-128"/>
              </a:rPr>
              <a:t>El aporte de energía y nutrimentos a través de la dieta correcta.</a:t>
            </a:r>
            <a:endParaRPr lang="en-US" b="1" dirty="0">
              <a:latin typeface="+mj-lt"/>
              <a:ea typeface="Adobe Fangsong Std R" pitchFamily="18" charset="-128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images.all-free-download.com/images/graphiclarge/pink_pastel_marble_background_18958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-243400"/>
            <a:ext cx="7401000" cy="1008104"/>
          </a:xfrm>
        </p:spPr>
        <p:txBody>
          <a:bodyPr>
            <a:noAutofit/>
          </a:bodyPr>
          <a:lstStyle/>
          <a:p>
            <a:r>
              <a:rPr lang="es-MX" sz="3200" b="1" dirty="0" smtClean="0">
                <a:latin typeface="+mn-lt"/>
                <a:ea typeface="Adobe Fangsong Std R" pitchFamily="18" charset="-128"/>
              </a:rPr>
              <a:t>La </a:t>
            </a:r>
            <a:r>
              <a:rPr lang="es-MX" sz="3200" b="1" dirty="0" smtClean="0">
                <a:latin typeface="+mn-lt"/>
                <a:ea typeface="Adobe Fangsong Std R" pitchFamily="18" charset="-128"/>
              </a:rPr>
              <a:t>alimentación </a:t>
            </a:r>
            <a:r>
              <a:rPr lang="es-MX" sz="3200" b="1" dirty="0" smtClean="0">
                <a:latin typeface="+mn-lt"/>
                <a:ea typeface="Adobe Fangsong Std R" pitchFamily="18" charset="-128"/>
              </a:rPr>
              <a:t>c</a:t>
            </a:r>
            <a:r>
              <a:rPr lang="es-MX" sz="3200" b="1" dirty="0" smtClean="0">
                <a:latin typeface="+mn-lt"/>
                <a:ea typeface="Adobe Fangsong Std R" pitchFamily="18" charset="-128"/>
              </a:rPr>
              <a:t>orrecta </a:t>
            </a:r>
            <a:r>
              <a:rPr lang="es-MX" sz="3200" b="1" dirty="0" smtClean="0">
                <a:latin typeface="+mn-lt"/>
                <a:ea typeface="Adobe Fangsong Std R" pitchFamily="18" charset="-128"/>
              </a:rPr>
              <a:t>d</a:t>
            </a:r>
            <a:r>
              <a:rPr lang="es-MX" sz="3200" b="1" dirty="0" smtClean="0">
                <a:latin typeface="+mn-lt"/>
                <a:ea typeface="Adobe Fangsong Std R" pitchFamily="18" charset="-128"/>
              </a:rPr>
              <a:t>ebe </a:t>
            </a:r>
            <a:r>
              <a:rPr lang="es-MX" sz="3200" b="1" dirty="0" smtClean="0">
                <a:latin typeface="+mn-lt"/>
                <a:ea typeface="Adobe Fangsong Std R" pitchFamily="18" charset="-128"/>
              </a:rPr>
              <a:t>s</a:t>
            </a:r>
            <a:r>
              <a:rPr lang="es-MX" sz="3200" b="1" dirty="0" smtClean="0">
                <a:latin typeface="+mn-lt"/>
                <a:ea typeface="Adobe Fangsong Std R" pitchFamily="18" charset="-128"/>
              </a:rPr>
              <a:t>er</a:t>
            </a:r>
            <a:r>
              <a:rPr lang="es-MX" sz="3200" dirty="0" smtClean="0">
                <a:latin typeface="+mn-lt"/>
                <a:ea typeface="Adobe Fangsong Std R" pitchFamily="18" charset="-128"/>
              </a:rPr>
              <a:t>:</a:t>
            </a:r>
            <a:endParaRPr lang="en-US" sz="3200" dirty="0">
              <a:latin typeface="Adobe Fangsong Std R" pitchFamily="18" charset="-128"/>
              <a:ea typeface="Adobe Fangsong Std R" pitchFamily="18" charset="-128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2771800" y="404664"/>
            <a:ext cx="612068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800" b="1" dirty="0" smtClean="0">
                <a:latin typeface="+mj-lt"/>
                <a:ea typeface="Adobe Fangsong Std R" pitchFamily="18" charset="-128"/>
              </a:rPr>
              <a:t>Completa, equilibrada y suficiente</a:t>
            </a:r>
            <a:endParaRPr lang="es-ES" sz="2800" b="1" dirty="0">
              <a:latin typeface="+mj-lt"/>
            </a:endParaRPr>
          </a:p>
        </p:txBody>
      </p:sp>
      <p:pic>
        <p:nvPicPr>
          <p:cNvPr id="5122" name="Picture 2" descr="http://www.pandora-magazine.com/wp-content/uploads/2012/04/piramide_nutricional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980728"/>
            <a:ext cx="7822596" cy="561662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images.all-free-download.com/images/graphiclarge/pink_pastel_marble_background_18958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-171400"/>
            <a:ext cx="8229600" cy="1143000"/>
          </a:xfrm>
        </p:spPr>
        <p:txBody>
          <a:bodyPr/>
          <a:lstStyle/>
          <a:p>
            <a:r>
              <a:rPr lang="es-MX" b="1" dirty="0" smtClean="0">
                <a:latin typeface="Adobe Fangsong Std R" pitchFamily="18" charset="-128"/>
                <a:ea typeface="Adobe Fangsong Std R" pitchFamily="18" charset="-128"/>
              </a:rPr>
              <a:t>Completa</a:t>
            </a:r>
            <a:endParaRPr lang="en-US" b="1" dirty="0">
              <a:latin typeface="Adobe Fangsong Std R" pitchFamily="18" charset="-128"/>
              <a:ea typeface="Adobe Fangsong Std R" pitchFamily="18" charset="-128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251520" y="548679"/>
            <a:ext cx="8661648" cy="1152129"/>
          </a:xfrm>
        </p:spPr>
        <p:txBody>
          <a:bodyPr>
            <a:normAutofit fontScale="85000" lnSpcReduction="20000"/>
          </a:bodyPr>
          <a:lstStyle/>
          <a:p>
            <a:pPr algn="ctr">
              <a:buNone/>
            </a:pPr>
            <a:endParaRPr lang="en-US" dirty="0" smtClean="0">
              <a:sym typeface="Wingdings"/>
            </a:endParaRPr>
          </a:p>
          <a:p>
            <a:pPr algn="just">
              <a:buNone/>
            </a:pPr>
            <a:r>
              <a:rPr lang="en-US" sz="2800" b="1" dirty="0" smtClean="0">
                <a:latin typeface="Adobe Fangsong Std R" pitchFamily="18" charset="-128"/>
                <a:ea typeface="Adobe Fangsong Std R" pitchFamily="18" charset="-128"/>
                <a:sym typeface="Wingdings"/>
              </a:rPr>
              <a:t> </a:t>
            </a:r>
            <a:r>
              <a:rPr lang="es-MX" sz="2800" b="1" dirty="0" smtClean="0">
                <a:latin typeface="Adobe Fangsong Std R" pitchFamily="18" charset="-128"/>
                <a:ea typeface="Adobe Fangsong Std R" pitchFamily="18" charset="-128"/>
                <a:sym typeface="Wingdings"/>
              </a:rPr>
              <a:t>Que incluyas por </a:t>
            </a:r>
            <a:r>
              <a:rPr lang="es-MX" sz="2800" b="1" dirty="0" smtClean="0">
                <a:latin typeface="Adobe Fangsong Std R" pitchFamily="18" charset="-128"/>
                <a:ea typeface="Adobe Fangsong Std R" pitchFamily="18" charset="-128"/>
                <a:sym typeface="Wingdings"/>
              </a:rPr>
              <a:t>lo </a:t>
            </a:r>
            <a:r>
              <a:rPr lang="es-MX" sz="2800" b="1" dirty="0" smtClean="0">
                <a:latin typeface="Adobe Fangsong Std R" pitchFamily="18" charset="-128"/>
                <a:ea typeface="Adobe Fangsong Std R" pitchFamily="18" charset="-128"/>
                <a:sym typeface="Wingdings"/>
              </a:rPr>
              <a:t>menos un alimento de </a:t>
            </a:r>
            <a:r>
              <a:rPr lang="es-MX" sz="2800" b="1" dirty="0" smtClean="0">
                <a:latin typeface="Adobe Fangsong Std R" pitchFamily="18" charset="-128"/>
                <a:ea typeface="Adobe Fangsong Std R" pitchFamily="18" charset="-128"/>
                <a:sym typeface="Wingdings"/>
              </a:rPr>
              <a:t>cada </a:t>
            </a:r>
            <a:r>
              <a:rPr lang="es-MX" sz="2800" b="1" dirty="0" smtClean="0">
                <a:latin typeface="Adobe Fangsong Std R" pitchFamily="18" charset="-128"/>
                <a:ea typeface="Adobe Fangsong Std R" pitchFamily="18" charset="-128"/>
                <a:sym typeface="Wingdings"/>
              </a:rPr>
              <a:t>grupo en cada </a:t>
            </a:r>
            <a:r>
              <a:rPr lang="es-MX" sz="2800" b="1" dirty="0" smtClean="0">
                <a:latin typeface="Adobe Fangsong Std R" pitchFamily="18" charset="-128"/>
                <a:ea typeface="Adobe Fangsong Std R" pitchFamily="18" charset="-128"/>
                <a:sym typeface="Wingdings"/>
              </a:rPr>
              <a:t>desayuno</a:t>
            </a:r>
            <a:r>
              <a:rPr lang="es-MX" sz="2800" b="1" dirty="0" smtClean="0">
                <a:latin typeface="Adobe Fangsong Std R" pitchFamily="18" charset="-128"/>
                <a:ea typeface="Adobe Fangsong Std R" pitchFamily="18" charset="-128"/>
                <a:sym typeface="Wingdings"/>
              </a:rPr>
              <a:t>, comida </a:t>
            </a:r>
            <a:r>
              <a:rPr lang="es-MX" sz="2800" b="1" dirty="0" smtClean="0">
                <a:latin typeface="Adobe Fangsong Std R" pitchFamily="18" charset="-128"/>
                <a:ea typeface="Adobe Fangsong Std R" pitchFamily="18" charset="-128"/>
                <a:sym typeface="Wingdings"/>
              </a:rPr>
              <a:t>y cena</a:t>
            </a:r>
            <a:r>
              <a:rPr lang="es-MX" sz="2800" b="1" dirty="0" smtClean="0">
                <a:latin typeface="Adobe Fangsong Std R" pitchFamily="18" charset="-128"/>
                <a:ea typeface="Adobe Fangsong Std R" pitchFamily="18" charset="-128"/>
                <a:sym typeface="Wingdings"/>
              </a:rPr>
              <a:t>.</a:t>
            </a:r>
            <a:endParaRPr lang="en-US" sz="2800" b="1" dirty="0">
              <a:latin typeface="Adobe Fangsong Std R" pitchFamily="18" charset="-128"/>
              <a:ea typeface="Adobe Fangsong Std R" pitchFamily="18" charset="-128"/>
            </a:endParaRPr>
          </a:p>
        </p:txBody>
      </p:sp>
      <p:pic>
        <p:nvPicPr>
          <p:cNvPr id="20482" name="Picture 2" descr="http://cb221e5e0efb71fc1841-9db12db96d05339be60cb13283ba694d.r17.cf2.rackcdn.com/wp-content/uploads/iStock_000017924438XSmall_YinYang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1916832"/>
            <a:ext cx="4258282" cy="3064371"/>
          </a:xfrm>
          <a:prstGeom prst="rect">
            <a:avLst/>
          </a:prstGeom>
          <a:noFill/>
        </p:spPr>
      </p:pic>
      <p:pic>
        <p:nvPicPr>
          <p:cNvPr id="20484" name="Picture 4" descr="http://www.midietabalanceada.com/wp-content/uploads/2011/06/dieta-balancead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47855" y="3861048"/>
            <a:ext cx="4216633" cy="280831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images.all-free-download.com/images/graphiclarge/pink_pastel_marble_background_18958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95536" y="-99392"/>
            <a:ext cx="8229600" cy="1143000"/>
          </a:xfrm>
        </p:spPr>
        <p:txBody>
          <a:bodyPr/>
          <a:lstStyle/>
          <a:p>
            <a:r>
              <a:rPr lang="es-MX" b="1" dirty="0" smtClean="0">
                <a:latin typeface="Adobe Fangsong Std R" pitchFamily="18" charset="-128"/>
                <a:ea typeface="Adobe Fangsong Std R" pitchFamily="18" charset="-128"/>
              </a:rPr>
              <a:t>Equilibrada</a:t>
            </a:r>
            <a:endParaRPr lang="en-US" b="1" dirty="0">
              <a:latin typeface="Adobe Fangsong Std R" pitchFamily="18" charset="-128"/>
              <a:ea typeface="Adobe Fangsong Std R" pitchFamily="18" charset="-128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251520" y="188640"/>
            <a:ext cx="8435280" cy="4525963"/>
          </a:xfrm>
        </p:spPr>
        <p:txBody>
          <a:bodyPr>
            <a:normAutofit/>
          </a:bodyPr>
          <a:lstStyle/>
          <a:p>
            <a:pPr algn="ctr">
              <a:buNone/>
            </a:pPr>
            <a:endParaRPr lang="es-MX" dirty="0" smtClean="0">
              <a:latin typeface="Adobe Fangsong Std R" pitchFamily="18" charset="-128"/>
              <a:ea typeface="Adobe Fangsong Std R" pitchFamily="18" charset="-128"/>
              <a:sym typeface="Wingdings"/>
            </a:endParaRPr>
          </a:p>
          <a:p>
            <a:pPr algn="just">
              <a:buNone/>
            </a:pPr>
            <a:r>
              <a:rPr lang="es-MX" b="1" dirty="0" smtClean="0">
                <a:latin typeface="Adobe Fangsong Std R" pitchFamily="18" charset="-128"/>
                <a:ea typeface="Adobe Fangsong Std R" pitchFamily="18" charset="-128"/>
                <a:sym typeface="Wingdings"/>
              </a:rPr>
              <a:t> </a:t>
            </a:r>
            <a:r>
              <a:rPr lang="es-MX" b="1" dirty="0" smtClean="0">
                <a:latin typeface="+mj-lt"/>
                <a:ea typeface="Adobe Fangsong Std R" pitchFamily="18" charset="-128"/>
                <a:sym typeface="Wingdings"/>
              </a:rPr>
              <a:t>Que los nutrimentos guarden las proporciones, entre sí al integrar en el desayuno, comida </a:t>
            </a:r>
            <a:r>
              <a:rPr lang="es-MX" b="1" dirty="0" smtClean="0">
                <a:latin typeface="+mj-lt"/>
                <a:ea typeface="Adobe Fangsong Std R" pitchFamily="18" charset="-128"/>
                <a:sym typeface="Wingdings"/>
              </a:rPr>
              <a:t>y </a:t>
            </a:r>
            <a:r>
              <a:rPr lang="es-MX" b="1" dirty="0" smtClean="0">
                <a:latin typeface="+mj-lt"/>
                <a:ea typeface="Adobe Fangsong Std R" pitchFamily="18" charset="-128"/>
                <a:sym typeface="Wingdings"/>
              </a:rPr>
              <a:t>cena alimentos de los 3 grupos.</a:t>
            </a:r>
          </a:p>
        </p:txBody>
      </p:sp>
      <p:pic>
        <p:nvPicPr>
          <p:cNvPr id="19458" name="Picture 2" descr="http://transformer.blogs.quo.es/files/2011/11/cereales0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63688" y="2924944"/>
            <a:ext cx="6176145" cy="371933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images.all-free-download.com/images/graphiclarge/pink_pastel_marble_background_18958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-99392"/>
            <a:ext cx="8229600" cy="1143000"/>
          </a:xfrm>
        </p:spPr>
        <p:txBody>
          <a:bodyPr>
            <a:normAutofit/>
          </a:bodyPr>
          <a:lstStyle/>
          <a:p>
            <a:r>
              <a:rPr lang="es-MX" b="1" dirty="0" smtClean="0">
                <a:latin typeface="Adobe Fangsong Std R" pitchFamily="18" charset="-128"/>
                <a:ea typeface="Adobe Fangsong Std R" pitchFamily="18" charset="-128"/>
              </a:rPr>
              <a:t>Suficiente</a:t>
            </a:r>
            <a:endParaRPr lang="en-US" b="1" dirty="0">
              <a:latin typeface="Adobe Fangsong Std R" pitchFamily="18" charset="-128"/>
              <a:ea typeface="Adobe Fangsong Std R" pitchFamily="18" charset="-128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88640"/>
            <a:ext cx="8229600" cy="4525963"/>
          </a:xfrm>
        </p:spPr>
        <p:txBody>
          <a:bodyPr/>
          <a:lstStyle/>
          <a:p>
            <a:pPr>
              <a:buNone/>
            </a:pPr>
            <a:endParaRPr lang="es-MX" dirty="0" smtClean="0"/>
          </a:p>
          <a:p>
            <a:pPr algn="just">
              <a:buNone/>
            </a:pPr>
            <a:r>
              <a:rPr lang="es-MX" dirty="0" smtClean="0">
                <a:latin typeface="+mj-lt"/>
              </a:rPr>
              <a:t> </a:t>
            </a:r>
            <a:r>
              <a:rPr lang="es-MX" b="1" dirty="0" smtClean="0">
                <a:latin typeface="+mj-lt"/>
                <a:sym typeface="Wingdings"/>
              </a:rPr>
              <a:t> </a:t>
            </a:r>
            <a:r>
              <a:rPr lang="es-MX" b="1" dirty="0" smtClean="0">
                <a:latin typeface="+mj-lt"/>
                <a:ea typeface="Adobe Fangsong Std R" pitchFamily="18" charset="-128"/>
                <a:sym typeface="Wingdings"/>
              </a:rPr>
              <a:t>Para cubrir las </a:t>
            </a:r>
            <a:r>
              <a:rPr lang="es-MX" b="1" dirty="0" smtClean="0">
                <a:latin typeface="+mj-lt"/>
                <a:ea typeface="Adobe Fangsong Std R" pitchFamily="18" charset="-128"/>
                <a:sym typeface="Wingdings"/>
              </a:rPr>
              <a:t>necesidades nutricionales </a:t>
            </a:r>
            <a:r>
              <a:rPr lang="es-MX" b="1" dirty="0" smtClean="0">
                <a:latin typeface="+mj-lt"/>
                <a:ea typeface="Adobe Fangsong Std R" pitchFamily="18" charset="-128"/>
                <a:sym typeface="Wingdings"/>
              </a:rPr>
              <a:t>de cada persona depende de su edad, peso, estatura y actividad física.</a:t>
            </a:r>
            <a:endParaRPr lang="en-US" b="1" dirty="0">
              <a:latin typeface="+mj-lt"/>
              <a:ea typeface="Adobe Fangsong Std R" pitchFamily="18" charset="-128"/>
            </a:endParaRPr>
          </a:p>
        </p:txBody>
      </p:sp>
      <p:pic>
        <p:nvPicPr>
          <p:cNvPr id="4098" name="Picture 2" descr="http://saludia.net/wp-content/uploads/2013/05/No-te-enganes-con-dietas-magica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19" y="2708920"/>
            <a:ext cx="4773411" cy="3168352"/>
          </a:xfrm>
          <a:prstGeom prst="rect">
            <a:avLst/>
          </a:prstGeom>
          <a:noFill/>
        </p:spPr>
      </p:pic>
      <p:pic>
        <p:nvPicPr>
          <p:cNvPr id="4100" name="Picture 4" descr="http://3.bp.blogspot.com/-Dgar24liqQg/UrcbqYBkdMI/AAAAAAAAAMo/QJfSX7I8_Xc/s1600/375x321_lose_weight_fast_how_to_do_it_quickly_ref_guide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652120" y="4293096"/>
            <a:ext cx="2664296" cy="2280637"/>
          </a:xfrm>
          <a:prstGeom prst="rect">
            <a:avLst/>
          </a:prstGeom>
          <a:noFill/>
        </p:spPr>
      </p:pic>
      <p:pic>
        <p:nvPicPr>
          <p:cNvPr id="4102" name="Picture 6" descr="http://guandoo.com/wp-content/gallery/20-12-2012-g-mitos/Foto%20mitos%20navidad%20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08104" y="1988840"/>
            <a:ext cx="2907966" cy="193675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images.all-free-download.com/images/graphiclarge/pink_pastel_marble_background_18958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79512" y="188641"/>
            <a:ext cx="8784976" cy="2232248"/>
          </a:xfrm>
        </p:spPr>
        <p:txBody>
          <a:bodyPr/>
          <a:lstStyle/>
          <a:p>
            <a:pPr algn="just">
              <a:buNone/>
            </a:pPr>
            <a:r>
              <a:rPr lang="es-MX" b="1" dirty="0" smtClean="0">
                <a:ea typeface="Adobe Fangsong Std R" pitchFamily="18" charset="-128"/>
              </a:rPr>
              <a:t>Además de alimentarte correctamente, </a:t>
            </a:r>
            <a:r>
              <a:rPr lang="es-MX" b="1" dirty="0" smtClean="0">
                <a:ea typeface="Adobe Fangsong Std R" pitchFamily="18" charset="-128"/>
              </a:rPr>
              <a:t>haz ejercicio </a:t>
            </a:r>
            <a:r>
              <a:rPr lang="es-MX" b="1" dirty="0" smtClean="0">
                <a:ea typeface="Adobe Fangsong Std R" pitchFamily="18" charset="-128"/>
              </a:rPr>
              <a:t>diario como caminar, correr, brincar </a:t>
            </a:r>
            <a:r>
              <a:rPr lang="es-MX" b="1" dirty="0" smtClean="0">
                <a:ea typeface="Adobe Fangsong Std R" pitchFamily="18" charset="-128"/>
              </a:rPr>
              <a:t>la </a:t>
            </a:r>
            <a:r>
              <a:rPr lang="es-MX" b="1" dirty="0" smtClean="0">
                <a:ea typeface="Adobe Fangsong Std R" pitchFamily="18" charset="-128"/>
              </a:rPr>
              <a:t>cuerda, bailar, subir y bajar escaleras, bailar, andar en bici, jugar </a:t>
            </a:r>
            <a:r>
              <a:rPr lang="es-MX" b="1" dirty="0" err="1" smtClean="0">
                <a:ea typeface="Adobe Fangsong Std R" pitchFamily="18" charset="-128"/>
              </a:rPr>
              <a:t>ula-ula</a:t>
            </a:r>
            <a:r>
              <a:rPr lang="es-MX" b="1" dirty="0" smtClean="0">
                <a:ea typeface="Adobe Fangsong Std R" pitchFamily="18" charset="-128"/>
              </a:rPr>
              <a:t>, etc.</a:t>
            </a:r>
            <a:endParaRPr lang="en-US" b="1" dirty="0">
              <a:ea typeface="Adobe Fangsong Std R" pitchFamily="18" charset="-128"/>
            </a:endParaRPr>
          </a:p>
        </p:txBody>
      </p:sp>
      <p:pic>
        <p:nvPicPr>
          <p:cNvPr id="3074" name="Picture 2" descr="http://2.bp.blogspot.com/-mSPD-0BoK2w/UYfHVr6YsXI/AAAAAAAAASo/5lswFev7qnQ/s1600/aerobicos-nino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2348880"/>
            <a:ext cx="4337401" cy="2800722"/>
          </a:xfrm>
          <a:prstGeom prst="rect">
            <a:avLst/>
          </a:prstGeom>
          <a:noFill/>
        </p:spPr>
      </p:pic>
      <p:pic>
        <p:nvPicPr>
          <p:cNvPr id="3076" name="Picture 4" descr="http://1.bp.blogspot.com/_dJxJrraV-7Y/S8KMlI409II/AAAAAAAACJQ/Zx_bv3StwvE/s400/hul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51208" y="3789040"/>
            <a:ext cx="4134848" cy="27496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354</TotalTime>
  <Words>323</Words>
  <Application>Microsoft Office PowerPoint</Application>
  <PresentationFormat>Presentación en pantalla (4:3)</PresentationFormat>
  <Paragraphs>52</Paragraphs>
  <Slides>12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12</vt:i4>
      </vt:variant>
    </vt:vector>
  </HeadingPairs>
  <TitlesOfParts>
    <vt:vector size="13" baseType="lpstr">
      <vt:lpstr>Tema de Office</vt:lpstr>
      <vt:lpstr>Multiversidad Latinoamericana Campus Tonalá</vt:lpstr>
      <vt:lpstr>El plato  del buen  comer</vt:lpstr>
      <vt:lpstr> El plato del buen comer representa los siguientes tres grupos de alimentos:</vt:lpstr>
      <vt:lpstr>Diapositiva 4</vt:lpstr>
      <vt:lpstr>Cereales y tubérculos:</vt:lpstr>
      <vt:lpstr>Leguminosas y alimentos de origen animal:</vt:lpstr>
      <vt:lpstr>Diapositiva 7</vt:lpstr>
      <vt:lpstr>La alimentación correcta debe ser:</vt:lpstr>
      <vt:lpstr>Completa</vt:lpstr>
      <vt:lpstr>Equilibrada</vt:lpstr>
      <vt:lpstr>Suficiente</vt:lpstr>
      <vt:lpstr>Diapositiva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Una Dieta Sana &amp; Balanceada</dc:title>
  <dc:creator>ááNddHýý BííééBééR</dc:creator>
  <cp:lastModifiedBy>usuario</cp:lastModifiedBy>
  <cp:revision>19</cp:revision>
  <dcterms:created xsi:type="dcterms:W3CDTF">2014-06-03T01:33:31Z</dcterms:created>
  <dcterms:modified xsi:type="dcterms:W3CDTF">2015-02-28T18:14:01Z</dcterms:modified>
</cp:coreProperties>
</file>