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9" d="100"/>
          <a:sy n="49" d="100"/>
        </p:scale>
        <p:origin x="-1291"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EF358C-1302-4E73-AD68-6377A3FA237A}" type="datetimeFigureOut">
              <a:rPr lang="es-MX" smtClean="0"/>
              <a:t>26/07/2016</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92309C-842C-43C0-9E46-6ADECEA62A2F}" type="slidenum">
              <a:rPr lang="es-MX" smtClean="0"/>
              <a:t>‹Nº›</a:t>
            </a:fld>
            <a:endParaRPr lang="es-MX"/>
          </a:p>
        </p:txBody>
      </p:sp>
    </p:spTree>
    <p:extLst>
      <p:ext uri="{BB962C8B-B14F-4D97-AF65-F5344CB8AC3E}">
        <p14:creationId xmlns:p14="http://schemas.microsoft.com/office/powerpoint/2010/main" val="828695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B492309C-842C-43C0-9E46-6ADECEA62A2F}" type="slidenum">
              <a:rPr lang="es-MX" smtClean="0"/>
              <a:t>2</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17" name="16 Marcador de pie de página"/>
          <p:cNvSpPr>
            <a:spLocks noGrp="1"/>
          </p:cNvSpPr>
          <p:nvPr>
            <p:ph type="ftr" sz="quarter" idx="11"/>
          </p:nvPr>
        </p:nvSpPr>
        <p:spPr/>
        <p:txBody>
          <a:bodyPr/>
          <a:lstStyle>
            <a:extLst/>
          </a:lstStyle>
          <a:p>
            <a:endParaRPr lang="es-MX"/>
          </a:p>
        </p:txBody>
      </p:sp>
      <p:sp>
        <p:nvSpPr>
          <p:cNvPr id="29" name="28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
        <p:nvSpPr>
          <p:cNvPr id="32" name="31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38 Rectángulo"/>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39 Rectángulo"/>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40 Rectángulo"/>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41 Rectángulo"/>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64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65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66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14 Forma libre"/>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12 Forma libre"/>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15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16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17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18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19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20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21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22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23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24 Forma libre"/>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25 Forma libre"/>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26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2 Marcador de texto"/>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
        <p:nvSpPr>
          <p:cNvPr id="7" name="6 Rectángulo"/>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504824" y="512064"/>
            <a:ext cx="7772400" cy="9144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
        <p:nvSpPr>
          <p:cNvPr id="16" name="15 Rectángulo"/>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17 Rectángulo"/>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18 Rectángulo"/>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19 Rectángulo"/>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20 Rectángulo"/>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Rectángulo"/>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28 Rectángulo"/>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29 Rectángulo"/>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8 Conector recto"/>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14581" y="1219200"/>
            <a:ext cx="132763"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s-ES" smtClean="0"/>
              <a:t>Haga clic en el icono para agregar una imagen</a:t>
            </a:r>
            <a:endParaRPr kumimoji="0" lang="en-US"/>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66981" y="1371600"/>
            <a:ext cx="132763"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20088" y="1474763"/>
            <a:ext cx="132763"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55499"/>
            <a:ext cx="2133600" cy="365125"/>
          </a:xfrm>
        </p:spPr>
        <p:txBody>
          <a:bodyPr/>
          <a:lstStyle>
            <a:extLst/>
          </a:lstStyle>
          <a:p>
            <a:fld id="{1D085AFA-2561-406E-AEE4-ECFB70BDF8A3}" type="datetimeFigureOut">
              <a:rPr lang="es-MX" smtClean="0"/>
              <a:t>26/07/2016</a:t>
            </a:fld>
            <a:endParaRPr lang="es-MX"/>
          </a:p>
        </p:txBody>
      </p:sp>
      <p:sp>
        <p:nvSpPr>
          <p:cNvPr id="6" name="5 Marcador de pie de página"/>
          <p:cNvSpPr>
            <a:spLocks noGrp="1"/>
          </p:cNvSpPr>
          <p:nvPr>
            <p:ph type="ftr" sz="quarter" idx="11"/>
          </p:nvPr>
        </p:nvSpPr>
        <p:spPr>
          <a:xfrm>
            <a:off x="914400" y="55499"/>
            <a:ext cx="5562600" cy="365125"/>
          </a:xfrm>
        </p:spPr>
        <p:txBody>
          <a:bodyPr/>
          <a:lstStyle>
            <a:extLst/>
          </a:lstStyle>
          <a:p>
            <a:endParaRPr lang="es-MX"/>
          </a:p>
        </p:txBody>
      </p:sp>
      <p:sp>
        <p:nvSpPr>
          <p:cNvPr id="7" name="6 Marcador de número de diapositiva"/>
          <p:cNvSpPr>
            <a:spLocks noGrp="1"/>
          </p:cNvSpPr>
          <p:nvPr>
            <p:ph type="sldNum" sz="quarter" idx="12"/>
          </p:nvPr>
        </p:nvSpPr>
        <p:spPr>
          <a:xfrm>
            <a:off x="8610600" y="55499"/>
            <a:ext cx="457200" cy="365125"/>
          </a:xfrm>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1D085AFA-2561-406E-AEE4-ECFB70BDF8A3}" type="datetimeFigureOut">
              <a:rPr lang="es-MX" smtClean="0"/>
              <a:t>26/07/2016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F6412435-0E31-4D19-B24E-3ED2A3820B21}"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14 Rectángulo"/>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15 Rectángulo"/>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16 Rectángulo"/>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Marcador de título"/>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1D085AFA-2561-406E-AEE4-ECFB70BDF8A3}" type="datetimeFigureOut">
              <a:rPr lang="es-MX" smtClean="0"/>
              <a:t>26/07/2016</a:t>
            </a:fld>
            <a:endParaRPr lang="es-MX"/>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s-MX"/>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F6412435-0E31-4D19-B24E-3ED2A3820B21}" type="slidenum">
              <a:rPr lang="es-MX" smtClean="0"/>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bitelia.com/2011/06/alan-turing-criptologo-padre-computacion"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bitelia.com/tag/linux/"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bitelia.com/tag/mozilla/"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27584" y="476672"/>
            <a:ext cx="7505260" cy="923330"/>
          </a:xfrm>
          <a:prstGeom prst="rect">
            <a:avLst/>
          </a:prstGeom>
          <a:noFill/>
        </p:spPr>
        <p:txBody>
          <a:bodyPr wrap="none" lIns="91440" tIns="45720" rIns="91440" bIns="45720">
            <a:spAutoFit/>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Elementos del Lenguaje C</a:t>
            </a:r>
            <a:endParaRPr lang="es-E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026" name="Picture 2" descr="http://www.phoenixcoded.com/images/photo_1389636992_quiz_image_temp.png"/>
          <p:cNvPicPr>
            <a:picLocks noChangeAspect="1" noChangeArrowheads="1"/>
          </p:cNvPicPr>
          <p:nvPr/>
        </p:nvPicPr>
        <p:blipFill>
          <a:blip r:embed="rId2" cstate="print"/>
          <a:srcRect/>
          <a:stretch>
            <a:fillRect/>
          </a:stretch>
        </p:blipFill>
        <p:spPr bwMode="auto">
          <a:xfrm>
            <a:off x="2339752" y="1052736"/>
            <a:ext cx="4572000" cy="4572000"/>
          </a:xfrm>
          <a:prstGeom prst="rect">
            <a:avLst/>
          </a:prstGeom>
          <a:noFill/>
        </p:spPr>
      </p:pic>
      <p:sp>
        <p:nvSpPr>
          <p:cNvPr id="6" name="5 CuadroTexto"/>
          <p:cNvSpPr txBox="1"/>
          <p:nvPr/>
        </p:nvSpPr>
        <p:spPr>
          <a:xfrm>
            <a:off x="2267744" y="4869160"/>
            <a:ext cx="5112568" cy="646331"/>
          </a:xfrm>
          <a:prstGeom prst="rect">
            <a:avLst/>
          </a:prstGeom>
          <a:noFill/>
        </p:spPr>
        <p:txBody>
          <a:bodyPr wrap="square" rtlCol="0">
            <a:spAutoFit/>
          </a:bodyPr>
          <a:lstStyle/>
          <a:p>
            <a:pPr algn="ctr"/>
            <a:r>
              <a:rPr lang="es-MX" sz="3600" b="1" dirty="0" smtClean="0">
                <a:solidFill>
                  <a:schemeClr val="accent1">
                    <a:lumMod val="75000"/>
                  </a:schemeClr>
                </a:solidFill>
                <a:effectLst>
                  <a:outerShdw blurRad="38100" dist="38100" dir="2700000" algn="tl">
                    <a:srgbClr val="000000">
                      <a:alpha val="43137"/>
                    </a:srgbClr>
                  </a:outerShdw>
                </a:effectLst>
              </a:rPr>
              <a:t>Conceptos generales </a:t>
            </a:r>
            <a:endParaRPr lang="es-MX" sz="3600" b="1" dirty="0">
              <a:solidFill>
                <a:schemeClr val="accent1">
                  <a:lumMod val="75000"/>
                </a:schemeClr>
              </a:solidFill>
              <a:effectLst>
                <a:outerShdw blurRad="38100" dist="38100" dir="2700000" algn="tl">
                  <a:srgbClr val="000000">
                    <a:alpha val="43137"/>
                  </a:srgbClr>
                </a:outerShdw>
              </a:effectLst>
            </a:endParaRPr>
          </a:p>
        </p:txBody>
      </p:sp>
      <p:sp>
        <p:nvSpPr>
          <p:cNvPr id="7" name="6 Rectángulo"/>
          <p:cNvSpPr/>
          <p:nvPr/>
        </p:nvSpPr>
        <p:spPr>
          <a:xfrm>
            <a:off x="7181411" y="5934670"/>
            <a:ext cx="1962589" cy="923330"/>
          </a:xfrm>
          <a:prstGeom prst="rect">
            <a:avLst/>
          </a:prstGeom>
          <a:noFill/>
        </p:spPr>
        <p:txBody>
          <a:bodyPr wrap="none" lIns="91440" tIns="45720" rIns="91440" bIns="45720">
            <a:spAutoFit/>
          </a:bodyPr>
          <a:lstStyle/>
          <a:p>
            <a:pPr algn="ctr"/>
            <a:r>
              <a:rPr lang="es-ES" sz="54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401 C</a:t>
            </a:r>
            <a:endParaRPr lang="es-ES" sz="5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8" name="7 Rectángulo"/>
          <p:cNvSpPr/>
          <p:nvPr/>
        </p:nvSpPr>
        <p:spPr>
          <a:xfrm>
            <a:off x="395536" y="6093296"/>
            <a:ext cx="3461204" cy="584775"/>
          </a:xfrm>
          <a:prstGeom prst="rect">
            <a:avLst/>
          </a:prstGeom>
          <a:noFill/>
        </p:spPr>
        <p:txBody>
          <a:bodyPr wrap="none" lIns="91440" tIns="45720" rIns="91440" bIns="45720">
            <a:spAutoFit/>
          </a:bodyPr>
          <a:lstStyle/>
          <a:p>
            <a:pPr algn="ctr"/>
            <a:r>
              <a:rPr lang="es-E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Maestra Elva Romo</a:t>
            </a:r>
          </a:p>
        </p:txBody>
      </p:sp>
      <p:sp>
        <p:nvSpPr>
          <p:cNvPr id="9" name="8 Rectángulo"/>
          <p:cNvSpPr/>
          <p:nvPr/>
        </p:nvSpPr>
        <p:spPr>
          <a:xfrm>
            <a:off x="3635896" y="5301208"/>
            <a:ext cx="2775120"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5400" b="1" cap="none" spc="0" dirty="0" smtClean="0">
                <a:ln/>
                <a:solidFill>
                  <a:schemeClr val="accent3"/>
                </a:solidFill>
                <a:effectLst/>
              </a:rPr>
              <a:t>Bloque 2</a:t>
            </a:r>
            <a:endParaRPr lang="es-ES" sz="5400" b="1" cap="none" spc="0" dirty="0">
              <a:ln/>
              <a:solidFill>
                <a:schemeClr val="accent3"/>
              </a:solidFill>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188640"/>
            <a:ext cx="1656184" cy="52322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MX" sz="2800" b="1" dirty="0" smtClean="0">
                <a:ln w="50800"/>
                <a:solidFill>
                  <a:schemeClr val="bg1">
                    <a:shade val="50000"/>
                  </a:schemeClr>
                </a:solidFill>
              </a:rPr>
              <a:t>Lenguaje</a:t>
            </a:r>
          </a:p>
        </p:txBody>
      </p:sp>
      <p:sp>
        <p:nvSpPr>
          <p:cNvPr id="3" name="2 CuadroTexto"/>
          <p:cNvSpPr txBox="1"/>
          <p:nvPr/>
        </p:nvSpPr>
        <p:spPr>
          <a:xfrm>
            <a:off x="251520" y="764704"/>
            <a:ext cx="7416824"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s-MX" sz="2400" b="1" dirty="0" smtClean="0"/>
              <a:t>Es la capacidad que posee el  hombre de comunicarse con sus semejantes. Esta comunicación puede ser escrita, fónica, mímica , etc. </a:t>
            </a:r>
            <a:endParaRPr lang="es-MX" sz="2400" b="1" dirty="0"/>
          </a:p>
        </p:txBody>
      </p:sp>
      <p:sp>
        <p:nvSpPr>
          <p:cNvPr id="4" name="3 CuadroTexto"/>
          <p:cNvSpPr txBox="1"/>
          <p:nvPr/>
        </p:nvSpPr>
        <p:spPr>
          <a:xfrm>
            <a:off x="251520" y="2204864"/>
            <a:ext cx="2520280" cy="52322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MX" sz="2800" b="1" dirty="0" smtClean="0">
                <a:ln w="50800"/>
                <a:solidFill>
                  <a:schemeClr val="bg1">
                    <a:shade val="50000"/>
                  </a:schemeClr>
                </a:solidFill>
              </a:rPr>
              <a:t>Compiladores</a:t>
            </a:r>
          </a:p>
        </p:txBody>
      </p:sp>
      <p:sp>
        <p:nvSpPr>
          <p:cNvPr id="5" name="4 CuadroTexto"/>
          <p:cNvSpPr txBox="1"/>
          <p:nvPr/>
        </p:nvSpPr>
        <p:spPr>
          <a:xfrm>
            <a:off x="179512" y="2780928"/>
            <a:ext cx="7416824"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s-MX" sz="2400" b="1" dirty="0" smtClean="0"/>
              <a:t>Es básicamente un traductor, es un programa que se encarga de traducir símbolos que tienen significado para los humanos, en símbolos que entienda la máquina. </a:t>
            </a:r>
            <a:endParaRPr lang="es-MX" sz="2400" b="1" dirty="0"/>
          </a:p>
        </p:txBody>
      </p:sp>
      <p:sp>
        <p:nvSpPr>
          <p:cNvPr id="6" name="5 CuadroTexto"/>
          <p:cNvSpPr txBox="1"/>
          <p:nvPr/>
        </p:nvSpPr>
        <p:spPr>
          <a:xfrm>
            <a:off x="179512" y="4581128"/>
            <a:ext cx="3744416" cy="52322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MX" sz="2800" b="1" dirty="0" smtClean="0">
                <a:ln w="50800"/>
                <a:solidFill>
                  <a:schemeClr val="bg1">
                    <a:shade val="50000"/>
                  </a:schemeClr>
                </a:solidFill>
              </a:rPr>
              <a:t>Programa de Cómputo</a:t>
            </a:r>
          </a:p>
        </p:txBody>
      </p:sp>
      <p:sp>
        <p:nvSpPr>
          <p:cNvPr id="7" name="6 CuadroTexto"/>
          <p:cNvSpPr txBox="1"/>
          <p:nvPr/>
        </p:nvSpPr>
        <p:spPr>
          <a:xfrm>
            <a:off x="179512" y="5085184"/>
            <a:ext cx="7416824" cy="83099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s-MX" sz="2400" b="1" dirty="0" smtClean="0"/>
              <a:t>Es una serie de instrucciones escritas en un lenguaje de cómputo.</a:t>
            </a:r>
            <a:endParaRPr lang="es-MX" sz="2400" b="1" dirty="0"/>
          </a:p>
        </p:txBody>
      </p:sp>
      <p:sp>
        <p:nvSpPr>
          <p:cNvPr id="8" name="7 CuadroTexto"/>
          <p:cNvSpPr txBox="1"/>
          <p:nvPr/>
        </p:nvSpPr>
        <p:spPr>
          <a:xfrm>
            <a:off x="4499992" y="188640"/>
            <a:ext cx="4320480" cy="369332"/>
          </a:xfrm>
          <a:prstGeom prst="rect">
            <a:avLst/>
          </a:prstGeom>
          <a:noFill/>
        </p:spPr>
        <p:txBody>
          <a:bodyPr wrap="square" rtlCol="0">
            <a:spAutoFit/>
          </a:bodyPr>
          <a:lstStyle/>
          <a:p>
            <a:r>
              <a:rPr lang="es-MX" dirty="0" smtClean="0"/>
              <a:t>Copiar al cuaderno… por favor</a:t>
            </a:r>
            <a:endParaRPr lang="es-MX"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980729"/>
            <a:ext cx="8712968" cy="569386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buFont typeface="Wingdings" pitchFamily="2" charset="2"/>
              <a:buChar char="v"/>
            </a:pPr>
            <a:r>
              <a:rPr lang="es-MX" sz="2800" dirty="0" smtClean="0">
                <a:solidFill>
                  <a:schemeClr val="bg1"/>
                </a:solidFill>
              </a:rPr>
              <a:t>El compilador </a:t>
            </a:r>
            <a:r>
              <a:rPr lang="es-MX" sz="2800" dirty="0">
                <a:solidFill>
                  <a:schemeClr val="bg1"/>
                </a:solidFill>
              </a:rPr>
              <a:t>utiliza identificadores iniciados con doble subrayado o con un subrayado seguido de una letra mayúscula. </a:t>
            </a:r>
          </a:p>
          <a:p>
            <a:pPr>
              <a:buFont typeface="Wingdings" pitchFamily="2" charset="2"/>
              <a:buChar char="v"/>
            </a:pPr>
            <a:r>
              <a:rPr lang="es-MX" sz="2800" dirty="0" smtClean="0">
                <a:solidFill>
                  <a:schemeClr val="bg1"/>
                </a:solidFill>
              </a:rPr>
              <a:t>Evite </a:t>
            </a:r>
            <a:r>
              <a:rPr lang="es-MX" sz="2800" dirty="0">
                <a:solidFill>
                  <a:schemeClr val="bg1"/>
                </a:solidFill>
              </a:rPr>
              <a:t>el uso del subrayado para iniciar un identificador. Esto reducirá los errores de compilación. </a:t>
            </a:r>
          </a:p>
          <a:p>
            <a:pPr>
              <a:buFont typeface="Wingdings" pitchFamily="2" charset="2"/>
              <a:buChar char="v"/>
            </a:pPr>
            <a:r>
              <a:rPr lang="es-MX" sz="2800" dirty="0" smtClean="0">
                <a:solidFill>
                  <a:schemeClr val="bg1"/>
                </a:solidFill>
              </a:rPr>
              <a:t>La </a:t>
            </a:r>
            <a:r>
              <a:rPr lang="es-MX" sz="2800" dirty="0">
                <a:solidFill>
                  <a:schemeClr val="bg1"/>
                </a:solidFill>
              </a:rPr>
              <a:t>legibilidad de un programa se incrementa notablemente al utilizar nombres descriptivos para las variables. </a:t>
            </a:r>
          </a:p>
          <a:p>
            <a:pPr>
              <a:buFont typeface="Wingdings" pitchFamily="2" charset="2"/>
              <a:buChar char="v"/>
            </a:pPr>
            <a:r>
              <a:rPr lang="es-MX" sz="2800" dirty="0">
                <a:solidFill>
                  <a:schemeClr val="bg1"/>
                </a:solidFill>
              </a:rPr>
              <a:t>Los programadores de Pascal tienden a utilizar nombres descriptivos largos, pero la mayoría de los programadores C por lo general utilizan nombres cortos y crípticos. </a:t>
            </a:r>
          </a:p>
          <a:p>
            <a:pPr>
              <a:buFont typeface="Wingdings" pitchFamily="2" charset="2"/>
              <a:buChar char="v"/>
            </a:pPr>
            <a:r>
              <a:rPr lang="es-MX" sz="2800" dirty="0">
                <a:solidFill>
                  <a:schemeClr val="bg1"/>
                </a:solidFill>
              </a:rPr>
              <a:t>Se remarca la importancia de utilizar nombres descriptivos que a su vez eviten comentarios redundantes</a:t>
            </a:r>
            <a:r>
              <a:rPr lang="es-MX" dirty="0">
                <a:solidFill>
                  <a:schemeClr val="bg1"/>
                </a:solidFill>
              </a:rPr>
              <a:t>. </a:t>
            </a:r>
          </a:p>
        </p:txBody>
      </p:sp>
      <p:sp>
        <p:nvSpPr>
          <p:cNvPr id="3" name="2 Rectángulo"/>
          <p:cNvSpPr/>
          <p:nvPr/>
        </p:nvSpPr>
        <p:spPr>
          <a:xfrm>
            <a:off x="0" y="0"/>
            <a:ext cx="8514062" cy="923330"/>
          </a:xfrm>
          <a:prstGeom prst="rect">
            <a:avLst/>
          </a:prstGeom>
          <a:noFill/>
        </p:spPr>
        <p:txBody>
          <a:bodyPr wrap="none" lIns="91440" tIns="45720" rIns="91440" bIns="45720">
            <a:spAutoFit/>
          </a:bodyPr>
          <a:lstStyle/>
          <a:p>
            <a:pPr algn="ctr"/>
            <a:r>
              <a:rPr lang="es-E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Identificadores    en     c</a:t>
            </a:r>
            <a:endParaRPr lang="es-E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3 CuadroTexto"/>
          <p:cNvSpPr txBox="1"/>
          <p:nvPr/>
        </p:nvSpPr>
        <p:spPr>
          <a:xfrm>
            <a:off x="4644008" y="620688"/>
            <a:ext cx="4320480" cy="369332"/>
          </a:xfrm>
          <a:prstGeom prst="rect">
            <a:avLst/>
          </a:prstGeom>
          <a:noFill/>
        </p:spPr>
        <p:txBody>
          <a:bodyPr wrap="square" rtlCol="0">
            <a:spAutoFit/>
          </a:bodyPr>
          <a:lstStyle/>
          <a:p>
            <a:r>
              <a:rPr lang="es-MX" dirty="0" smtClean="0"/>
              <a:t>Copiar al cuaderno… por favor</a:t>
            </a:r>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1124744"/>
            <a:ext cx="7848872" cy="3416320"/>
          </a:xfrm>
          <a:prstGeom prst="rect">
            <a:avLst/>
          </a:prstGeom>
          <a:noFill/>
        </p:spPr>
        <p:txBody>
          <a:bodyPr wrap="square" lIns="91440" tIns="45720" rIns="91440" bIns="45720">
            <a:spAutoFit/>
          </a:bodyPr>
          <a:lstStyle/>
          <a:p>
            <a:pPr algn="ctr"/>
            <a:r>
              <a:rPr lang="es-E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s-E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Quiénes </a:t>
            </a:r>
            <a:r>
              <a:rPr lang="es-E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Fueron los Primeros</a:t>
            </a:r>
          </a:p>
          <a:p>
            <a:pPr algn="ctr"/>
            <a:r>
              <a:rPr lang="es-E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Programadores ?</a:t>
            </a:r>
          </a:p>
        </p:txBody>
      </p:sp>
      <p:sp>
        <p:nvSpPr>
          <p:cNvPr id="3" name="2 CuadroTexto"/>
          <p:cNvSpPr txBox="1"/>
          <p:nvPr/>
        </p:nvSpPr>
        <p:spPr>
          <a:xfrm>
            <a:off x="1835696" y="5301208"/>
            <a:ext cx="6984776" cy="1015663"/>
          </a:xfrm>
          <a:prstGeom prst="rect">
            <a:avLst/>
          </a:prstGeom>
          <a:noFill/>
        </p:spPr>
        <p:txBody>
          <a:bodyPr wrap="square" rtlCol="0">
            <a:spAutoFit/>
          </a:bodyPr>
          <a:lstStyle/>
          <a:p>
            <a:r>
              <a:rPr lang="es-MX" sz="2000" b="1" dirty="0" smtClean="0"/>
              <a:t>Solo </a:t>
            </a:r>
            <a:r>
              <a:rPr lang="es-MX" sz="2000" b="1" dirty="0" smtClean="0"/>
              <a:t>copiarán </a:t>
            </a:r>
            <a:r>
              <a:rPr lang="es-MX" sz="2000" b="1" dirty="0" smtClean="0"/>
              <a:t>los nombres de los programadores y que </a:t>
            </a:r>
            <a:r>
              <a:rPr lang="es-MX" sz="2000" b="1" dirty="0" smtClean="0"/>
              <a:t>fue </a:t>
            </a:r>
            <a:r>
              <a:rPr lang="es-MX" sz="2000" b="1" dirty="0" smtClean="0"/>
              <a:t>lo que ellos desarrollaron ….  si hay que leer  el contenido de cada una… eso es participación </a:t>
            </a:r>
            <a:r>
              <a:rPr lang="es-MX" sz="2000" b="1" dirty="0" smtClean="0">
                <a:sym typeface="Wingdings" pitchFamily="2" charset="2"/>
              </a:rPr>
              <a:t> </a:t>
            </a:r>
            <a:endParaRPr lang="es-MX" sz="20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79512" y="188640"/>
            <a:ext cx="419858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Ada </a:t>
            </a:r>
            <a:r>
              <a:rPr lang="es-ES"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Lovelave</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5 Rectángulo"/>
          <p:cNvSpPr/>
          <p:nvPr/>
        </p:nvSpPr>
        <p:spPr>
          <a:xfrm>
            <a:off x="179512" y="1052736"/>
            <a:ext cx="5112568" cy="5170646"/>
          </a:xfrm>
          <a:prstGeom prst="rect">
            <a:avLst/>
          </a:prstGeom>
        </p:spPr>
        <p:txBody>
          <a:bodyPr wrap="square">
            <a:spAutoFit/>
          </a:bodyPr>
          <a:lstStyle/>
          <a:p>
            <a:pPr algn="just"/>
            <a:r>
              <a:rPr lang="es-MX" sz="2200" dirty="0" smtClean="0"/>
              <a:t>Es </a:t>
            </a:r>
            <a:r>
              <a:rPr lang="es-MX" sz="2200" dirty="0"/>
              <a:t>considerada el primer programador (o, en realidad, la primera programadora) de la historia. El lenguaje de programación </a:t>
            </a:r>
            <a:r>
              <a:rPr lang="es-MX" sz="2200" i="1" dirty="0"/>
              <a:t>Ada</a:t>
            </a:r>
            <a:r>
              <a:rPr lang="es-MX" sz="2200" dirty="0"/>
              <a:t>fue nombrado en su honor. ¿Cuál fue su contribución al mundo de la programación? Ada, hija del poeta Lord Byron, desarrolló su propia poesía en el primer algoritmo diseñado para ser procesado por una máquina. Esa era la máquina analítica de Charles Babbage. </a:t>
            </a:r>
            <a:r>
              <a:rPr lang="es-MX" sz="2200" dirty="0" err="1"/>
              <a:t>Lovelace</a:t>
            </a:r>
            <a:r>
              <a:rPr lang="es-MX" sz="2200" dirty="0"/>
              <a:t> incluyó una serie de métodos para calcular, usando la máquina de Babbage, números de </a:t>
            </a:r>
            <a:r>
              <a:rPr lang="es-MX" sz="2200" dirty="0" err="1"/>
              <a:t>Bernouille</a:t>
            </a:r>
            <a:r>
              <a:rPr lang="es-MX" sz="2200" dirty="0"/>
              <a:t>, es decir, una secuencia de números racionales relacionados con la teoría de los números</a:t>
            </a:r>
            <a:r>
              <a:rPr lang="es-MX" sz="2200" dirty="0" smtClean="0"/>
              <a:t>.}</a:t>
            </a:r>
            <a:endParaRPr lang="es-MX" sz="2200" dirty="0"/>
          </a:p>
        </p:txBody>
      </p:sp>
      <p:pic>
        <p:nvPicPr>
          <p:cNvPr id="14338" name="Picture 2" descr="https://www.cs.duke.edu/courses/current/compsci230/img/ada.png"/>
          <p:cNvPicPr>
            <a:picLocks noChangeAspect="1" noChangeArrowheads="1"/>
          </p:cNvPicPr>
          <p:nvPr/>
        </p:nvPicPr>
        <p:blipFill>
          <a:blip r:embed="rId2" cstate="print"/>
          <a:srcRect/>
          <a:stretch>
            <a:fillRect/>
          </a:stretch>
        </p:blipFill>
        <p:spPr bwMode="auto">
          <a:xfrm>
            <a:off x="5292080" y="1268760"/>
            <a:ext cx="3672408" cy="47082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776" y="260648"/>
            <a:ext cx="3700115" cy="923330"/>
          </a:xfrm>
          <a:prstGeom prst="rect">
            <a:avLst/>
          </a:prstGeom>
          <a:noFill/>
        </p:spPr>
        <p:txBody>
          <a:bodyPr wrap="none" lIns="91440" tIns="45720" rIns="91440" bIns="45720">
            <a:spAutoFit/>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Alan Turing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2 Rectángulo"/>
          <p:cNvSpPr/>
          <p:nvPr/>
        </p:nvSpPr>
        <p:spPr>
          <a:xfrm>
            <a:off x="3635896" y="1124744"/>
            <a:ext cx="5112568" cy="5262979"/>
          </a:xfrm>
          <a:prstGeom prst="rect">
            <a:avLst/>
          </a:prstGeom>
        </p:spPr>
        <p:txBody>
          <a:bodyPr wrap="square">
            <a:spAutoFit/>
          </a:bodyPr>
          <a:lstStyle/>
          <a:p>
            <a:r>
              <a:rPr lang="es-MX" sz="2400" dirty="0"/>
              <a:t>Uno de los personajes que más relevancia tuvo en el desarrollo de los ordenadores como los conocemos hoy en día es Alan Turing. Turing formalizó los conceptos de computación y algoritmos con la </a:t>
            </a:r>
            <a:r>
              <a:rPr lang="es-MX" sz="2400" dirty="0">
                <a:hlinkClick r:id="rId2" tooltip="Abre en una nueva ventana"/>
              </a:rPr>
              <a:t>máquina de Turing</a:t>
            </a:r>
            <a:r>
              <a:rPr lang="es-MX" sz="2400" dirty="0"/>
              <a:t>, o, como se llamaba oficialmente, la máquina automática. La máquina de Turing puede ser adaptada para simular la lógica de cualquier algoritmo, y sirve de ayuda para comprender el funcionamiento de una computadora personal y los límites de la computación mecánica.</a:t>
            </a:r>
          </a:p>
        </p:txBody>
      </p:sp>
      <p:sp>
        <p:nvSpPr>
          <p:cNvPr id="12290" name="AutoShape 2" descr="Resultado de imagen para alan tur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2292" name="AutoShape 4" descr="Resultado de imagen para alan tur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2294" name="Picture 6" descr="http://www.abc.es/Media/201206/27/alan-turing--644x600.jpg"/>
          <p:cNvPicPr>
            <a:picLocks noChangeAspect="1" noChangeArrowheads="1"/>
          </p:cNvPicPr>
          <p:nvPr/>
        </p:nvPicPr>
        <p:blipFill>
          <a:blip r:embed="rId3" cstate="print"/>
          <a:srcRect/>
          <a:stretch>
            <a:fillRect/>
          </a:stretch>
        </p:blipFill>
        <p:spPr bwMode="auto">
          <a:xfrm>
            <a:off x="0" y="1700808"/>
            <a:ext cx="3625064" cy="381642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95536" y="332656"/>
            <a:ext cx="4017510"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5400" b="1" cap="none" spc="0" dirty="0" err="1" smtClean="0">
                <a:ln/>
                <a:solidFill>
                  <a:schemeClr val="accent3"/>
                </a:solidFill>
                <a:effectLst/>
              </a:rPr>
              <a:t>Linus</a:t>
            </a:r>
            <a:r>
              <a:rPr lang="es-ES" sz="5400" b="1" cap="none" spc="0" dirty="0" smtClean="0">
                <a:ln/>
                <a:solidFill>
                  <a:schemeClr val="accent3"/>
                </a:solidFill>
                <a:effectLst/>
              </a:rPr>
              <a:t> </a:t>
            </a:r>
            <a:r>
              <a:rPr lang="es-ES" sz="5400" b="1" cap="none" spc="0" dirty="0" err="1" smtClean="0">
                <a:ln/>
                <a:solidFill>
                  <a:schemeClr val="accent3"/>
                </a:solidFill>
                <a:effectLst/>
              </a:rPr>
              <a:t>Torvals</a:t>
            </a:r>
            <a:endParaRPr lang="es-ES" sz="5400" b="1" cap="none" spc="0" dirty="0">
              <a:ln/>
              <a:solidFill>
                <a:schemeClr val="accent3"/>
              </a:solidFill>
              <a:effectLst/>
            </a:endParaRPr>
          </a:p>
        </p:txBody>
      </p:sp>
      <p:sp>
        <p:nvSpPr>
          <p:cNvPr id="4" name="3 Rectángulo"/>
          <p:cNvSpPr/>
          <p:nvPr/>
        </p:nvSpPr>
        <p:spPr>
          <a:xfrm>
            <a:off x="251520" y="1268760"/>
            <a:ext cx="4824536" cy="5632311"/>
          </a:xfrm>
          <a:prstGeom prst="rect">
            <a:avLst/>
          </a:prstGeom>
        </p:spPr>
        <p:txBody>
          <a:bodyPr wrap="square">
            <a:spAutoFit/>
          </a:bodyPr>
          <a:lstStyle/>
          <a:p>
            <a:pPr algn="just"/>
            <a:r>
              <a:rPr lang="es-MX" sz="2400" dirty="0"/>
              <a:t>Es el arquitecto principal del sistema operativo </a:t>
            </a:r>
            <a:r>
              <a:rPr lang="es-MX" sz="2400" dirty="0">
                <a:hlinkClick r:id="rId2" tooltip="Abre en una nueva ventana"/>
              </a:rPr>
              <a:t>Linux</a:t>
            </a:r>
            <a:r>
              <a:rPr lang="es-MX" sz="2400" dirty="0"/>
              <a:t>. Después de conocer UNIX en la universidad, comenzó a desarrollar lo que sería su tesis: Linux. Desde la publicación del código de Linux, en 1991, hoy en día millones de personas lo usan en sus computadoras personales. Para poder terminarlo, </a:t>
            </a:r>
            <a:r>
              <a:rPr lang="es-MX" sz="2400" dirty="0" err="1"/>
              <a:t>Torvalds</a:t>
            </a:r>
            <a:r>
              <a:rPr lang="es-MX" sz="2400" dirty="0"/>
              <a:t> contó con la colaboración de los programadores de </a:t>
            </a:r>
            <a:r>
              <a:rPr lang="es-MX" sz="2400" dirty="0" err="1"/>
              <a:t>minix</a:t>
            </a:r>
            <a:r>
              <a:rPr lang="es-MX" sz="2400" dirty="0"/>
              <a:t>, por lo que su nacimiento fue enteramente colectivo, con programadores alrededor del mundo sumándose para ayudar.</a:t>
            </a:r>
          </a:p>
        </p:txBody>
      </p:sp>
      <p:pic>
        <p:nvPicPr>
          <p:cNvPr id="11266" name="Picture 2" descr="https://ecoperenlared.files.wordpress.com/2013/03/linus_torvalds.jpg"/>
          <p:cNvPicPr>
            <a:picLocks noChangeAspect="1" noChangeArrowheads="1"/>
          </p:cNvPicPr>
          <p:nvPr/>
        </p:nvPicPr>
        <p:blipFill>
          <a:blip r:embed="rId3" cstate="print"/>
          <a:srcRect/>
          <a:stretch>
            <a:fillRect/>
          </a:stretch>
        </p:blipFill>
        <p:spPr bwMode="auto">
          <a:xfrm>
            <a:off x="5148064" y="1484784"/>
            <a:ext cx="3995936" cy="49411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4" y="260648"/>
            <a:ext cx="5268495"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s-E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Dennis </a:t>
            </a:r>
            <a:r>
              <a:rPr lang="es-ES" sz="5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Ritchie</a:t>
            </a:r>
            <a:endParaRPr lang="es-E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2 Rectángulo"/>
          <p:cNvSpPr/>
          <p:nvPr/>
        </p:nvSpPr>
        <p:spPr>
          <a:xfrm>
            <a:off x="179512" y="980728"/>
            <a:ext cx="8964488" cy="2800767"/>
          </a:xfrm>
          <a:prstGeom prst="rect">
            <a:avLst/>
          </a:prstGeom>
        </p:spPr>
        <p:txBody>
          <a:bodyPr wrap="square">
            <a:spAutoFit/>
          </a:bodyPr>
          <a:lstStyle/>
          <a:p>
            <a:r>
              <a:rPr lang="es-MX" sz="2200" dirty="0" err="1"/>
              <a:t>Ritchie</a:t>
            </a:r>
            <a:r>
              <a:rPr lang="es-MX" sz="2200" dirty="0"/>
              <a:t> es más conocido por haber desarrollado el lenguaje C, que a su vez tuvo influencias en todo tipo de lenguajes de programación y sistemas operativos. Jefe de </a:t>
            </a:r>
            <a:r>
              <a:rPr lang="es-MX" sz="2200" dirty="0" err="1"/>
              <a:t>Lucent</a:t>
            </a:r>
            <a:r>
              <a:rPr lang="es-MX" sz="2200" dirty="0"/>
              <a:t> Technologies hasta su retiro, en 2007, </a:t>
            </a:r>
            <a:r>
              <a:rPr lang="es-MX" sz="2200" dirty="0" err="1"/>
              <a:t>Ritchie</a:t>
            </a:r>
            <a:r>
              <a:rPr lang="es-MX" sz="2200" dirty="0"/>
              <a:t> es el creador de C y uno de los desarrolladores más importantes de Unix. El lenguaje C es uno de los más utilizados en la historia de la programación, y facilita muchísimas cosas. De hecho, el lenguaje, desarrollado a comienzos de los ’70, inspiró a otros lenguajes, como C++, que nació como una de sus extensiones.</a:t>
            </a:r>
          </a:p>
        </p:txBody>
      </p:sp>
      <p:pic>
        <p:nvPicPr>
          <p:cNvPr id="10244" name="Picture 4" descr="http://www.arkhitech.com/wp-content/uploads/2015/04/Dennis-Ritchie.jpg"/>
          <p:cNvPicPr>
            <a:picLocks noChangeAspect="1" noChangeArrowheads="1"/>
          </p:cNvPicPr>
          <p:nvPr/>
        </p:nvPicPr>
        <p:blipFill>
          <a:blip r:embed="rId2" cstate="print"/>
          <a:srcRect/>
          <a:stretch>
            <a:fillRect/>
          </a:stretch>
        </p:blipFill>
        <p:spPr bwMode="auto">
          <a:xfrm>
            <a:off x="2051720" y="3429000"/>
            <a:ext cx="6408712" cy="3267075"/>
          </a:xfrm>
          <a:prstGeom prst="rect">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51520" y="260648"/>
            <a:ext cx="3612592" cy="923330"/>
          </a:xfrm>
          <a:prstGeom prst="rect">
            <a:avLst/>
          </a:prstGeom>
          <a:noFill/>
        </p:spPr>
        <p:txBody>
          <a:bodyPr wrap="none" lIns="91440" tIns="45720" rIns="91440" bIns="45720">
            <a:spAutoFit/>
          </a:bodyPr>
          <a:lstStyle/>
          <a:p>
            <a:pPr algn="ctr"/>
            <a:r>
              <a:rPr lang="es-E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Adi Shamir </a:t>
            </a:r>
            <a:endParaRPr lang="es-E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3 Rectángulo"/>
          <p:cNvSpPr/>
          <p:nvPr/>
        </p:nvSpPr>
        <p:spPr>
          <a:xfrm>
            <a:off x="179512" y="1052736"/>
            <a:ext cx="4572000" cy="5632311"/>
          </a:xfrm>
          <a:prstGeom prst="rect">
            <a:avLst/>
          </a:prstGeom>
        </p:spPr>
        <p:txBody>
          <a:bodyPr>
            <a:spAutoFit/>
          </a:bodyPr>
          <a:lstStyle/>
          <a:p>
            <a:r>
              <a:rPr lang="es-MX" sz="2000" dirty="0"/>
              <a:t>Shamir es el </a:t>
            </a:r>
            <a:r>
              <a:rPr lang="es-MX" sz="2000" dirty="0" err="1"/>
              <a:t>co</a:t>
            </a:r>
            <a:r>
              <a:rPr lang="es-MX" sz="2000" dirty="0"/>
              <a:t>-inventor del algoritmo RSA (de hecho, la S en el nombre viene de su nombre), y uno de los inventores del </a:t>
            </a:r>
            <a:r>
              <a:rPr lang="es-MX" sz="2000" dirty="0" err="1"/>
              <a:t>cryptanalásis</a:t>
            </a:r>
            <a:r>
              <a:rPr lang="es-MX" sz="2000" dirty="0"/>
              <a:t> diferencial, por lo que su trabajo tiene múltiples implicaciones en la computación moderna. RSA es un algoritmo utilizado en criptografía, el primero que permite firmas y encriptado. Es una de las herramientas más utilizadas en e-</a:t>
            </a:r>
            <a:r>
              <a:rPr lang="es-MX" sz="2000" dirty="0" err="1"/>
              <a:t>commerce</a:t>
            </a:r>
            <a:r>
              <a:rPr lang="es-MX" sz="2000" dirty="0"/>
              <a:t>, y uno de los algoritmos más seguros inventados en la historia. Otro de sus grandes aportes fue el </a:t>
            </a:r>
            <a:r>
              <a:rPr lang="es-MX" sz="2000" i="1" dirty="0" err="1"/>
              <a:t>Shamir’s</a:t>
            </a:r>
            <a:r>
              <a:rPr lang="es-MX" sz="2000" i="1" dirty="0"/>
              <a:t> </a:t>
            </a:r>
            <a:r>
              <a:rPr lang="es-MX" sz="2000" i="1" dirty="0" err="1"/>
              <a:t>Secret</a:t>
            </a:r>
            <a:r>
              <a:rPr lang="es-MX" sz="2000" i="1" dirty="0"/>
              <a:t> </a:t>
            </a:r>
            <a:r>
              <a:rPr lang="es-MX" sz="2000" i="1" dirty="0" err="1"/>
              <a:t>Sharing</a:t>
            </a:r>
            <a:r>
              <a:rPr lang="es-MX" sz="2000" dirty="0"/>
              <a:t>, un algoritmo que permite que una información sea dividida en partes, con una parte única asignada a un determinado usuario.</a:t>
            </a:r>
          </a:p>
          <a:p>
            <a:r>
              <a:rPr lang="es-MX" sz="2000" dirty="0" smtClean="0"/>
              <a:t/>
            </a:r>
            <a:br>
              <a:rPr lang="es-MX" sz="2000" dirty="0" smtClean="0"/>
            </a:br>
            <a:endParaRPr lang="es-MX" sz="2000" dirty="0"/>
          </a:p>
        </p:txBody>
      </p:sp>
      <p:pic>
        <p:nvPicPr>
          <p:cNvPr id="9218" name="Picture 2" descr="http://www.heidelberg-laureate-forum.org/wp-content/uploads/2013/05/Shamir-460x306.jpg"/>
          <p:cNvPicPr>
            <a:picLocks noChangeAspect="1" noChangeArrowheads="1"/>
          </p:cNvPicPr>
          <p:nvPr/>
        </p:nvPicPr>
        <p:blipFill>
          <a:blip r:embed="rId2" cstate="print"/>
          <a:srcRect/>
          <a:stretch>
            <a:fillRect/>
          </a:stretch>
        </p:blipFill>
        <p:spPr bwMode="auto">
          <a:xfrm>
            <a:off x="4762500" y="836712"/>
            <a:ext cx="4381500" cy="4680520"/>
          </a:xfrm>
          <a:prstGeom prst="ellipse">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1582341"/>
            <a:ext cx="8496944" cy="2246769"/>
          </a:xfrm>
          <a:prstGeom prst="rect">
            <a:avLst/>
          </a:prstGeom>
        </p:spPr>
        <p:txBody>
          <a:bodyPr wrap="square">
            <a:spAutoFit/>
          </a:bodyPr>
          <a:lstStyle/>
          <a:p>
            <a:r>
              <a:rPr lang="es-MX" sz="2000" dirty="0" smtClean="0"/>
              <a:t>Estos </a:t>
            </a:r>
            <a:r>
              <a:rPr lang="es-MX" sz="2000" dirty="0"/>
              <a:t>dos programadores fueron los encargados, allá por los años ’60, en </a:t>
            </a:r>
            <a:r>
              <a:rPr lang="es-MX" sz="2000" b="1" dirty="0"/>
              <a:t>desarrollar el lenguaje BASIC</a:t>
            </a:r>
            <a:r>
              <a:rPr lang="es-MX" sz="2000" dirty="0"/>
              <a:t> de programación. BASIC fue el primer lenguaje simple de usar, y desarrollado por estos dos compañeros de la Universidad de </a:t>
            </a:r>
            <a:r>
              <a:rPr lang="es-MX" sz="2000" dirty="0" err="1"/>
              <a:t>Darthmouth</a:t>
            </a:r>
            <a:r>
              <a:rPr lang="es-MX" sz="2000" dirty="0"/>
              <a:t>. ¿Su propósito? Permitir que los usuarios que no estuvieran acostumbrados a los lenguajes conocidos de programación tuvieran acceso a las computadoras del campus. Hoy en día, BASIC en sus múltiples variantes es uno de los lenguajes de programación más utilizados en el mundo.</a:t>
            </a:r>
          </a:p>
        </p:txBody>
      </p:sp>
      <p:sp>
        <p:nvSpPr>
          <p:cNvPr id="4" name="3 Rectángulo"/>
          <p:cNvSpPr/>
          <p:nvPr/>
        </p:nvSpPr>
        <p:spPr>
          <a:xfrm>
            <a:off x="0" y="188640"/>
            <a:ext cx="9144000" cy="1200329"/>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600" b="1" cap="none" spc="0" dirty="0" smtClean="0">
                <a:ln/>
                <a:solidFill>
                  <a:schemeClr val="accent3"/>
                </a:solidFill>
                <a:effectLst/>
              </a:rPr>
              <a:t>John George </a:t>
            </a:r>
            <a:r>
              <a:rPr lang="es-ES" sz="3600" b="1" cap="none" spc="0" dirty="0" err="1" smtClean="0">
                <a:ln/>
                <a:solidFill>
                  <a:schemeClr val="accent3"/>
                </a:solidFill>
                <a:effectLst/>
              </a:rPr>
              <a:t>Kemeny</a:t>
            </a:r>
            <a:r>
              <a:rPr lang="es-ES" sz="3600" b="1" cap="none" spc="0" dirty="0" smtClean="0">
                <a:ln/>
                <a:solidFill>
                  <a:schemeClr val="accent3"/>
                </a:solidFill>
                <a:effectLst/>
              </a:rPr>
              <a:t> </a:t>
            </a:r>
          </a:p>
          <a:p>
            <a:pPr algn="ctr"/>
            <a:r>
              <a:rPr lang="es-ES" sz="3600" b="1" cap="none" spc="0" dirty="0" smtClean="0">
                <a:ln/>
                <a:solidFill>
                  <a:schemeClr val="accent3"/>
                </a:solidFill>
                <a:effectLst/>
              </a:rPr>
              <a:t>y Thomas Eugene </a:t>
            </a:r>
            <a:r>
              <a:rPr lang="es-ES" sz="3600" b="1" cap="none" spc="0" dirty="0" err="1" smtClean="0">
                <a:ln/>
                <a:solidFill>
                  <a:schemeClr val="accent3"/>
                </a:solidFill>
                <a:effectLst/>
              </a:rPr>
              <a:t>Kurts</a:t>
            </a:r>
            <a:r>
              <a:rPr lang="es-ES" sz="3600" b="1" cap="none" spc="0" dirty="0" smtClean="0">
                <a:ln/>
                <a:solidFill>
                  <a:schemeClr val="accent3"/>
                </a:solidFill>
                <a:effectLst/>
              </a:rPr>
              <a:t> </a:t>
            </a:r>
            <a:endParaRPr lang="es-ES" sz="3600" b="1" cap="none" spc="0" dirty="0">
              <a:ln/>
              <a:solidFill>
                <a:schemeClr val="accent3"/>
              </a:solidFill>
              <a:effectLst/>
            </a:endParaRPr>
          </a:p>
        </p:txBody>
      </p:sp>
      <p:pic>
        <p:nvPicPr>
          <p:cNvPr id="8194" name="Picture 2" descr="http://history-computer.com/ModernComputer/Software/images/KemenyAndKurtz.jpg"/>
          <p:cNvPicPr>
            <a:picLocks noChangeAspect="1" noChangeArrowheads="1"/>
          </p:cNvPicPr>
          <p:nvPr/>
        </p:nvPicPr>
        <p:blipFill>
          <a:blip r:embed="rId2" cstate="print"/>
          <a:srcRect/>
          <a:stretch>
            <a:fillRect/>
          </a:stretch>
        </p:blipFill>
        <p:spPr bwMode="auto">
          <a:xfrm>
            <a:off x="611560" y="3789040"/>
            <a:ext cx="7632848" cy="2792112"/>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836712"/>
            <a:ext cx="8964488" cy="2554545"/>
          </a:xfrm>
          <a:prstGeom prst="rect">
            <a:avLst/>
          </a:prstGeom>
        </p:spPr>
        <p:txBody>
          <a:bodyPr wrap="square">
            <a:spAutoFit/>
          </a:bodyPr>
          <a:lstStyle/>
          <a:p>
            <a:r>
              <a:rPr lang="es-MX" sz="2000" dirty="0"/>
              <a:t>Creo que casi es innecesario hablar sobre Bill Gates, pero si estamos escribiendo sobre grandes programadores, es imposible dejar afuera al hombre que desarrolló el sistema operativo más utilizado por los ordenadores del mundo. Desde diseñar una de las versiones de BASIC primero utilizadas por los entusiastas de la computación, Gates pasó a formar Microsoft junto con Paul Allen, su compañero de Harvard. Una de sus acciones más recordadas, al menos por los defensores del software libre, fue una carta abierta en la que afirmó que no se puede desarrollar y mantener un software </a:t>
            </a:r>
            <a:r>
              <a:rPr lang="es-MX" sz="2000" b="1" dirty="0"/>
              <a:t>sin un tipo de remuneración monetaria</a:t>
            </a:r>
            <a:r>
              <a:rPr lang="es-MX" sz="2000" dirty="0"/>
              <a:t>.</a:t>
            </a:r>
          </a:p>
        </p:txBody>
      </p:sp>
      <p:sp>
        <p:nvSpPr>
          <p:cNvPr id="3" name="2 Rectángulo"/>
          <p:cNvSpPr/>
          <p:nvPr/>
        </p:nvSpPr>
        <p:spPr>
          <a:xfrm>
            <a:off x="1763688" y="0"/>
            <a:ext cx="3735190"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s-E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Bill </a:t>
            </a:r>
            <a:r>
              <a:rPr lang="es-ES" sz="5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gates</a:t>
            </a:r>
            <a:endParaRPr lang="es-E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7170" name="Picture 2" descr="http://www.ddsmedia.net/blog/wp-content/uploads/2013/05/Bill-Gates-hader.jpg"/>
          <p:cNvPicPr>
            <a:picLocks noChangeAspect="1" noChangeArrowheads="1"/>
          </p:cNvPicPr>
          <p:nvPr/>
        </p:nvPicPr>
        <p:blipFill>
          <a:blip r:embed="rId2" cstate="print"/>
          <a:srcRect/>
          <a:stretch>
            <a:fillRect/>
          </a:stretch>
        </p:blipFill>
        <p:spPr bwMode="auto">
          <a:xfrm>
            <a:off x="755576" y="3429000"/>
            <a:ext cx="7668344" cy="3161063"/>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55976" y="836712"/>
            <a:ext cx="4572000" cy="5262979"/>
          </a:xfrm>
          <a:prstGeom prst="rect">
            <a:avLst/>
          </a:prstGeom>
        </p:spPr>
        <p:txBody>
          <a:bodyPr>
            <a:spAutoFit/>
          </a:bodyPr>
          <a:lstStyle/>
          <a:p>
            <a:r>
              <a:rPr lang="es-MX" sz="2400" dirty="0"/>
              <a:t>Cooper es conocido por su rol en la “humanización” del software, y por su desarrollo de Visual Basic para Microsoft. Iniciado como un sistema de búsqueda de celdas llamado </a:t>
            </a:r>
            <a:r>
              <a:rPr lang="es-MX" sz="2400" dirty="0" err="1"/>
              <a:t>Ruby</a:t>
            </a:r>
            <a:r>
              <a:rPr lang="es-MX" sz="2400" dirty="0"/>
              <a:t>, Cooper se lo vendió a Gates y éste decidió transformarlo en una herramienta de desarrollo que unió a </a:t>
            </a:r>
            <a:r>
              <a:rPr lang="es-MX" sz="2400" dirty="0" err="1"/>
              <a:t>QuickBASIC</a:t>
            </a:r>
            <a:r>
              <a:rPr lang="es-MX" sz="2400" dirty="0"/>
              <a:t>. Gracias a esta herramienta, Windows se transformó en un </a:t>
            </a:r>
            <a:r>
              <a:rPr lang="es-MX" sz="2400" b="1" dirty="0"/>
              <a:t>producto clave para el desarrollo de aplicaciones de negocios</a:t>
            </a:r>
            <a:r>
              <a:rPr lang="es-MX" sz="2400" dirty="0"/>
              <a:t>.</a:t>
            </a:r>
          </a:p>
        </p:txBody>
      </p:sp>
      <p:sp>
        <p:nvSpPr>
          <p:cNvPr id="3" name="2 Rectángulo"/>
          <p:cNvSpPr/>
          <p:nvPr/>
        </p:nvSpPr>
        <p:spPr>
          <a:xfrm>
            <a:off x="467544" y="260648"/>
            <a:ext cx="3818866" cy="923330"/>
          </a:xfrm>
          <a:prstGeom prst="rect">
            <a:avLst/>
          </a:prstGeom>
          <a:noFill/>
        </p:spPr>
        <p:txBody>
          <a:bodyPr wrap="none" lIns="91440" tIns="45720" rIns="91440" bIns="45720">
            <a:spAutoFit/>
          </a:bodyPr>
          <a:lstStyle/>
          <a:p>
            <a:pPr algn="ctr"/>
            <a:r>
              <a:rPr lang="es-ES"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Alan Cooper</a:t>
            </a:r>
            <a:endParaRPr lang="es-E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pic>
        <p:nvPicPr>
          <p:cNvPr id="6146" name="Picture 2" descr="https://www.cooper.com/api/uploads/3/1/Alan_TC.jpg"/>
          <p:cNvPicPr>
            <a:picLocks noChangeAspect="1" noChangeArrowheads="1"/>
          </p:cNvPicPr>
          <p:nvPr/>
        </p:nvPicPr>
        <p:blipFill>
          <a:blip r:embed="rId2" cstate="print"/>
          <a:srcRect/>
          <a:stretch>
            <a:fillRect/>
          </a:stretch>
        </p:blipFill>
        <p:spPr bwMode="auto">
          <a:xfrm>
            <a:off x="179512" y="1628800"/>
            <a:ext cx="4032448" cy="4104456"/>
          </a:xfrm>
          <a:prstGeom prst="ellipse">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166843"/>
            <a:ext cx="4644008" cy="5324535"/>
          </a:xfrm>
          <a:prstGeom prst="rect">
            <a:avLst/>
          </a:prstGeom>
        </p:spPr>
        <p:txBody>
          <a:bodyPr wrap="square">
            <a:spAutoFit/>
          </a:bodyPr>
          <a:lstStyle/>
          <a:p>
            <a:r>
              <a:rPr lang="es-MX" sz="2000" dirty="0"/>
              <a:t>para personas como yo, que lo usamos casi constantemente, Richard </a:t>
            </a:r>
            <a:r>
              <a:rPr lang="es-MX" sz="2000" dirty="0" err="1"/>
              <a:t>Brodie</a:t>
            </a:r>
            <a:r>
              <a:rPr lang="es-MX" sz="2000" dirty="0"/>
              <a:t> merece un monumento. Es el </a:t>
            </a:r>
            <a:r>
              <a:rPr lang="es-MX" sz="2000" b="1" dirty="0"/>
              <a:t>creador original de Microsoft Word</a:t>
            </a:r>
            <a:r>
              <a:rPr lang="es-MX" sz="2000" dirty="0"/>
              <a:t>, un programa que desarrolló en menos de siete meses. Esta primera versión es tan sólo uno de sus trabajos: también escribió el primer compilador de C de Microsoft, la primera versión de </a:t>
            </a:r>
            <a:r>
              <a:rPr lang="es-MX" sz="2000" dirty="0" err="1"/>
              <a:t>Notepad</a:t>
            </a:r>
            <a:r>
              <a:rPr lang="es-MX" sz="2000" dirty="0"/>
              <a:t>, y el Word para la IBM PC Jr. De hecho, </a:t>
            </a:r>
            <a:r>
              <a:rPr lang="es-MX" sz="2000" dirty="0" err="1"/>
              <a:t>Brodie</a:t>
            </a:r>
            <a:r>
              <a:rPr lang="es-MX" sz="2000" dirty="0"/>
              <a:t> tuvo tanto éxito como programador que Gates lo nombró su asistente técnico a comienzos de los años ’80, un rol desde el cual manejó el lanzamiento de Word para Windows. También estuvo encargado del proyecto Omega, que desembocó en el nacimiento de Microsoft Access.</a:t>
            </a:r>
          </a:p>
        </p:txBody>
      </p:sp>
      <p:sp>
        <p:nvSpPr>
          <p:cNvPr id="3" name="2 Rectángulo"/>
          <p:cNvSpPr/>
          <p:nvPr/>
        </p:nvSpPr>
        <p:spPr>
          <a:xfrm>
            <a:off x="3275856" y="188640"/>
            <a:ext cx="4669868" cy="923330"/>
          </a:xfrm>
          <a:prstGeom prst="rect">
            <a:avLst/>
          </a:prstGeom>
          <a:noFill/>
        </p:spPr>
        <p:txBody>
          <a:bodyPr wrap="none" lIns="91440" tIns="45720" rIns="91440" bIns="45720">
            <a:spAutoFit/>
          </a:bodyPr>
          <a:lstStyle/>
          <a:p>
            <a:pPr algn="ctr"/>
            <a:r>
              <a:rPr lang="es-E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Richard Brodie  </a:t>
            </a:r>
            <a:endParaRPr lang="es-E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122" name="AutoShape 2" descr="data:image/jpeg;base64,/9j/4AAQSkZJRgABAQAAAQABAAD/2wCEAAkGBxMTEhUUEhQUFBQXGBQVEhcVFBQUFRcYFBQWFhUVFRQYHCggGBolHBUUITEhJSkrLi8uFx8zODMsNygtLisBCgoKDg0OGhAQGSwkHyQsLCwsLCwsLCwsLCwsLCwsLCwsLCwsLCwsLCwsLCwsLCwsLCwsNywsLC4rLCwrLis3LP/AABEIAKwArAMBIgACEQEDEQH/xAAcAAABBQEBAQAAAAAAAAAAAAADAAIEBQYHAQj/xAA3EAABAwEGBAQEBgICAwAAAAABAAIRAwQFEiExQQZRYXETIoGRBzJCoRSxwdHh8GKCI/EXM5P/xAAZAQADAQEBAAAAAAAAAAAAAAAAAgMBBAX/xAAiEQACAgMBAQACAwEAAAAAAAAAAQIRAyExEkETIjJRYQT/2gAMAwEAAhEDEQA/AOKpJJIASc0LwKXZLPikrAGUKOIxpz3W84VuxsQG7zJme8LMULLECJOp2XVOErtwUhIifVTyOkVxK2HpWAbAHqj/AIIDZWzaQGyT4UTosqBZBrCF+GE6Zq4flogVEGozt63W1wnU6LFXldmE/wAaLptpHlz/AL2VDeVjkT/KaOQJY7OY2ihBUVy1F5WCBPf7LPPoGYAknQK6ZySj5ZFIQyilMK0QGUSm1MK9a6EAKo1DT3ulMQgEkkkgD2F4rTwAhVKISe0UeOiE0K1sEhvQ/kFDyCn2JxOew2+wTomy7uazTUaBnoTkPePsuy3fZophc14Po+I8HONJggfzkF1ijSyHaP2U8nS2PhGwdEx9OVPcEJzdQEuh7ZW1GGOiiQe4VrVpeqjupJJIrCRBIyzUG0UpPpmratTQiW8p7ZqZVGTvO7sjhOmojJYe2MwVA4c5XT7xGXyH7D7rnt+0/Mco7qsJXolljoob2YPEJGQf5o5E/N95PqoBVhbs2t6TPNQCrx4cT6DKbCeU0rTBq8K9XhQAkkkkAXAdOaDaHCEF1dRn1CVOMC0sggc1Z2J/rsOiq2qfYKkOCoSOqcI0QA0nUj8jo3oukUflAhcv4TrA5NETGZPL175BdMsdSf7+SlMtDh685p72gjMryq3umMdGyldMv5tBW0gRoR1OqhVWN2MxqrI2UOHmk9JgewVdbaYZoAOyZ8sWPaIVVwj5VFq1DPkEc9h9krRaNQCobiY3UGdUYkW3UyDBfJPTIdll79u0huIknuFtLFYcTgXc59FVcc2ylTbDnCdAN00E7Fn5qjl9rYYI5dOhVYQrOrbmuJgZKuIXYjzZdBEJpTymFaKNK8XpXiAPEkkkAJJJJAClaO2cM2uzNbUqUTg1y83XzRoqS77QKdWnUIkMex5HMMcHEfZds4ZqVQ+1tqOdUHiAtxEuaQ8FwDQdBBERzUsk/NHT/wA+BZE/7RheHuJqdMkAifLLjlJJzzjQZLtVy1mupgggyNZn7rnvxQu1hbQJaWANcwwBIcXAsdO4Ax5b6Kmu21XpdtAVKTW17KJLoBPh88Q1aOuYyK3UlaFpxdNHanN/heOc1nmdkFza6fitTqQKlPAT1iex0KsqvGVkccVetgH0tnbsNUrg18HUky+t/FoZIpUKlWJEtwgZfos5aeKbVWJizeGP8zOU69Cott+Jt3sGGlTr1SR9NMMEc/Mc+8Km/wDJzqh/4rIA2fmfW36wz9USi6CM4p6NbQc9w84AJ5aQjFsQOiy1Diu2PcGChQeT8uGsRM7Zt1Q7w45bSc6nabNXp1WxLZYNRIznTqOSh5b4dP5IrujT3rebaVOSYhY203CbRTNqtVRtGi4yw1CAXjfCCdPdZu+OIH2qpijAwaNmfvueqLQ4ftFqbjYMRjDNRzsQGRDg9xjnloFaMPPWc88qk6iiHb7RQALaWekZct5VU5hGoKvrVdHhMAdm4CARoM51OpVXaGGG8xl98lWLXwhNP6V5TCj12w5w5OcB6FAKYmNKanFNQB4UkikgBJJJIAS7TwJbHWmwzTM1mYGVBvNIEAkdWFp/1PJcWWm4B4i/BWprnEijUhlaNhPlqDq0mexKnkh6RfBl/HI6meGRbLNXmoTVcMmknyOYCWug6HMiVa8BY22cNqCHNJB559d/5V3VsBFRtVhALQ4VAGgCo0gct8pUS6++oE5/3koxVRo6Zv1P0U3E3w3slrksH4eq76qYGAn/ADpZA9wWlYbhTgd5tlps9pILrOymGunE0B7snMnTIZcpK7azZZS87YyyXk6vXOChabOyn4pH/G2rReSGvd9MtdlOqb05Jxsj5SkpUZ60fD+ngLaL6lF+bhUBLny5uAgkkEgjUKrbwoyy0vDlzjMuMBuIjIQJMD7rZ2jiCjixNqMe2NWVWO+yp7z4joExjp0R9TnkOd/qAdfVZNyaSKY1GM/VDvhvd58eA12QmoXQQ3YBojI6+yBc1yi8b0tdqrND6VHCxgObS4yWtA3DWgH/AGCsLu4gd4JpXbZ6jy8HFXqAspycsWOJeY0jRbPhC5xZ6HhkgvMvquAgOe75iBsNAOjQtxxSDK27bOD8e3R+GtRcwYab5yAgA9OhVrcF9Nps3krU/FS6ppTEkFcqu2zYj87m7ZGFRftFpkn+s7X00FtoOruL3HA3My8j7BZuq9gcCDjDTIA0JByxO2EgaZrTDh+lgJdLz/k4u9pWZvAgGOWSItLSQZourZUu/wC0MoryhFUOYaU1OKagDwpJFJaAkkklgCXrwk1F8IlAH0Jw3xpQqWBtTG0PbSDajSQC1zG4TOcxlKLclbEA5pluWHqDmPsvndtm5rr3wsvXHSNImX0sI6lhnAesQR7KcsdbLxyJrzR1agnAjTbQjYjlnsq6z14EazpHXYJ1S1D91LSK+Wyrv+5bMTiNCh/8qeffJZqrZKFJ0tp02nYhjR+iuL7vUAEzkOeiy1x1TaapqH/1t+Xm47kf4qcv24dMF4Wze8PAlmLed9sloLG8zpCpbvrGm3LDBzzMeyBePFPhZvZAEyQcRyz0AkqsaitnPO5vQL4gUJpOC4PaHYXuIP1H75rqXG/GFN1GaRNRzhAyIAy1MrkAJJz12Txdtk8uopGqoXgTTidllrwfLiuhXDddGnQfXrZ+Xyg9JJP5LnVudJnTFJjkNlkJW3QZb8qyIUMp5TCrHMNKanFNQB4UkkloD2MJRmUQjU2ey9YyJKDRU2DZNeM0ek3KUd9ISFRRsm5UyM2mrfhK+BZbXTqEww+Spywu+o9jB7SoFVV9tMArJcCF9PpY1pAOuY365577IDj5JnTONOypLqtDqVGjiORYySdiANe6thXBGW2o5clxzR3wZzPiCvWtFc0W+Vgn/Yzuru5rw/ChjLRZ3spmA2tTcHt5E1AQMI56wrCpYR4wftIntutvZ7tY+ngc2RtsQkgis5L6V7bfQLA7GQCPK7D5XQfpcMjnyVferaVRpGMlpBkwBkPVWVk4cfZsX4WpgaYljmg0zBJjDPknfD9lW3xbKjmvY+hZi8zDg2c9BkFaVpdIw29KznvFl4UWtLKYxlsSRo3+VkruZifLsv0zW14spsxYi1uIDCxoaA1g0JEbnLP8lj6eUox00GZNNNmu4hrAWahTaY8WXu6MaRI9oCwFrrYnEjScuw0VjfF5F5AGjWim3oBr7lU7imhDyQyS9DSmJ/dPfQ5GU5MAU1Oc0jVNWgeJJJIAuKbMkKoNkQmGpNamZiCiGjNOK9nZNb1TX8Fr6NeFV2zQqzqOzA5qstqWXDUd6uktrWalP1Umx3AzVbSrupuId8vPfsVWfC6+BVoCi4+eicurHaLW3td0+YDvl91zzV6OnHOgtiY14259CtLZJjWTE8lzym99I+Q76fsr+579nJxh2UgkfnuljGhpSs0lotRwkfn67LHXpanFzgDvktFbbwZGL0/cLNW+1g5wBv77oaKw/wAMfflImSep7fusveNDwqQJ1dp7raX60mm4g6z2z/Nc+vm3Yy1gzFMFo95KeHBM2ukAuTCUpXrQqHKeYV4HEaItMJOpwUGAvG5iURzWEZZH27Jj6c5oJC2wHeCdl54TuSaHEbojLS4IQFk/ZGbkJQ3aplR2IgDRPwToegMRk+iZWeIJ9IUmm2MkzwwcuaZrVGJ7sHZaZIJOv6KutFPP3V6xuGekyqh7ZcR7JZJJI2LbbCcK3qbNaadWYaHAVOrCc/3X0rTYHU2uBDmkAg9xkV8ssbmQugcEfEF9mYLPX89IfI76mjl2UpRsqnRvr2s8nyiVSuua1OMsp5c3GPyW14fvOzVhiY5p6EwpHEXEFCzUi+o9rRsScyeTW7qLhIdNGJtlor2emG1nsJ2bmD1JdpCyF48X0nS1pJE6gGD2PJUXFHEdS2VHHNtOTDZzPV37bKop002PC6/Zmyz1/Ev734ldVb4bG4G7knMrNFSwxRAM1VRom5uW2IIlJeU2p7N+xQYe0gT/AHknB6VMwD7Js5rTBRCFVajAlNqNQaRIXiNUahIMLEv1PoEayM39lDec4VhREABPHbFekHZolZxJKa5whFsbcifVUW5EnqLZJqgFpI2yPtkf0VCw5npKuWPgZ6EGVR1TBcEuYfFwHTGafUpyvKKOApooxtlvGtTypuhK11qlUh1V7nuG7jMdhspNOzxrqvRT5DtP7Kqi/pFzXwiU6SIYAJP99U60VwzL5jy5d1BrFzjLj/HZLJpGxTexhqEmQY5J9PXNPbSgDqiNbl3UyvBrQkwfkUSmERjROfqmURfRGpHZEeM00FOAHusGGtH8IhMIjhH99kx3/aGjLAVwBGeZ2UQo1U5yhOWGhp8ys6RyVW/VWlPQJoCT4e1FKomGHrl7f9qG45o85BVj1snLaSDNzy6Kotw80qzGqhW5qzJwaHSJSKsKQDRidA7mFAs31HcCQhTJk5lTi0tjyTeiyqWxuwxfYILqr3SJwjeP31TWUxB6QiVBDck3psXykCZTE9NT2GqZhxHlKPTHld1IHovWhYo8NvZ4enYL17duX9K9pHMLwlNWhb2NJAXhE5e/7JrtSpTWgNd6f37LOsbhHcCMkoz7ZIlVNpnJKbYVzhvoMz6fqgUWz5jH6BMrZlo2Ik95RqxjJa9glRArap7IjNeWjZMlTH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5124" name="AutoShape 4" descr="data:image/jpeg;base64,/9j/4AAQSkZJRgABAQAAAQABAAD/2wCEAAkGBxMTEhUUEhQUFBQXGBQVEhcVFBQUFRcYFBQWFhUVFRQYHCggGBolHBUUITEhJSkrLi8uFx8zODMsNygtLisBCgoKDg0OGhAQGSwkHyQsLCwsLCwsLCwsLCwsLCwsLCwsLCwsLCwsLCwsLCwsLCwsLCwsNywsLC4rLCwrLis3LP/AABEIAKwArAMBIgACEQEDEQH/xAAcAAABBQEBAQAAAAAAAAAAAAADAAIEBQYHAQj/xAA3EAABAwEGBAQEBgICAwAAAAABAAIRAwQFEiExQQZRYXETIoGRBzJCoRSxwdHh8GKCI/EXM5P/xAAZAQADAQEBAAAAAAAAAAAAAAAAAgMBBAX/xAAiEQACAgMBAQACAwEAAAAAAAAAAQIRAyExEkETIjJRYQT/2gAMAwEAAhEDEQA/AOKpJJIASc0LwKXZLPikrAGUKOIxpz3W84VuxsQG7zJme8LMULLECJOp2XVOErtwUhIifVTyOkVxK2HpWAbAHqj/AIIDZWzaQGyT4UTosqBZBrCF+GE6Zq4flogVEGozt63W1wnU6LFXldmE/wAaLptpHlz/AL2VDeVjkT/KaOQJY7OY2ihBUVy1F5WCBPf7LPPoGYAknQK6ZySj5ZFIQyilMK0QGUSm1MK9a6EAKo1DT3ulMQgEkkkgD2F4rTwAhVKISe0UeOiE0K1sEhvQ/kFDyCn2JxOew2+wTomy7uazTUaBnoTkPePsuy3fZophc14Po+I8HONJggfzkF1ijSyHaP2U8nS2PhGwdEx9OVPcEJzdQEuh7ZW1GGOiiQe4VrVpeqjupJJIrCRBIyzUG0UpPpmratTQiW8p7ZqZVGTvO7sjhOmojJYe2MwVA4c5XT7xGXyH7D7rnt+0/Mco7qsJXolljoob2YPEJGQf5o5E/N95PqoBVhbs2t6TPNQCrx4cT6DKbCeU0rTBq8K9XhQAkkkkAXAdOaDaHCEF1dRn1CVOMC0sggc1Z2J/rsOiq2qfYKkOCoSOqcI0QA0nUj8jo3oukUflAhcv4TrA5NETGZPL175BdMsdSf7+SlMtDh685p72gjMryq3umMdGyldMv5tBW0gRoR1OqhVWN2MxqrI2UOHmk9JgewVdbaYZoAOyZ8sWPaIVVwj5VFq1DPkEc9h9krRaNQCobiY3UGdUYkW3UyDBfJPTIdll79u0huIknuFtLFYcTgXc59FVcc2ylTbDnCdAN00E7Fn5qjl9rYYI5dOhVYQrOrbmuJgZKuIXYjzZdBEJpTymFaKNK8XpXiAPEkkkAJJJJAClaO2cM2uzNbUqUTg1y83XzRoqS77QKdWnUIkMex5HMMcHEfZds4ZqVQ+1tqOdUHiAtxEuaQ8FwDQdBBERzUsk/NHT/wA+BZE/7RheHuJqdMkAifLLjlJJzzjQZLtVy1mupgggyNZn7rnvxQu1hbQJaWANcwwBIcXAsdO4Ax5b6Kmu21XpdtAVKTW17KJLoBPh88Q1aOuYyK3UlaFpxdNHanN/heOc1nmdkFza6fitTqQKlPAT1iex0KsqvGVkccVetgH0tnbsNUrg18HUky+t/FoZIpUKlWJEtwgZfos5aeKbVWJizeGP8zOU69Cott+Jt3sGGlTr1SR9NMMEc/Mc+8Km/wDJzqh/4rIA2fmfW36wz9USi6CM4p6NbQc9w84AJ5aQjFsQOiy1Diu2PcGChQeT8uGsRM7Zt1Q7w45bSc6nabNXp1WxLZYNRIznTqOSh5b4dP5IrujT3rebaVOSYhY203CbRTNqtVRtGi4yw1CAXjfCCdPdZu+OIH2qpijAwaNmfvueqLQ4ftFqbjYMRjDNRzsQGRDg9xjnloFaMPPWc88qk6iiHb7RQALaWekZct5VU5hGoKvrVdHhMAdm4CARoM51OpVXaGGG8xl98lWLXwhNP6V5TCj12w5w5OcB6FAKYmNKanFNQB4UkikgBJJJIAS7TwJbHWmwzTM1mYGVBvNIEAkdWFp/1PJcWWm4B4i/BWprnEijUhlaNhPlqDq0mexKnkh6RfBl/HI6meGRbLNXmoTVcMmknyOYCWug6HMiVa8BY22cNqCHNJB559d/5V3VsBFRtVhALQ4VAGgCo0gct8pUS6++oE5/3koxVRo6Zv1P0U3E3w3slrksH4eq76qYGAn/ADpZA9wWlYbhTgd5tlps9pILrOymGunE0B7snMnTIZcpK7azZZS87YyyXk6vXOChabOyn4pH/G2rReSGvd9MtdlOqb05Jxsj5SkpUZ60fD+ngLaL6lF+bhUBLny5uAgkkEgjUKrbwoyy0vDlzjMuMBuIjIQJMD7rZ2jiCjixNqMe2NWVWO+yp7z4joExjp0R9TnkOd/qAdfVZNyaSKY1GM/VDvhvd58eA12QmoXQQ3YBojI6+yBc1yi8b0tdqrND6VHCxgObS4yWtA3DWgH/AGCsLu4gd4JpXbZ6jy8HFXqAspycsWOJeY0jRbPhC5xZ6HhkgvMvquAgOe75iBsNAOjQtxxSDK27bOD8e3R+GtRcwYab5yAgA9OhVrcF9Nps3krU/FS6ppTEkFcqu2zYj87m7ZGFRftFpkn+s7X00FtoOruL3HA3My8j7BZuq9gcCDjDTIA0JByxO2EgaZrTDh+lgJdLz/k4u9pWZvAgGOWSItLSQZourZUu/wC0MoryhFUOYaU1OKagDwpJFJaAkkklgCXrwk1F8IlAH0Jw3xpQqWBtTG0PbSDajSQC1zG4TOcxlKLclbEA5pluWHqDmPsvndtm5rr3wsvXHSNImX0sI6lhnAesQR7KcsdbLxyJrzR1agnAjTbQjYjlnsq6z14EazpHXYJ1S1D91LSK+Wyrv+5bMTiNCh/8qeffJZqrZKFJ0tp02nYhjR+iuL7vUAEzkOeiy1x1TaapqH/1t+Xm47kf4qcv24dMF4Wze8PAlmLed9sloLG8zpCpbvrGm3LDBzzMeyBePFPhZvZAEyQcRyz0AkqsaitnPO5vQL4gUJpOC4PaHYXuIP1H75rqXG/GFN1GaRNRzhAyIAy1MrkAJJz12Txdtk8uopGqoXgTTidllrwfLiuhXDddGnQfXrZ+Xyg9JJP5LnVudJnTFJjkNlkJW3QZb8qyIUMp5TCrHMNKanFNQB4UkkloD2MJRmUQjU2ey9YyJKDRU2DZNeM0ek3KUd9ISFRRsm5UyM2mrfhK+BZbXTqEww+Spywu+o9jB7SoFVV9tMArJcCF9PpY1pAOuY365577IDj5JnTONOypLqtDqVGjiORYySdiANe6thXBGW2o5clxzR3wZzPiCvWtFc0W+Vgn/Yzuru5rw/ChjLRZ3spmA2tTcHt5E1AQMI56wrCpYR4wftIntutvZ7tY+ngc2RtsQkgis5L6V7bfQLA7GQCPK7D5XQfpcMjnyVferaVRpGMlpBkwBkPVWVk4cfZsX4WpgaYljmg0zBJjDPknfD9lW3xbKjmvY+hZi8zDg2c9BkFaVpdIw29KznvFl4UWtLKYxlsSRo3+VkruZifLsv0zW14spsxYi1uIDCxoaA1g0JEbnLP8lj6eUox00GZNNNmu4hrAWahTaY8WXu6MaRI9oCwFrrYnEjScuw0VjfF5F5AGjWim3oBr7lU7imhDyQyS9DSmJ/dPfQ5GU5MAU1Oc0jVNWgeJJJIAuKbMkKoNkQmGpNamZiCiGjNOK9nZNb1TX8Fr6NeFV2zQqzqOzA5qstqWXDUd6uktrWalP1Umx3AzVbSrupuId8vPfsVWfC6+BVoCi4+eicurHaLW3td0+YDvl91zzV6OnHOgtiY14259CtLZJjWTE8lzym99I+Q76fsr+579nJxh2UgkfnuljGhpSs0lotRwkfn67LHXpanFzgDvktFbbwZGL0/cLNW+1g5wBv77oaKw/wAMfflImSep7fusveNDwqQJ1dp7raX60mm4g6z2z/Nc+vm3Yy1gzFMFo95KeHBM2ukAuTCUpXrQqHKeYV4HEaItMJOpwUGAvG5iURzWEZZH27Jj6c5oJC2wHeCdl54TuSaHEbojLS4IQFk/ZGbkJQ3aplR2IgDRPwToegMRk+iZWeIJ9IUmm2MkzwwcuaZrVGJ7sHZaZIJOv6KutFPP3V6xuGekyqh7ZcR7JZJJI2LbbCcK3qbNaadWYaHAVOrCc/3X0rTYHU2uBDmkAg9xkV8ssbmQugcEfEF9mYLPX89IfI76mjl2UpRsqnRvr2s8nyiVSuua1OMsp5c3GPyW14fvOzVhiY5p6EwpHEXEFCzUi+o9rRsScyeTW7qLhIdNGJtlor2emG1nsJ2bmD1JdpCyF48X0nS1pJE6gGD2PJUXFHEdS2VHHNtOTDZzPV37bKop002PC6/Zmyz1/Ev734ldVb4bG4G7knMrNFSwxRAM1VRom5uW2IIlJeU2p7N+xQYe0gT/AHknB6VMwD7Js5rTBRCFVajAlNqNQaRIXiNUahIMLEv1PoEayM39lDec4VhREABPHbFekHZolZxJKa5whFsbcifVUW5EnqLZJqgFpI2yPtkf0VCw5npKuWPgZ6EGVR1TBcEuYfFwHTGafUpyvKKOApooxtlvGtTypuhK11qlUh1V7nuG7jMdhspNOzxrqvRT5DtP7Kqi/pFzXwiU6SIYAJP99U60VwzL5jy5d1BrFzjLj/HZLJpGxTexhqEmQY5J9PXNPbSgDqiNbl3UyvBrQkwfkUSmERjROfqmURfRGpHZEeM00FOAHusGGtH8IhMIjhH99kx3/aGjLAVwBGeZ2UQo1U5yhOWGhp8ys6RyVW/VWlPQJoCT4e1FKomGHrl7f9qG45o85BVj1snLaSDNzy6Kotw80qzGqhW5qzJwaHSJSKsKQDRidA7mFAs31HcCQhTJk5lTi0tjyTeiyqWxuwxfYILqr3SJwjeP31TWUxB6QiVBDck3psXykCZTE9NT2GqZhxHlKPTHld1IHovWhYo8NvZ4enYL17duX9K9pHMLwlNWhb2NJAXhE5e/7JrtSpTWgNd6f37LOsbhHcCMkoz7ZIlVNpnJKbYVzhvoMz6fqgUWz5jH6BMrZlo2Ik95RqxjJa9glRArap7IjNeWjZMlTH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5126" name="Picture 6" descr="http://www.hayhouse.com/media/author/524_large.jpg"/>
          <p:cNvPicPr>
            <a:picLocks noChangeAspect="1" noChangeArrowheads="1"/>
          </p:cNvPicPr>
          <p:nvPr/>
        </p:nvPicPr>
        <p:blipFill>
          <a:blip r:embed="rId2" cstate="print"/>
          <a:srcRect/>
          <a:stretch>
            <a:fillRect/>
          </a:stretch>
        </p:blipFill>
        <p:spPr bwMode="auto">
          <a:xfrm>
            <a:off x="4716016" y="1484784"/>
            <a:ext cx="4029209" cy="432048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55976" y="764704"/>
            <a:ext cx="4572000" cy="6186309"/>
          </a:xfrm>
          <a:prstGeom prst="rect">
            <a:avLst/>
          </a:prstGeom>
        </p:spPr>
        <p:txBody>
          <a:bodyPr>
            <a:spAutoFit/>
          </a:bodyPr>
          <a:lstStyle/>
          <a:p>
            <a:r>
              <a:rPr lang="es-MX" sz="2200" dirty="0"/>
              <a:t>Behlendorf es una </a:t>
            </a:r>
            <a:r>
              <a:rPr lang="es-MX" sz="2200" b="1" dirty="0"/>
              <a:t>figura importantísima en el movimiento open source</a:t>
            </a:r>
            <a:r>
              <a:rPr lang="es-MX" sz="2200" dirty="0"/>
              <a:t>. Fue uno de los principales desarrolladores del Apache Web Server, y también fue miembro de la junta de directores de </a:t>
            </a:r>
            <a:r>
              <a:rPr lang="es-MX" sz="2200" dirty="0" smtClean="0"/>
              <a:t>la </a:t>
            </a:r>
            <a:r>
              <a:rPr lang="es-MX" sz="2200" dirty="0" err="1" smtClean="0">
                <a:hlinkClick r:id="rId2" tooltip="Abre en una nueva ventana"/>
              </a:rPr>
              <a:t>Mozilla</a:t>
            </a:r>
            <a:r>
              <a:rPr lang="es-MX" sz="2200" dirty="0" smtClean="0">
                <a:hlinkClick r:id="rId2" tooltip="Abre en una nueva ventana"/>
              </a:rPr>
              <a:t> </a:t>
            </a:r>
            <a:r>
              <a:rPr lang="es-MX" sz="2200" dirty="0">
                <a:hlinkClick r:id="rId2" tooltip="Abre en una nueva ventana"/>
              </a:rPr>
              <a:t>Foundation</a:t>
            </a:r>
            <a:r>
              <a:rPr lang="es-MX" sz="2200" dirty="0"/>
              <a:t>. El crecimiento astronómico de Internet en la última década se debe, en gran parte, a Apache, que en 2009 se transformó en el primer servidor en superar los 100 millones de sitios web. Behlendorf desarrolló Apache al encontrarse con que el servidor más usado a mediados de los años ’90 no podía tolerar la cantidad de usuarios registrados que su nueva compañía necesitaba.</a:t>
            </a:r>
          </a:p>
        </p:txBody>
      </p:sp>
      <p:sp>
        <p:nvSpPr>
          <p:cNvPr id="3" name="2 Rectángulo"/>
          <p:cNvSpPr/>
          <p:nvPr/>
        </p:nvSpPr>
        <p:spPr>
          <a:xfrm>
            <a:off x="179512" y="0"/>
            <a:ext cx="5238935" cy="923330"/>
          </a:xfrm>
          <a:prstGeom prst="rect">
            <a:avLst/>
          </a:prstGeom>
          <a:noFill/>
        </p:spPr>
        <p:txBody>
          <a:bodyPr wrap="none" lIns="91440" tIns="45720" rIns="91440" bIns="45720">
            <a:spAutoFit/>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Brian Behlendorf</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4098" name="Picture 2" descr="http://mifos.org/wp-content/uploads/2013/04/brian-behlendorf.jpg"/>
          <p:cNvPicPr>
            <a:picLocks noChangeAspect="1" noChangeArrowheads="1"/>
          </p:cNvPicPr>
          <p:nvPr/>
        </p:nvPicPr>
        <p:blipFill>
          <a:blip r:embed="rId3" cstate="print"/>
          <a:srcRect/>
          <a:stretch>
            <a:fillRect/>
          </a:stretch>
        </p:blipFill>
        <p:spPr bwMode="auto">
          <a:xfrm>
            <a:off x="251520" y="1772816"/>
            <a:ext cx="4096397" cy="4248472"/>
          </a:xfrm>
          <a:prstGeom prst="ellipse">
            <a:avLst/>
          </a:prstGeom>
          <a:ln>
            <a:noFill/>
          </a:ln>
          <a:effectLst>
            <a:softEdge rad="11250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98</TotalTime>
  <Words>714</Words>
  <Application>Microsoft Office PowerPoint</Application>
  <PresentationFormat>Presentación en pantalla (4:3)</PresentationFormat>
  <Paragraphs>45</Paragraphs>
  <Slides>14</Slides>
  <Notes>1</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Metro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MLHermosilloNorte2</dc:creator>
  <cp:lastModifiedBy>Ordoñez</cp:lastModifiedBy>
  <cp:revision>3</cp:revision>
  <dcterms:created xsi:type="dcterms:W3CDTF">2015-09-11T15:11:08Z</dcterms:created>
  <dcterms:modified xsi:type="dcterms:W3CDTF">2016-07-26T16:44:59Z</dcterms:modified>
</cp:coreProperties>
</file>