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12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A4934EA-337F-4520-A474-D9B27C97925A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080A771-BEBC-4554-A630-1167EFAA7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dissolve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3106487"/>
            <a:ext cx="8229600" cy="1618657"/>
          </a:xfrm>
        </p:spPr>
        <p:txBody>
          <a:bodyPr>
            <a:normAutofit/>
          </a:bodyPr>
          <a:lstStyle/>
          <a:p>
            <a:r>
              <a:rPr lang="es-ES_tradnl" sz="2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ravers MT" panose="02090707080505020304" pitchFamily="18" charset="0"/>
              </a:rPr>
              <a:t>TEXTOS   HISTÓRICOS</a:t>
            </a:r>
            <a:br>
              <a:rPr lang="es-ES_tradnl" sz="2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ravers MT" panose="02090707080505020304" pitchFamily="18" charset="0"/>
              </a:rPr>
            </a:br>
            <a:r>
              <a:rPr lang="es-ES_tradnl" sz="2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ravers MT" panose="02090707080505020304" pitchFamily="18" charset="0"/>
              </a:rPr>
              <a:t>TEXTOS   PERSONALES</a:t>
            </a:r>
            <a:endParaRPr lang="es-ES" sz="2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ngravers MT" panose="02090707080505020304" pitchFamily="18" charset="0"/>
            </a:endParaRPr>
          </a:p>
        </p:txBody>
      </p:sp>
      <p:sp>
        <p:nvSpPr>
          <p:cNvPr id="4" name="Cinta perforada 3"/>
          <p:cNvSpPr/>
          <p:nvPr/>
        </p:nvSpPr>
        <p:spPr>
          <a:xfrm>
            <a:off x="5724128" y="5229200"/>
            <a:ext cx="2880320" cy="504056"/>
          </a:xfrm>
          <a:prstGeom prst="flowChartPunchedTap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</a:rPr>
              <a:t>DOCENTE: </a:t>
            </a:r>
            <a:r>
              <a:rPr lang="es-MX" sz="1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</a:rPr>
              <a:t>RUTH </a:t>
            </a:r>
            <a:r>
              <a:rPr lang="es-MX" sz="1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</a:rPr>
              <a:t>GARCÍA SOTO</a:t>
            </a:r>
            <a:endParaRPr lang="es-MX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15616" y="1772816"/>
            <a:ext cx="71497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/>
              <a:t>TALLER DE LECTURA Y REDACCIÓN II</a:t>
            </a:r>
          </a:p>
          <a:p>
            <a:pPr algn="ctr"/>
            <a:r>
              <a:rPr lang="es-ES" sz="2800" b="1" dirty="0" smtClean="0"/>
              <a:t>BLOQUE I. REDACTA TEXTOS FUNCIONALES </a:t>
            </a:r>
            <a:endParaRPr lang="es-ES" sz="2800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539552" y="188640"/>
            <a:ext cx="83086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10000"/>
                  </a:schemeClr>
                </a:solidFill>
              </a:rPr>
              <a:t>MULTIVERSIDAD   LATINOAMERICANA </a:t>
            </a:r>
          </a:p>
          <a:p>
            <a:pPr algn="ctr"/>
            <a:r>
              <a:rPr lang="es-ES" sz="3600" b="1" dirty="0" smtClean="0">
                <a:solidFill>
                  <a:schemeClr val="tx1">
                    <a:lumMod val="10000"/>
                  </a:schemeClr>
                </a:solidFill>
              </a:rPr>
              <a:t>CAMPUS   VERACRUZ</a:t>
            </a:r>
            <a:endParaRPr lang="es-ES" sz="3600" b="1" dirty="0">
              <a:solidFill>
                <a:schemeClr val="tx1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76672"/>
            <a:ext cx="7772400" cy="940966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¿QUE SON LOS TEXTOS HISTÓRICOS?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1560" y="1916832"/>
            <a:ext cx="8208912" cy="525658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s-ES" b="1" dirty="0" smtClean="0">
                <a:solidFill>
                  <a:schemeClr val="bg2"/>
                </a:solidFill>
              </a:rPr>
              <a:t>Es un documento escrito que permite obtener un conocimiento más completo, diversificado y significativo de la Historia. El comentario de </a:t>
            </a:r>
            <a:br>
              <a:rPr lang="es-ES" b="1" dirty="0" smtClean="0">
                <a:solidFill>
                  <a:schemeClr val="bg2"/>
                </a:solidFill>
              </a:rPr>
            </a:br>
            <a:r>
              <a:rPr lang="es-ES" b="1" dirty="0" smtClean="0">
                <a:solidFill>
                  <a:schemeClr val="bg2"/>
                </a:solidFill>
              </a:rPr>
              <a:t>textos históricos es la técnica que nos permite extraer información sobre un determinado período, acontecimiento o hecho concreto. </a:t>
            </a:r>
          </a:p>
          <a:p>
            <a:pPr marL="0" indent="0" algn="just">
              <a:buNone/>
            </a:pPr>
            <a:r>
              <a:rPr lang="es-ES" b="1" dirty="0" smtClean="0">
                <a:solidFill>
                  <a:schemeClr val="bg2"/>
                </a:solidFill>
              </a:rPr>
              <a:t/>
            </a:r>
            <a:br>
              <a:rPr lang="es-ES" b="1" dirty="0" smtClean="0">
                <a:solidFill>
                  <a:schemeClr val="bg2"/>
                </a:solidFill>
              </a:rPr>
            </a:br>
            <a:r>
              <a:rPr lang="es-ES" b="1" dirty="0" smtClean="0">
                <a:solidFill>
                  <a:schemeClr val="bg2"/>
                </a:solidFill>
              </a:rPr>
              <a:t>Este tipo de comentarios no se realizan por una simple improvisación, sino que se vale de una preparación, conocimientos sobre el tema y método investigativo de forma sistemática, anotando desde la primera </a:t>
            </a:r>
            <a:br>
              <a:rPr lang="es-ES" b="1" dirty="0" smtClean="0">
                <a:solidFill>
                  <a:schemeClr val="bg2"/>
                </a:solidFill>
              </a:rPr>
            </a:br>
            <a:r>
              <a:rPr lang="es-ES" b="1" dirty="0" smtClean="0">
                <a:solidFill>
                  <a:schemeClr val="bg2"/>
                </a:solidFill>
              </a:rPr>
              <a:t>lectura las ideas fundamentales y aquellas sobre las que tenemos dudas. </a:t>
            </a:r>
          </a:p>
          <a:p>
            <a:pPr marL="0" indent="0" algn="just">
              <a:buNone/>
            </a:pPr>
            <a:r>
              <a:rPr lang="es-ES" b="1" dirty="0" smtClean="0">
                <a:solidFill>
                  <a:schemeClr val="bg2"/>
                </a:solidFill>
              </a:rPr>
              <a:t/>
            </a:r>
            <a:br>
              <a:rPr lang="es-ES" b="1" dirty="0" smtClean="0">
                <a:solidFill>
                  <a:schemeClr val="bg2"/>
                </a:solidFill>
              </a:rPr>
            </a:br>
            <a:r>
              <a:rPr lang="es-ES" b="1" dirty="0" smtClean="0">
                <a:solidFill>
                  <a:schemeClr val="bg2"/>
                </a:solidFill>
              </a:rPr>
              <a:t>La presentación y/o redacción debe responder a la forma expositiva, lo que significa que debe ser ordenada y clara, con un lenguaje apropiado y objetivo, por lo que se deben evitar las opiniones personales y juicios de valor. Estos últimos aspectos sólo se permiten en el caso de ser un texto histórico de tipo narrativo, que si permite un cierto grado de </a:t>
            </a:r>
            <a:r>
              <a:rPr lang="es-ES" b="1" dirty="0" smtClean="0">
                <a:solidFill>
                  <a:schemeClr val="bg2"/>
                </a:solidFill>
              </a:rPr>
              <a:t>subjetividad.</a:t>
            </a:r>
            <a:endParaRPr lang="es-ES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lamada de flecha hacia abajo 2"/>
          <p:cNvSpPr/>
          <p:nvPr/>
        </p:nvSpPr>
        <p:spPr>
          <a:xfrm>
            <a:off x="1187624" y="1772816"/>
            <a:ext cx="6768752" cy="3672408"/>
          </a:xfrm>
          <a:prstGeom prst="downArrowCallout">
            <a:avLst>
              <a:gd name="adj1" fmla="val 26200"/>
              <a:gd name="adj2" fmla="val 39400"/>
              <a:gd name="adj3" fmla="val 25000"/>
              <a:gd name="adj4" fmla="val 64977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0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EJEMPLOS DE  TEXTOS HISTORICOS</a:t>
            </a:r>
            <a:endParaRPr lang="es-MX" sz="40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914400" y="476672"/>
            <a:ext cx="7772400" cy="940966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AUTOBIOGRAFÍA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6 Marcador de contenido"/>
          <p:cNvSpPr>
            <a:spLocks noGrp="1"/>
          </p:cNvSpPr>
          <p:nvPr>
            <p:ph sz="quarter" idx="2"/>
          </p:nvPr>
        </p:nvSpPr>
        <p:spPr>
          <a:xfrm>
            <a:off x="4933950" y="1700808"/>
            <a:ext cx="3749040" cy="431899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La </a:t>
            </a:r>
            <a:r>
              <a:rPr lang="es-ES" b="1" dirty="0" smtClean="0">
                <a:solidFill>
                  <a:schemeClr val="bg2"/>
                </a:solidFill>
              </a:rPr>
              <a:t>autobiografía</a:t>
            </a:r>
            <a:r>
              <a:rPr lang="es-ES" dirty="0" smtClean="0">
                <a:solidFill>
                  <a:schemeClr val="bg2"/>
                </a:solidFill>
              </a:rPr>
              <a:t> es la narración de una vida o parte de ella escrita por el propio sujeto de la misma, mostrando su nacimiento, sus logros, sus fracasos, sus gustos y demás cosas que ha vivido. Es un género literario que en gran medida se sitúa en la frontera entre literatura e historia.</a:t>
            </a:r>
            <a:endParaRPr lang="es-ES" dirty="0"/>
          </a:p>
        </p:txBody>
      </p:sp>
      <p:pic>
        <p:nvPicPr>
          <p:cNvPr id="3" name="Marcador de contenido 2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00808"/>
            <a:ext cx="3606427" cy="3888432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DIARIO PERSONAL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71472" y="1844824"/>
            <a:ext cx="3749040" cy="45365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El </a:t>
            </a:r>
            <a:r>
              <a:rPr lang="es-ES" b="1" dirty="0" smtClean="0">
                <a:solidFill>
                  <a:schemeClr val="bg2"/>
                </a:solidFill>
              </a:rPr>
              <a:t>diario personal</a:t>
            </a:r>
            <a:r>
              <a:rPr lang="es-ES" dirty="0" smtClean="0">
                <a:solidFill>
                  <a:schemeClr val="bg2"/>
                </a:solidFill>
              </a:rPr>
              <a:t> es un subgénero de la biografía y en concreto de la autobiografía.</a:t>
            </a:r>
          </a:p>
          <a:p>
            <a:pPr marL="0" indent="0" algn="just">
              <a:buNone/>
            </a:pPr>
            <a:endParaRPr lang="es-ES" dirty="0" smtClean="0">
              <a:solidFill>
                <a:schemeClr val="bg2"/>
              </a:solidFill>
            </a:endParaRPr>
          </a:p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Se trata de un texto que, de manera fragmentaria y con el registro de la fecha, suele destinarse a una lectura ulterior y privada de quien lo confeccionó.</a:t>
            </a:r>
          </a:p>
          <a:p>
            <a:pPr algn="just"/>
            <a:endParaRPr lang="es-ES" dirty="0"/>
          </a:p>
        </p:txBody>
      </p:sp>
      <p:pic>
        <p:nvPicPr>
          <p:cNvPr id="5" name="4 Marcador de contenido" descr="images (13)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714876" y="2071678"/>
            <a:ext cx="4198261" cy="3076588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MEMORIAS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2134344"/>
            <a:ext cx="3749040" cy="3598912"/>
          </a:xfrm>
        </p:spPr>
        <p:txBody>
          <a:bodyPr/>
          <a:lstStyle/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Se denomina </a:t>
            </a:r>
            <a:r>
              <a:rPr lang="es-ES" b="1" dirty="0" smtClean="0">
                <a:solidFill>
                  <a:schemeClr val="bg2"/>
                </a:solidFill>
              </a:rPr>
              <a:t>memorias</a:t>
            </a:r>
            <a:r>
              <a:rPr lang="es-ES" dirty="0" smtClean="0">
                <a:solidFill>
                  <a:schemeClr val="bg2"/>
                </a:solidFill>
              </a:rPr>
              <a:t> a aquel relato que de una forma más o menos fiable describe los hechos y acontecimientos que el autor ha vivido como protagonista o testigo.</a:t>
            </a:r>
            <a:r>
              <a:rPr lang="es-ES" dirty="0" smtClean="0"/>
              <a:t>.</a:t>
            </a:r>
            <a:endParaRPr lang="es-ES" dirty="0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1988840"/>
            <a:ext cx="3749675" cy="3744416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CUADERNO DE VIAJE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67544" y="1916832"/>
            <a:ext cx="4163406" cy="45720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Se conoce como </a:t>
            </a:r>
            <a:r>
              <a:rPr lang="es-ES" b="1" dirty="0" smtClean="0">
                <a:solidFill>
                  <a:schemeClr val="bg2"/>
                </a:solidFill>
              </a:rPr>
              <a:t>libro de viaje</a:t>
            </a:r>
            <a:r>
              <a:rPr lang="es-ES" dirty="0" smtClean="0">
                <a:solidFill>
                  <a:schemeClr val="bg2"/>
                </a:solidFill>
              </a:rPr>
              <a:t> la publicación de las experiencias y observaciones realizadas por un viajero. Estos libros suelen estar ocasionalmente ilustrados con mapas, dibujos, grabados, fotografías, etcétera, realizadas por el autor o por alguno de sus compañeros de viaje.</a:t>
            </a:r>
            <a:endParaRPr lang="es-ES" dirty="0">
              <a:solidFill>
                <a:schemeClr val="bg2"/>
              </a:solidFill>
            </a:endParaRPr>
          </a:p>
        </p:txBody>
      </p:sp>
      <p:pic>
        <p:nvPicPr>
          <p:cNvPr id="5" name="4 Marcador de contenido" descr="images (14)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613367" y="2564904"/>
            <a:ext cx="4214842" cy="2736304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TEXTOS FAMILIARES</a:t>
            </a:r>
            <a:endParaRPr lang="es-ES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1484784"/>
            <a:ext cx="8075240" cy="940966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¿QUÉ SON LOS TEXTOS FAMILIARES?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2924944"/>
            <a:ext cx="7772400" cy="3094856"/>
          </a:xfrm>
        </p:spPr>
        <p:txBody>
          <a:bodyPr/>
          <a:lstStyle/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Los textos familiares reflejan la vida de una familia, de una generación. </a:t>
            </a:r>
          </a:p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Pueden ser anécdotas, cartas, diario familiar, el lenguaje empleado es sencillo.</a:t>
            </a:r>
            <a:endParaRPr lang="es-ES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ANÉCDOTAS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"/>
          </p:nvPr>
        </p:nvSpPr>
        <p:spPr>
          <a:xfrm>
            <a:off x="914400" y="1772816"/>
            <a:ext cx="3749040" cy="45720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Una </a:t>
            </a:r>
            <a:r>
              <a:rPr lang="es-ES" b="1" dirty="0" smtClean="0">
                <a:solidFill>
                  <a:schemeClr val="bg2"/>
                </a:solidFill>
              </a:rPr>
              <a:t>anécdota</a:t>
            </a:r>
            <a:r>
              <a:rPr lang="es-ES" baseline="30000" dirty="0" smtClean="0">
                <a:solidFill>
                  <a:schemeClr val="bg2"/>
                </a:solidFill>
              </a:rPr>
              <a:t> </a:t>
            </a:r>
            <a:r>
              <a:rPr lang="es-ES" dirty="0" smtClean="0">
                <a:solidFill>
                  <a:schemeClr val="bg2"/>
                </a:solidFill>
              </a:rPr>
              <a:t> es un cuento corto que narra un incidente interesante o entretenido, una narración breve de un suceso curioso, algo que se supone que le haya pasado a alguien.</a:t>
            </a:r>
          </a:p>
          <a:p>
            <a:pPr marL="0" indent="0" algn="just">
              <a:buNone/>
            </a:pPr>
            <a:endParaRPr lang="es-ES" dirty="0" smtClean="0">
              <a:solidFill>
                <a:schemeClr val="bg2"/>
              </a:solidFill>
            </a:endParaRPr>
          </a:p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Siempre está escrita como si se trataran de hechos reales, por ejemplo un accidente con personas reales como personajes, en lugares reales.</a:t>
            </a:r>
          </a:p>
          <a:p>
            <a:endParaRPr lang="es-ES" dirty="0">
              <a:solidFill>
                <a:schemeClr val="bg2"/>
              </a:solidFill>
            </a:endParaRPr>
          </a:p>
        </p:txBody>
      </p:sp>
      <p:pic>
        <p:nvPicPr>
          <p:cNvPr id="6" name="5 Marcador de contenido" descr="images (15)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580112" y="1785996"/>
            <a:ext cx="2735292" cy="4235292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1696"/>
            <a:ext cx="7772400" cy="90594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CARTA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95536" y="1615186"/>
            <a:ext cx="4267904" cy="5242814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s-ES" b="1" dirty="0" smtClean="0">
                <a:solidFill>
                  <a:schemeClr val="bg2"/>
                </a:solidFill>
              </a:rPr>
              <a:t>Una carta es un medio de comunicación escrito por un emisor y enviado a un receptor.</a:t>
            </a:r>
          </a:p>
          <a:p>
            <a:pPr marL="0" indent="0" algn="just">
              <a:buNone/>
            </a:pPr>
            <a:endParaRPr lang="es-ES" sz="900" b="1" dirty="0" smtClean="0">
              <a:solidFill>
                <a:schemeClr val="bg2"/>
              </a:solidFill>
            </a:endParaRPr>
          </a:p>
          <a:p>
            <a:pPr marL="0" indent="0" algn="just">
              <a:buNone/>
            </a:pPr>
            <a:r>
              <a:rPr lang="es-ES" b="1" dirty="0" smtClean="0">
                <a:solidFill>
                  <a:schemeClr val="bg2"/>
                </a:solidFill>
              </a:rPr>
              <a:t>Normalmente, el nombre y la dirección del destinatario aparecen en el frente del sobre, y el nombre y la dirección del remitente aparecen en el reverso del mismo.</a:t>
            </a:r>
          </a:p>
          <a:p>
            <a:pPr marL="0" indent="0" algn="just">
              <a:buNone/>
            </a:pPr>
            <a:endParaRPr lang="es-ES" sz="900" b="1" dirty="0" smtClean="0">
              <a:solidFill>
                <a:schemeClr val="bg2"/>
              </a:solidFill>
            </a:endParaRPr>
          </a:p>
          <a:p>
            <a:pPr marL="0" indent="0" algn="just">
              <a:buNone/>
            </a:pPr>
            <a:r>
              <a:rPr lang="es-ES" b="1" dirty="0" smtClean="0">
                <a:solidFill>
                  <a:schemeClr val="bg2"/>
                </a:solidFill>
              </a:rPr>
              <a:t>La carta puede ser un texto diferente para cada ocasión, ya que el mensaje es siempre distinto. En ese sentido, sólo en parte puede considerarse texto plenamente expositivo.</a:t>
            </a:r>
          </a:p>
          <a:p>
            <a:endParaRPr lang="es-ES" b="1" dirty="0">
              <a:solidFill>
                <a:schemeClr val="bg2"/>
              </a:solidFill>
            </a:endParaRPr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132856"/>
            <a:ext cx="3920115" cy="3312368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3956" y="388893"/>
            <a:ext cx="7772400" cy="940966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MENSAJE ELECTRÓNICO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4 Marcador de contenido" descr="descarga (1).pn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929189" y="2000240"/>
            <a:ext cx="3965405" cy="3024200"/>
          </a:xfrm>
        </p:spPr>
      </p:pic>
      <p:sp>
        <p:nvSpPr>
          <p:cNvPr id="8" name="7 Rectángulo"/>
          <p:cNvSpPr/>
          <p:nvPr/>
        </p:nvSpPr>
        <p:spPr>
          <a:xfrm>
            <a:off x="251520" y="1844824"/>
            <a:ext cx="4572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 smtClean="0">
                <a:solidFill>
                  <a:schemeClr val="bg2"/>
                </a:solidFill>
              </a:rPr>
              <a:t>Es un texto</a:t>
            </a:r>
            <a:r>
              <a:rPr lang="es-ES" sz="2400" b="1" i="1" dirty="0" smtClean="0">
                <a:solidFill>
                  <a:schemeClr val="bg2"/>
                </a:solidFill>
              </a:rPr>
              <a:t>  </a:t>
            </a:r>
            <a:r>
              <a:rPr lang="es-ES" sz="2400" b="1" dirty="0" smtClean="0">
                <a:solidFill>
                  <a:schemeClr val="bg2"/>
                </a:solidFill>
              </a:rPr>
              <a:t>personal  que por su versatilidad  podemos  </a:t>
            </a:r>
            <a:r>
              <a:rPr lang="es-ES" sz="2400" b="1" dirty="0" smtClean="0">
                <a:solidFill>
                  <a:schemeClr val="bg2"/>
                </a:solidFill>
              </a:rPr>
              <a:t> convertir</a:t>
            </a:r>
            <a:r>
              <a:rPr lang="es-ES" sz="2400" b="1" dirty="0" smtClean="0">
                <a:solidFill>
                  <a:schemeClr val="bg2"/>
                </a:solidFill>
              </a:rPr>
              <a:t> </a:t>
            </a:r>
            <a:r>
              <a:rPr lang="es-ES" sz="2400" b="1" dirty="0" smtClean="0">
                <a:solidFill>
                  <a:schemeClr val="bg2"/>
                </a:solidFill>
              </a:rPr>
              <a:t>en </a:t>
            </a:r>
            <a:r>
              <a:rPr lang="es-ES" sz="2400" b="1" dirty="0" smtClean="0">
                <a:solidFill>
                  <a:schemeClr val="bg2"/>
                </a:solidFill>
              </a:rPr>
              <a:t>funcional, su ventaja </a:t>
            </a:r>
            <a:r>
              <a:rPr lang="es-ES" sz="2400" b="1" dirty="0" smtClean="0">
                <a:solidFill>
                  <a:schemeClr val="bg2"/>
                </a:solidFill>
              </a:rPr>
              <a:t>es </a:t>
            </a:r>
            <a:r>
              <a:rPr lang="es-ES" sz="2400" b="1" dirty="0" smtClean="0">
                <a:solidFill>
                  <a:schemeClr val="bg2"/>
                </a:solidFill>
              </a:rPr>
              <a:t> que el </a:t>
            </a:r>
            <a:r>
              <a:rPr lang="es-ES" sz="2400" b="1" dirty="0" smtClean="0">
                <a:solidFill>
                  <a:schemeClr val="bg2"/>
                </a:solidFill>
              </a:rPr>
              <a:t>envío </a:t>
            </a:r>
            <a:r>
              <a:rPr lang="es-ES" sz="2400" b="1" dirty="0" smtClean="0">
                <a:solidFill>
                  <a:schemeClr val="bg2"/>
                </a:solidFill>
              </a:rPr>
              <a:t>suele ser casi instantáneo, y puede constar   de tres o cuatro partes </a:t>
            </a:r>
            <a:r>
              <a:rPr lang="es-ES" sz="2400" b="1" dirty="0" smtClean="0">
                <a:solidFill>
                  <a:schemeClr val="bg2"/>
                </a:solidFill>
              </a:rPr>
              <a:t>: nombre </a:t>
            </a:r>
            <a:r>
              <a:rPr lang="es-ES" sz="2400" b="1" dirty="0" smtClean="0">
                <a:solidFill>
                  <a:schemeClr val="bg2"/>
                </a:solidFill>
              </a:rPr>
              <a:t>del usuario  el símbolo @, nombre del servidor  que administra  la cuenta y el país en donde se encuentra  este </a:t>
            </a:r>
            <a:r>
              <a:rPr lang="es-ES" sz="2400" b="1" dirty="0" smtClean="0">
                <a:solidFill>
                  <a:schemeClr val="bg2"/>
                </a:solidFill>
              </a:rPr>
              <a:t>servidor.</a:t>
            </a:r>
            <a:endParaRPr lang="es-ES" sz="2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TEXTOS ESCOLARES</a:t>
            </a:r>
            <a:endParaRPr lang="es-ES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914400" y="404664"/>
            <a:ext cx="7772400" cy="1012974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AGENDA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1"/>
          </p:nvPr>
        </p:nvSpPr>
        <p:spPr>
          <a:xfrm>
            <a:off x="285720" y="1988840"/>
            <a:ext cx="3749040" cy="4011896"/>
          </a:xfrm>
        </p:spPr>
        <p:txBody>
          <a:bodyPr/>
          <a:lstStyle/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Libro o cuaderno donde se apuntan, para no olvidarlas, las cosas que se han de hacer en determinadas fechas; generalmente sus hojas llevan impresos los días del año ordenados por meses y por semanas con un espacio para escribir.</a:t>
            </a:r>
            <a:endParaRPr lang="es-ES" dirty="0">
              <a:solidFill>
                <a:schemeClr val="bg2"/>
              </a:solidFill>
            </a:endParaRPr>
          </a:p>
        </p:txBody>
      </p:sp>
      <p:pic>
        <p:nvPicPr>
          <p:cNvPr id="7" name="6 Marcador de contenido" descr="images (16)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83968" y="2204864"/>
            <a:ext cx="4575454" cy="3286148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BITÁCORA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"/>
          </p:nvPr>
        </p:nvSpPr>
        <p:spPr>
          <a:xfrm>
            <a:off x="683568" y="1772816"/>
            <a:ext cx="3749040" cy="4246984"/>
          </a:xfrm>
        </p:spPr>
        <p:txBody>
          <a:bodyPr/>
          <a:lstStyle/>
          <a:p>
            <a:pPr marL="0" indent="0" algn="just">
              <a:buNone/>
            </a:pPr>
            <a:r>
              <a:rPr lang="es-ES" dirty="0" smtClean="0">
                <a:solidFill>
                  <a:schemeClr val="bg2"/>
                </a:solidFill>
              </a:rPr>
              <a:t>El cuaderno o </a:t>
            </a:r>
            <a:r>
              <a:rPr lang="es-ES" b="1" dirty="0" smtClean="0">
                <a:solidFill>
                  <a:schemeClr val="bg2"/>
                </a:solidFill>
              </a:rPr>
              <a:t>bitácora de trabajo</a:t>
            </a:r>
            <a:r>
              <a:rPr lang="es-ES" dirty="0" smtClean="0">
                <a:solidFill>
                  <a:schemeClr val="bg2"/>
                </a:solidFill>
              </a:rPr>
              <a:t> es un cuaderno en el cual estudiantes, diseñadores y artistas plásticos, entre otros, desarrollan sus bocetos, toman nota de ideas y cualquier información que consideren que puede resultar útil para su </a:t>
            </a:r>
            <a:r>
              <a:rPr lang="es-ES" dirty="0" smtClean="0">
                <a:solidFill>
                  <a:schemeClr val="bg2"/>
                </a:solidFill>
              </a:rPr>
              <a:t>trabajo.</a:t>
            </a:r>
            <a:r>
              <a:rPr lang="es-ES" dirty="0" smtClean="0"/>
              <a:t>.</a:t>
            </a:r>
            <a:endParaRPr lang="es-ES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125" y="2168116"/>
            <a:ext cx="3749675" cy="3456384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CUADERNO  </a:t>
            </a:r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</a:t>
            </a:r>
            <a:r>
              <a:rPr lang="es-ES_tradnl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TRABAJO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"/>
          </p:nvPr>
        </p:nvSpPr>
        <p:spPr>
          <a:xfrm>
            <a:off x="467544" y="1772816"/>
            <a:ext cx="3749040" cy="457200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ES" dirty="0">
                <a:solidFill>
                  <a:schemeClr val="bg2"/>
                </a:solidFill>
              </a:rPr>
              <a:t>E</a:t>
            </a:r>
            <a:r>
              <a:rPr lang="es-ES" dirty="0" smtClean="0">
                <a:solidFill>
                  <a:schemeClr val="bg2"/>
                </a:solidFill>
              </a:rPr>
              <a:t>s un libro de pequeño o gran tamaño que se utiliza para tomar notas, dibujar, escribir , hacer tareas o añadir apuntes. Aunque mucha gente usa libretas, éstas son más comúnmente asociadas con los estudiantes que suelen llevar cuadernos para apuntar las notas de las distintas asignaturas, o realizar los trabajos que los profesores les piden. </a:t>
            </a:r>
            <a:endParaRPr lang="es-ES" dirty="0">
              <a:solidFill>
                <a:schemeClr val="bg2"/>
              </a:solidFill>
            </a:endParaRP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287" y="2425700"/>
            <a:ext cx="3429000" cy="2616200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dad">
  <a:themeElements>
    <a:clrScheme name="Personalizado 2">
      <a:dk1>
        <a:srgbClr val="CFE0CF"/>
      </a:dk1>
      <a:lt1>
        <a:srgbClr val="CAE0E6"/>
      </a:lt1>
      <a:dk2>
        <a:srgbClr val="527D55"/>
      </a:dk2>
      <a:lt2>
        <a:srgbClr val="DB5353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Equidad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145</TotalTime>
  <Words>206</Words>
  <Application>Microsoft Office PowerPoint</Application>
  <PresentationFormat>Presentación en pantalla (4:3)</PresentationFormat>
  <Paragraphs>44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Equidad</vt:lpstr>
      <vt:lpstr>TEXTOS   HISTÓRICOS TEXTOS   PERSONALES</vt:lpstr>
      <vt:lpstr>¿QUE SON LOS TEXTOS HISTÓRICOS?</vt:lpstr>
      <vt:lpstr>Diapositiva 3</vt:lpstr>
      <vt:lpstr>AUTOBIOGRAFÍA</vt:lpstr>
      <vt:lpstr>DIARIO PERSONAL</vt:lpstr>
      <vt:lpstr>MEMORIAS</vt:lpstr>
      <vt:lpstr>CUADERNO DE VIAJE</vt:lpstr>
      <vt:lpstr>TEXTOS FAMILIARES</vt:lpstr>
      <vt:lpstr>¿QUÉ SON LOS TEXTOS FAMILIARES?</vt:lpstr>
      <vt:lpstr>ANÉCDOTAS</vt:lpstr>
      <vt:lpstr>CARTA</vt:lpstr>
      <vt:lpstr>MENSAJE ELECTRÓNICO</vt:lpstr>
      <vt:lpstr>TEXTOS ESCOLARES</vt:lpstr>
      <vt:lpstr>AGENDA</vt:lpstr>
      <vt:lpstr>BITÁCORA</vt:lpstr>
      <vt:lpstr>CUADERNO  DE   TRABAJO</vt:lpstr>
    </vt:vector>
  </TitlesOfParts>
  <Company>www.intercambiosvirtuales.org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6: TEXTOS HISTÓRICOS TEXTOS PERSONALES</dc:title>
  <dc:creator>www.intercambiosvirtuales.org</dc:creator>
  <cp:lastModifiedBy>usuario</cp:lastModifiedBy>
  <cp:revision>20</cp:revision>
  <dcterms:created xsi:type="dcterms:W3CDTF">2014-10-21T22:25:34Z</dcterms:created>
  <dcterms:modified xsi:type="dcterms:W3CDTF">2015-04-27T20:02:56Z</dcterms:modified>
</cp:coreProperties>
</file>