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1"/>
  </p:notesMasterIdLst>
  <p:sldIdLst>
    <p:sldId id="256" r:id="rId4"/>
    <p:sldId id="257" r:id="rId5"/>
    <p:sldId id="258" r:id="rId6"/>
    <p:sldId id="259" r:id="rId7"/>
    <p:sldId id="260" r:id="rId8"/>
    <p:sldId id="261" r:id="rId9"/>
    <p:sldId id="262"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030" autoAdjust="0"/>
    <p:restoredTop sz="94194" autoAdjust="0"/>
  </p:normalViewPr>
  <p:slideViewPr>
    <p:cSldViewPr>
      <p:cViewPr varScale="1">
        <p:scale>
          <a:sx n="83" d="100"/>
          <a:sy n="83" d="100"/>
        </p:scale>
        <p:origin x="186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tableStyles" Target="tableStyle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E0C9A7-8B44-40C2-932B-EF6327E11193}" type="datetimeFigureOut">
              <a:rPr lang="es-ES" smtClean="0"/>
              <a:pPr/>
              <a:t>27/02/2015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C9AB4C-CD46-4DB1-815B-E4E4A26C48AC}" type="slidenum">
              <a:rPr lang="es-ES" smtClean="0"/>
              <a:pPr/>
              <a:t>‹Nº›</a:t>
            </a:fld>
            <a:endParaRPr lang="es-ES"/>
          </a:p>
        </p:txBody>
      </p:sp>
    </p:spTree>
    <p:extLst>
      <p:ext uri="{BB962C8B-B14F-4D97-AF65-F5344CB8AC3E}">
        <p14:creationId xmlns:p14="http://schemas.microsoft.com/office/powerpoint/2010/main" val="482801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2/27/2015</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2/27/2015</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27/02/2015</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323528" y="404664"/>
            <a:ext cx="8442314" cy="1872208"/>
          </a:xfrm>
        </p:spPr>
        <p:txBody>
          <a:bodyPr>
            <a:normAutofit fontScale="90000"/>
          </a:bodyPr>
          <a:lstStyle/>
          <a:p>
            <a:pPr algn="ctr"/>
            <a:r>
              <a:rPr lang="es-MX" dirty="0" err="1" smtClean="0"/>
              <a:t>MULTIVERSIDAD</a:t>
            </a:r>
            <a:r>
              <a:rPr lang="es-MX" dirty="0" smtClean="0"/>
              <a:t> </a:t>
            </a:r>
            <a:br>
              <a:rPr lang="es-MX" dirty="0" smtClean="0"/>
            </a:br>
            <a:r>
              <a:rPr lang="es-MX" dirty="0" smtClean="0"/>
              <a:t>                               VERACRUZ </a:t>
            </a:r>
            <a:endParaRPr lang="es-ES" dirty="0"/>
          </a:p>
        </p:txBody>
      </p:sp>
      <p:sp>
        <p:nvSpPr>
          <p:cNvPr id="3" name="2 Subtítulo"/>
          <p:cNvSpPr>
            <a:spLocks noGrp="1"/>
          </p:cNvSpPr>
          <p:nvPr>
            <p:ph type="subTitle" sz="quarter" idx="1"/>
          </p:nvPr>
        </p:nvSpPr>
        <p:spPr>
          <a:xfrm>
            <a:off x="1619672" y="2492896"/>
            <a:ext cx="7074162" cy="2079104"/>
          </a:xfrm>
        </p:spPr>
        <p:txBody>
          <a:bodyPr/>
          <a:lstStyle/>
          <a:p>
            <a:r>
              <a:rPr lang="es-MX" sz="2800" b="1" dirty="0" smtClean="0"/>
              <a:t>Aplicación de las funciones </a:t>
            </a:r>
            <a:r>
              <a:rPr lang="es-MX" sz="2800" b="1" dirty="0" smtClean="0"/>
              <a:t>en el áre</a:t>
            </a:r>
            <a:r>
              <a:rPr lang="es-MX" sz="2800" b="1" dirty="0" smtClean="0"/>
              <a:t>a de Mantenimiento</a:t>
            </a:r>
            <a:r>
              <a:rPr lang="es-MX" sz="2800" b="1" dirty="0" smtClean="0"/>
              <a:t> </a:t>
            </a:r>
            <a:r>
              <a:rPr lang="es-MX" sz="2800" b="1" dirty="0" smtClean="0"/>
              <a:t>de una empresa</a:t>
            </a:r>
          </a:p>
          <a:p>
            <a:r>
              <a:rPr lang="es-MX" sz="2000" b="1" dirty="0" smtClean="0"/>
              <a:t>(Ejemplo)</a:t>
            </a:r>
            <a:endParaRPr lang="es-MX" sz="2400" dirty="0" smtClean="0"/>
          </a:p>
          <a:p>
            <a:r>
              <a:rPr lang="es-MX" sz="2800" dirty="0" smtClean="0"/>
              <a:t>José Antonio Villalobos Mendoza</a:t>
            </a:r>
          </a:p>
          <a:p>
            <a:r>
              <a:rPr lang="es-MX" sz="2800" dirty="0" smtClean="0"/>
              <a:t>Matemáticas IV</a:t>
            </a:r>
          </a:p>
          <a:p>
            <a:r>
              <a:rPr lang="es-MX" sz="2800" dirty="0" smtClean="0"/>
              <a:t>4°Semestre</a:t>
            </a:r>
          </a:p>
          <a:p>
            <a:endParaRPr lang="es-MX" sz="2800" dirty="0" smtClean="0"/>
          </a:p>
          <a:p>
            <a:pPr algn="r"/>
            <a:r>
              <a:rPr lang="es-MX" sz="2800" dirty="0" smtClean="0"/>
              <a:t>02</a:t>
            </a:r>
            <a:r>
              <a:rPr lang="es-MX" sz="2800" dirty="0" smtClean="0"/>
              <a:t> </a:t>
            </a:r>
            <a:r>
              <a:rPr lang="es-MX" sz="2800" dirty="0" smtClean="0"/>
              <a:t>de </a:t>
            </a:r>
            <a:r>
              <a:rPr lang="es-MX" sz="2800" dirty="0"/>
              <a:t>M</a:t>
            </a:r>
            <a:r>
              <a:rPr lang="es-MX" sz="2800" dirty="0" smtClean="0"/>
              <a:t>arzo</a:t>
            </a:r>
            <a:r>
              <a:rPr lang="es-MX" sz="2800" dirty="0" smtClean="0"/>
              <a:t> </a:t>
            </a:r>
            <a:r>
              <a:rPr lang="es-MX" sz="2800" dirty="0" smtClean="0"/>
              <a:t>del 2015</a:t>
            </a:r>
          </a:p>
          <a:p>
            <a:r>
              <a:rPr lang="es-MX" sz="2800" dirty="0" smtClean="0"/>
              <a:t>  </a:t>
            </a:r>
          </a:p>
        </p:txBody>
      </p:sp>
      <p:pic>
        <p:nvPicPr>
          <p:cNvPr id="4" name="3 Imagen" descr="http://www.multiversidad.com.mx/eLearning/theme/afterburner/images/multii_plataforma.png"/>
          <p:cNvPicPr/>
          <p:nvPr/>
        </p:nvPicPr>
        <p:blipFill>
          <a:blip r:embed="rId2" cstate="print"/>
          <a:srcRect/>
          <a:stretch>
            <a:fillRect/>
          </a:stretch>
        </p:blipFill>
        <p:spPr bwMode="auto">
          <a:xfrm>
            <a:off x="0" y="5072050"/>
            <a:ext cx="3286148" cy="1785950"/>
          </a:xfrm>
          <a:prstGeom prst="rect">
            <a:avLst/>
          </a:prstGeom>
          <a:noFill/>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Mantenimiento </a:t>
            </a:r>
            <a:endParaRPr lang="es-MX" dirty="0"/>
          </a:p>
        </p:txBody>
      </p:sp>
      <p:sp>
        <p:nvSpPr>
          <p:cNvPr id="3" name="Marcador de contenido 2"/>
          <p:cNvSpPr>
            <a:spLocks noGrp="1"/>
          </p:cNvSpPr>
          <p:nvPr>
            <p:ph idx="1"/>
          </p:nvPr>
        </p:nvSpPr>
        <p:spPr/>
        <p:txBody>
          <a:bodyPr/>
          <a:lstStyle/>
          <a:p>
            <a:pPr algn="just"/>
            <a:r>
              <a:rPr lang="es-MX" sz="2800" dirty="0"/>
              <a:t>Este rubro incluye los costos de materiales y mano de obra (directa y supervisión) empleados en rutinas o reparaciones incidentales y, en algunos casos, la revisión de equipos y </a:t>
            </a:r>
            <a:r>
              <a:rPr lang="es-MX" sz="2800" dirty="0" smtClean="0"/>
              <a:t>edificios.</a:t>
            </a:r>
          </a:p>
          <a:p>
            <a:pPr algn="just"/>
            <a:r>
              <a:rPr lang="es-MX" sz="2800" dirty="0" smtClean="0"/>
              <a:t>Puede </a:t>
            </a:r>
            <a:r>
              <a:rPr lang="es-MX" sz="2800" dirty="0"/>
              <a:t>estimarse anualmente como un 4-6% de la Inversión Fija en los casos en que no se posean otras informaciones, aunque este método da el costo de mantenimiento como un costo fijo y esto no es totalmente cierto. </a:t>
            </a:r>
          </a:p>
        </p:txBody>
      </p:sp>
    </p:spTree>
    <p:extLst>
      <p:ext uri="{BB962C8B-B14F-4D97-AF65-F5344CB8AC3E}">
        <p14:creationId xmlns:p14="http://schemas.microsoft.com/office/powerpoint/2010/main" val="20917875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5"/>
            <a:ext cx="3466728" cy="2880319"/>
          </a:xfrm>
        </p:spPr>
        <p:txBody>
          <a:bodyPr/>
          <a:lstStyle/>
          <a:p>
            <a:pPr algn="just"/>
            <a:r>
              <a:rPr lang="es-MX" sz="2800" dirty="0"/>
              <a:t> </a:t>
            </a:r>
            <a:r>
              <a:rPr lang="es-MX" sz="2000" dirty="0"/>
              <a:t>A modo de referencia, se muestran los costos de mantenimiento como porcentaje de la inversión fija en la </a:t>
            </a:r>
            <a:r>
              <a:rPr lang="es-MX" sz="2000" dirty="0" smtClean="0"/>
              <a:t>Tabla. </a:t>
            </a:r>
            <a:endParaRPr lang="es-MX" sz="2000" dirty="0"/>
          </a:p>
        </p:txBody>
      </p:sp>
      <p:graphicFrame>
        <p:nvGraphicFramePr>
          <p:cNvPr id="6" name="Tabla 5"/>
          <p:cNvGraphicFramePr>
            <a:graphicFrameLocks noGrp="1"/>
          </p:cNvGraphicFramePr>
          <p:nvPr>
            <p:extLst>
              <p:ext uri="{D42A27DB-BD31-4B8C-83A1-F6EECF244321}">
                <p14:modId xmlns:p14="http://schemas.microsoft.com/office/powerpoint/2010/main" val="2075046137"/>
              </p:ext>
            </p:extLst>
          </p:nvPr>
        </p:nvGraphicFramePr>
        <p:xfrm>
          <a:off x="3923928" y="404665"/>
          <a:ext cx="4792465" cy="5976649"/>
        </p:xfrm>
        <a:graphic>
          <a:graphicData uri="http://schemas.openxmlformats.org/drawingml/2006/table">
            <a:tbl>
              <a:tblPr>
                <a:tableStyleId>{3C2FFA5D-87B4-456A-9821-1D502468CF0F}</a:tableStyleId>
              </a:tblPr>
              <a:tblGrid>
                <a:gridCol w="958493"/>
                <a:gridCol w="958493"/>
                <a:gridCol w="958493"/>
                <a:gridCol w="958493"/>
                <a:gridCol w="958493"/>
              </a:tblGrid>
              <a:tr h="254964">
                <a:tc gridSpan="2">
                  <a:txBody>
                    <a:bodyPr/>
                    <a:lstStyle/>
                    <a:p>
                      <a:pPr algn="ctr"/>
                      <a:r>
                        <a:rPr lang="es-MX" sz="600" dirty="0">
                          <a:effectLst/>
                        </a:rPr>
                        <a:t>Tipo de producto</a:t>
                      </a:r>
                      <a:endParaRPr lang="es-MX" sz="600" dirty="0">
                        <a:effectLst/>
                        <a:latin typeface="Arial" panose="020B0604020202020204" pitchFamily="34" charset="0"/>
                      </a:endParaRPr>
                    </a:p>
                  </a:txBody>
                  <a:tcPr marL="48893" marR="48893" marT="24446" marB="24446"/>
                </a:tc>
                <a:tc hMerge="1">
                  <a:txBody>
                    <a:bodyPr/>
                    <a:lstStyle/>
                    <a:p>
                      <a:endParaRPr lang="es-MX"/>
                    </a:p>
                  </a:txBody>
                  <a:tcPr/>
                </a:tc>
                <a:tc>
                  <a:txBody>
                    <a:bodyPr/>
                    <a:lstStyle/>
                    <a:p>
                      <a:pPr algn="ctr"/>
                      <a:r>
                        <a:rPr lang="es-MX" sz="600">
                          <a:effectLst/>
                        </a:rPr>
                        <a:t>US$/kg de producto terminado</a:t>
                      </a:r>
                      <a:endParaRPr lang="es-MX" sz="600">
                        <a:effectLst/>
                        <a:latin typeface="Arial" panose="020B0604020202020204" pitchFamily="34" charset="0"/>
                      </a:endParaRPr>
                    </a:p>
                  </a:txBody>
                  <a:tcPr marL="48893" marR="48893" marT="24446" marB="24446"/>
                </a:tc>
                <a:tc>
                  <a:txBody>
                    <a:bodyPr/>
                    <a:lstStyle/>
                    <a:p>
                      <a:pPr algn="ctr"/>
                      <a:r>
                        <a:rPr lang="es-MX" sz="600">
                          <a:effectLst/>
                        </a:rPr>
                        <a:t>País</a:t>
                      </a:r>
                      <a:endParaRPr lang="es-MX" sz="600">
                        <a:effectLst/>
                        <a:latin typeface="Arial" panose="020B0604020202020204" pitchFamily="34" charset="0"/>
                      </a:endParaRPr>
                    </a:p>
                  </a:txBody>
                  <a:tcPr marL="48893" marR="48893" marT="24446" marB="24446"/>
                </a:tc>
                <a:tc>
                  <a:txBody>
                    <a:bodyPr/>
                    <a:lstStyle/>
                    <a:p>
                      <a:pPr algn="ctr"/>
                      <a:r>
                        <a:rPr lang="es-MX" sz="600">
                          <a:effectLst/>
                        </a:rPr>
                        <a:t>Calculado de:</a:t>
                      </a:r>
                      <a:endParaRPr lang="es-MX" sz="600">
                        <a:effectLst/>
                        <a:latin typeface="Arial" panose="020B0604020202020204" pitchFamily="34" charset="0"/>
                      </a:endParaRPr>
                    </a:p>
                  </a:txBody>
                  <a:tcPr marL="48893" marR="48893" marT="24446" marB="24446"/>
                </a:tc>
              </a:tr>
              <a:tr h="254964">
                <a:tc gridSpan="2">
                  <a:txBody>
                    <a:bodyPr/>
                    <a:lstStyle/>
                    <a:p>
                      <a:r>
                        <a:rPr lang="es-MX" sz="600">
                          <a:effectLst/>
                        </a:rPr>
                        <a:t>Conservas</a:t>
                      </a:r>
                      <a:endParaRPr lang="es-MX" sz="600">
                        <a:effectLst/>
                        <a:latin typeface="Arial" panose="020B0604020202020204" pitchFamily="34" charset="0"/>
                      </a:endParaRPr>
                    </a:p>
                  </a:txBody>
                  <a:tcPr marL="48893" marR="48893" marT="24446" marB="24446"/>
                </a:tc>
                <a:tc hMerge="1">
                  <a:txBody>
                    <a:bodyPr/>
                    <a:lstStyle/>
                    <a:p>
                      <a:endParaRPr lang="es-MX"/>
                    </a:p>
                  </a:txBody>
                  <a:tcPr/>
                </a:tc>
                <a:tc gridSpan="3">
                  <a:txBody>
                    <a:bodyPr/>
                    <a:lstStyle/>
                    <a:p>
                      <a:r>
                        <a:rPr lang="es-MX" sz="600" dirty="0">
                          <a:effectLst/>
                        </a:rPr>
                        <a:t/>
                      </a:r>
                      <a:br>
                        <a:rPr lang="es-MX" sz="600" dirty="0">
                          <a:effectLst/>
                        </a:rPr>
                      </a:br>
                      <a:endParaRPr lang="es-MX" sz="600" dirty="0">
                        <a:effectLst/>
                        <a:latin typeface="Arial" panose="020B0604020202020204" pitchFamily="34" charset="0"/>
                      </a:endParaRPr>
                    </a:p>
                  </a:txBody>
                  <a:tcPr marL="48893" marR="48893" marT="24446" marB="24446"/>
                </a:tc>
                <a:tc hMerge="1">
                  <a:txBody>
                    <a:bodyPr/>
                    <a:lstStyle/>
                    <a:p>
                      <a:endParaRPr lang="es-MX"/>
                    </a:p>
                  </a:txBody>
                  <a:tcPr/>
                </a:tc>
                <a:tc hMerge="1">
                  <a:txBody>
                    <a:bodyPr/>
                    <a:lstStyle/>
                    <a:p>
                      <a:endParaRPr lang="es-MX"/>
                    </a:p>
                  </a:txBody>
                  <a:tcPr/>
                </a:tc>
              </a:tr>
              <a:tr h="154374">
                <a:tc rowSpan="5">
                  <a:txBody>
                    <a:bodyPr/>
                    <a:lstStyle/>
                    <a:p>
                      <a:r>
                        <a:rPr lang="es-MX" sz="600">
                          <a:effectLst/>
                        </a:rPr>
                        <a:t/>
                      </a:r>
                      <a:br>
                        <a:rPr lang="es-MX" sz="600">
                          <a:effectLst/>
                        </a:rPr>
                      </a:br>
                      <a:endParaRPr lang="es-MX" sz="600">
                        <a:effectLst/>
                        <a:latin typeface="Arial" panose="020B0604020202020204" pitchFamily="34" charset="0"/>
                      </a:endParaRPr>
                    </a:p>
                  </a:txBody>
                  <a:tcPr marL="48893" marR="48893" marT="24446" marB="24446"/>
                </a:tc>
                <a:tc>
                  <a:txBody>
                    <a:bodyPr/>
                    <a:lstStyle/>
                    <a:p>
                      <a:r>
                        <a:rPr lang="es-MX" sz="600">
                          <a:effectLst/>
                        </a:rPr>
                        <a:t>Sardinas, caballa</a:t>
                      </a:r>
                      <a:endParaRPr lang="es-MX" sz="600">
                        <a:effectLst/>
                        <a:latin typeface="Arial" panose="020B0604020202020204" pitchFamily="34" charset="0"/>
                      </a:endParaRPr>
                    </a:p>
                  </a:txBody>
                  <a:tcPr marL="48893" marR="48893" marT="24446" marB="24446"/>
                </a:tc>
                <a:tc>
                  <a:txBody>
                    <a:bodyPr/>
                    <a:lstStyle/>
                    <a:p>
                      <a:pPr algn="ctr"/>
                      <a:r>
                        <a:rPr lang="es-MX" sz="600">
                          <a:effectLst/>
                        </a:rPr>
                        <a:t>2,5</a:t>
                      </a:r>
                      <a:endParaRPr lang="es-MX" sz="600">
                        <a:effectLst/>
                        <a:latin typeface="Arial" panose="020B0604020202020204" pitchFamily="34" charset="0"/>
                      </a:endParaRPr>
                    </a:p>
                  </a:txBody>
                  <a:tcPr marL="48893" marR="48893" marT="24446" marB="24446"/>
                </a:tc>
                <a:tc>
                  <a:txBody>
                    <a:bodyPr/>
                    <a:lstStyle/>
                    <a:p>
                      <a:r>
                        <a:rPr lang="es-MX" sz="600">
                          <a:effectLst/>
                        </a:rPr>
                        <a:t>Argentina</a:t>
                      </a:r>
                      <a:endParaRPr lang="es-MX" sz="600">
                        <a:effectLst/>
                        <a:latin typeface="Arial" panose="020B0604020202020204" pitchFamily="34" charset="0"/>
                      </a:endParaRPr>
                    </a:p>
                  </a:txBody>
                  <a:tcPr marL="48893" marR="48893" marT="24446" marB="24446"/>
                </a:tc>
                <a:tc>
                  <a:txBody>
                    <a:bodyPr/>
                    <a:lstStyle/>
                    <a:p>
                      <a:r>
                        <a:rPr lang="es-MX" sz="600">
                          <a:effectLst/>
                        </a:rPr>
                        <a:t>(Zugarramurdi, 1981b)</a:t>
                      </a:r>
                      <a:endParaRPr lang="es-MX" sz="600">
                        <a:effectLst/>
                        <a:latin typeface="Arial" panose="020B0604020202020204" pitchFamily="34" charset="0"/>
                      </a:endParaRPr>
                    </a:p>
                  </a:txBody>
                  <a:tcPr marL="48893" marR="48893" marT="24446" marB="24446"/>
                </a:tc>
              </a:tr>
              <a:tr h="154374">
                <a:tc vMerge="1">
                  <a:txBody>
                    <a:bodyPr/>
                    <a:lstStyle/>
                    <a:p>
                      <a:endParaRPr lang="es-MX"/>
                    </a:p>
                  </a:txBody>
                  <a:tcPr/>
                </a:tc>
                <a:tc>
                  <a:txBody>
                    <a:bodyPr/>
                    <a:lstStyle/>
                    <a:p>
                      <a:r>
                        <a:rPr lang="es-MX" sz="600" dirty="0">
                          <a:effectLst/>
                        </a:rPr>
                        <a:t>Camarón</a:t>
                      </a:r>
                      <a:endParaRPr lang="es-MX" sz="600" dirty="0">
                        <a:effectLst/>
                        <a:latin typeface="Arial" panose="020B0604020202020204" pitchFamily="34" charset="0"/>
                      </a:endParaRPr>
                    </a:p>
                  </a:txBody>
                  <a:tcPr marL="48893" marR="48893" marT="24446" marB="24446"/>
                </a:tc>
                <a:tc>
                  <a:txBody>
                    <a:bodyPr/>
                    <a:lstStyle/>
                    <a:p>
                      <a:pPr algn="ctr"/>
                      <a:r>
                        <a:rPr lang="es-MX" sz="600">
                          <a:effectLst/>
                        </a:rPr>
                        <a:t>1,4</a:t>
                      </a:r>
                      <a:endParaRPr lang="es-MX" sz="600">
                        <a:effectLst/>
                        <a:latin typeface="Arial" panose="020B0604020202020204" pitchFamily="34" charset="0"/>
                      </a:endParaRPr>
                    </a:p>
                  </a:txBody>
                  <a:tcPr marL="48893" marR="48893" marT="24446" marB="24446"/>
                </a:tc>
                <a:tc>
                  <a:txBody>
                    <a:bodyPr/>
                    <a:lstStyle/>
                    <a:p>
                      <a:r>
                        <a:rPr lang="es-MX" sz="600">
                          <a:effectLst/>
                        </a:rPr>
                        <a:t>Indonesia</a:t>
                      </a:r>
                      <a:endParaRPr lang="es-MX" sz="600">
                        <a:effectLst/>
                        <a:latin typeface="Arial" panose="020B0604020202020204" pitchFamily="34" charset="0"/>
                      </a:endParaRPr>
                    </a:p>
                  </a:txBody>
                  <a:tcPr marL="48893" marR="48893" marT="24446" marB="24446"/>
                </a:tc>
                <a:tc>
                  <a:txBody>
                    <a:bodyPr/>
                    <a:lstStyle/>
                    <a:p>
                      <a:r>
                        <a:rPr lang="es-MX" sz="600">
                          <a:effectLst/>
                        </a:rPr>
                        <a:t>(Bromiley et al., 1973)</a:t>
                      </a:r>
                      <a:endParaRPr lang="es-MX" sz="600">
                        <a:effectLst/>
                        <a:latin typeface="Arial" panose="020B0604020202020204" pitchFamily="34" charset="0"/>
                      </a:endParaRPr>
                    </a:p>
                  </a:txBody>
                  <a:tcPr marL="48893" marR="48893" marT="24446" marB="24446"/>
                </a:tc>
              </a:tr>
              <a:tr h="154374">
                <a:tc vMerge="1">
                  <a:txBody>
                    <a:bodyPr/>
                    <a:lstStyle/>
                    <a:p>
                      <a:endParaRPr lang="es-MX"/>
                    </a:p>
                  </a:txBody>
                  <a:tcPr/>
                </a:tc>
                <a:tc>
                  <a:txBody>
                    <a:bodyPr/>
                    <a:lstStyle/>
                    <a:p>
                      <a:r>
                        <a:rPr lang="es-MX" sz="600">
                          <a:effectLst/>
                        </a:rPr>
                        <a:t>Atún</a:t>
                      </a:r>
                      <a:endParaRPr lang="es-MX" sz="600">
                        <a:effectLst/>
                        <a:latin typeface="Arial" panose="020B0604020202020204" pitchFamily="34" charset="0"/>
                      </a:endParaRPr>
                    </a:p>
                  </a:txBody>
                  <a:tcPr marL="48893" marR="48893" marT="24446" marB="24446"/>
                </a:tc>
                <a:tc>
                  <a:txBody>
                    <a:bodyPr/>
                    <a:lstStyle/>
                    <a:p>
                      <a:pPr algn="ctr"/>
                      <a:r>
                        <a:rPr lang="es-MX" sz="600">
                          <a:effectLst/>
                        </a:rPr>
                        <a:t>2,2</a:t>
                      </a:r>
                      <a:endParaRPr lang="es-MX" sz="600">
                        <a:effectLst/>
                        <a:latin typeface="Arial" panose="020B0604020202020204" pitchFamily="34" charset="0"/>
                      </a:endParaRPr>
                    </a:p>
                  </a:txBody>
                  <a:tcPr marL="48893" marR="48893" marT="24446" marB="24446"/>
                </a:tc>
                <a:tc>
                  <a:txBody>
                    <a:bodyPr/>
                    <a:lstStyle/>
                    <a:p>
                      <a:r>
                        <a:rPr lang="es-MX" sz="600">
                          <a:effectLst/>
                        </a:rPr>
                        <a:t>Indonesia</a:t>
                      </a:r>
                      <a:endParaRPr lang="es-MX" sz="600">
                        <a:effectLst/>
                        <a:latin typeface="Arial" panose="020B0604020202020204" pitchFamily="34" charset="0"/>
                      </a:endParaRPr>
                    </a:p>
                  </a:txBody>
                  <a:tcPr marL="48893" marR="48893" marT="24446" marB="24446"/>
                </a:tc>
                <a:tc>
                  <a:txBody>
                    <a:bodyPr/>
                    <a:lstStyle/>
                    <a:p>
                      <a:r>
                        <a:rPr lang="es-MX" sz="600">
                          <a:effectLst/>
                        </a:rPr>
                        <a:t>(Bromiley et al., 1973)</a:t>
                      </a:r>
                      <a:endParaRPr lang="es-MX" sz="600">
                        <a:effectLst/>
                        <a:latin typeface="Arial" panose="020B0604020202020204" pitchFamily="34" charset="0"/>
                      </a:endParaRPr>
                    </a:p>
                  </a:txBody>
                  <a:tcPr marL="48893" marR="48893" marT="24446" marB="24446"/>
                </a:tc>
              </a:tr>
              <a:tr h="154374">
                <a:tc vMerge="1">
                  <a:txBody>
                    <a:bodyPr/>
                    <a:lstStyle/>
                    <a:p>
                      <a:endParaRPr lang="es-MX"/>
                    </a:p>
                  </a:txBody>
                  <a:tcPr/>
                </a:tc>
                <a:tc>
                  <a:txBody>
                    <a:bodyPr/>
                    <a:lstStyle/>
                    <a:p>
                      <a:r>
                        <a:rPr lang="es-MX" sz="600">
                          <a:effectLst/>
                        </a:rPr>
                        <a:t>Sardinas (manual)</a:t>
                      </a:r>
                      <a:endParaRPr lang="es-MX" sz="600">
                        <a:effectLst/>
                        <a:latin typeface="Arial" panose="020B0604020202020204" pitchFamily="34" charset="0"/>
                      </a:endParaRPr>
                    </a:p>
                  </a:txBody>
                  <a:tcPr marL="48893" marR="48893" marT="24446" marB="24446"/>
                </a:tc>
                <a:tc>
                  <a:txBody>
                    <a:bodyPr/>
                    <a:lstStyle/>
                    <a:p>
                      <a:pPr algn="ctr"/>
                      <a:r>
                        <a:rPr lang="es-MX" sz="600">
                          <a:effectLst/>
                        </a:rPr>
                        <a:t>2,9</a:t>
                      </a:r>
                      <a:endParaRPr lang="es-MX" sz="600">
                        <a:effectLst/>
                        <a:latin typeface="Arial" panose="020B0604020202020204" pitchFamily="34" charset="0"/>
                      </a:endParaRPr>
                    </a:p>
                  </a:txBody>
                  <a:tcPr marL="48893" marR="48893" marT="24446" marB="24446"/>
                </a:tc>
                <a:tc>
                  <a:txBody>
                    <a:bodyPr/>
                    <a:lstStyle/>
                    <a:p>
                      <a:r>
                        <a:rPr lang="es-MX" sz="600">
                          <a:effectLst/>
                        </a:rPr>
                        <a:t>Países tropicales</a:t>
                      </a:r>
                      <a:endParaRPr lang="es-MX" sz="600">
                        <a:effectLst/>
                        <a:latin typeface="Arial" panose="020B0604020202020204" pitchFamily="34" charset="0"/>
                      </a:endParaRPr>
                    </a:p>
                  </a:txBody>
                  <a:tcPr marL="48893" marR="48893" marT="24446" marB="24446"/>
                </a:tc>
                <a:tc>
                  <a:txBody>
                    <a:bodyPr/>
                    <a:lstStyle/>
                    <a:p>
                      <a:r>
                        <a:rPr lang="es-MX" sz="600">
                          <a:effectLst/>
                        </a:rPr>
                        <a:t>(Edwards et al., 1981)</a:t>
                      </a:r>
                      <a:endParaRPr lang="es-MX" sz="600">
                        <a:effectLst/>
                        <a:latin typeface="Arial" panose="020B0604020202020204" pitchFamily="34" charset="0"/>
                      </a:endParaRPr>
                    </a:p>
                  </a:txBody>
                  <a:tcPr marL="48893" marR="48893" marT="24446" marB="24446"/>
                </a:tc>
              </a:tr>
              <a:tr h="154374">
                <a:tc vMerge="1">
                  <a:txBody>
                    <a:bodyPr/>
                    <a:lstStyle/>
                    <a:p>
                      <a:endParaRPr lang="es-MX"/>
                    </a:p>
                  </a:txBody>
                  <a:tcPr/>
                </a:tc>
                <a:tc>
                  <a:txBody>
                    <a:bodyPr/>
                    <a:lstStyle/>
                    <a:p>
                      <a:r>
                        <a:rPr lang="es-MX" sz="600">
                          <a:effectLst/>
                        </a:rPr>
                        <a:t>Sardinas (mecánica)</a:t>
                      </a:r>
                      <a:endParaRPr lang="es-MX" sz="600">
                        <a:effectLst/>
                        <a:latin typeface="Arial" panose="020B0604020202020204" pitchFamily="34" charset="0"/>
                      </a:endParaRPr>
                    </a:p>
                  </a:txBody>
                  <a:tcPr marL="48893" marR="48893" marT="24446" marB="24446"/>
                </a:tc>
                <a:tc>
                  <a:txBody>
                    <a:bodyPr/>
                    <a:lstStyle/>
                    <a:p>
                      <a:pPr algn="ctr"/>
                      <a:r>
                        <a:rPr lang="es-MX" sz="600">
                          <a:effectLst/>
                        </a:rPr>
                        <a:t>7,3</a:t>
                      </a:r>
                      <a:endParaRPr lang="es-MX" sz="600">
                        <a:effectLst/>
                        <a:latin typeface="Arial" panose="020B0604020202020204" pitchFamily="34" charset="0"/>
                      </a:endParaRPr>
                    </a:p>
                  </a:txBody>
                  <a:tcPr marL="48893" marR="48893" marT="24446" marB="24446"/>
                </a:tc>
                <a:tc>
                  <a:txBody>
                    <a:bodyPr/>
                    <a:lstStyle/>
                    <a:p>
                      <a:r>
                        <a:rPr lang="es-MX" sz="600">
                          <a:effectLst/>
                        </a:rPr>
                        <a:t>Noruega</a:t>
                      </a:r>
                      <a:endParaRPr lang="es-MX" sz="600">
                        <a:effectLst/>
                        <a:latin typeface="Arial" panose="020B0604020202020204" pitchFamily="34" charset="0"/>
                      </a:endParaRPr>
                    </a:p>
                  </a:txBody>
                  <a:tcPr marL="48893" marR="48893" marT="24446" marB="24446"/>
                </a:tc>
                <a:tc>
                  <a:txBody>
                    <a:bodyPr/>
                    <a:lstStyle/>
                    <a:p>
                      <a:r>
                        <a:rPr lang="es-MX" sz="600">
                          <a:effectLst/>
                        </a:rPr>
                        <a:t>(Myrseth, 1985)</a:t>
                      </a:r>
                      <a:endParaRPr lang="es-MX" sz="600">
                        <a:effectLst/>
                        <a:latin typeface="Arial" panose="020B0604020202020204" pitchFamily="34" charset="0"/>
                      </a:endParaRPr>
                    </a:p>
                  </a:txBody>
                  <a:tcPr marL="48893" marR="48893" marT="24446" marB="24446"/>
                </a:tc>
              </a:tr>
              <a:tr h="254964">
                <a:tc gridSpan="2">
                  <a:txBody>
                    <a:bodyPr/>
                    <a:lstStyle/>
                    <a:p>
                      <a:r>
                        <a:rPr lang="es-MX" sz="600">
                          <a:effectLst/>
                        </a:rPr>
                        <a:t>Congelado</a:t>
                      </a:r>
                      <a:endParaRPr lang="es-MX" sz="600">
                        <a:effectLst/>
                        <a:latin typeface="Arial" panose="020B0604020202020204" pitchFamily="34" charset="0"/>
                      </a:endParaRPr>
                    </a:p>
                  </a:txBody>
                  <a:tcPr marL="48893" marR="48893" marT="24446" marB="24446"/>
                </a:tc>
                <a:tc hMerge="1">
                  <a:txBody>
                    <a:bodyPr/>
                    <a:lstStyle/>
                    <a:p>
                      <a:endParaRPr lang="es-MX"/>
                    </a:p>
                  </a:txBody>
                  <a:tcPr/>
                </a:tc>
                <a:tc gridSpan="3">
                  <a:txBody>
                    <a:bodyPr/>
                    <a:lstStyle/>
                    <a:p>
                      <a:r>
                        <a:rPr lang="es-MX" sz="600">
                          <a:effectLst/>
                        </a:rPr>
                        <a:t/>
                      </a:r>
                      <a:br>
                        <a:rPr lang="es-MX" sz="600">
                          <a:effectLst/>
                        </a:rPr>
                      </a:br>
                      <a:endParaRPr lang="es-MX" sz="600">
                        <a:effectLst/>
                        <a:latin typeface="Arial" panose="020B0604020202020204" pitchFamily="34" charset="0"/>
                      </a:endParaRPr>
                    </a:p>
                  </a:txBody>
                  <a:tcPr marL="48893" marR="48893" marT="24446" marB="24446"/>
                </a:tc>
                <a:tc hMerge="1">
                  <a:txBody>
                    <a:bodyPr/>
                    <a:lstStyle/>
                    <a:p>
                      <a:endParaRPr lang="es-MX"/>
                    </a:p>
                  </a:txBody>
                  <a:tcPr/>
                </a:tc>
                <a:tc hMerge="1">
                  <a:txBody>
                    <a:bodyPr/>
                    <a:lstStyle/>
                    <a:p>
                      <a:endParaRPr lang="es-MX"/>
                    </a:p>
                  </a:txBody>
                  <a:tcPr/>
                </a:tc>
              </a:tr>
              <a:tr h="154374">
                <a:tc rowSpan="4">
                  <a:txBody>
                    <a:bodyPr/>
                    <a:lstStyle/>
                    <a:p>
                      <a:r>
                        <a:rPr lang="es-MX" sz="600">
                          <a:effectLst/>
                        </a:rPr>
                        <a:t/>
                      </a:r>
                      <a:br>
                        <a:rPr lang="es-MX" sz="600">
                          <a:effectLst/>
                        </a:rPr>
                      </a:br>
                      <a:endParaRPr lang="es-MX" sz="600">
                        <a:effectLst/>
                        <a:latin typeface="Arial" panose="020B0604020202020204" pitchFamily="34" charset="0"/>
                      </a:endParaRPr>
                    </a:p>
                  </a:txBody>
                  <a:tcPr marL="48893" marR="48893" marT="24446" marB="24446"/>
                </a:tc>
                <a:tc>
                  <a:txBody>
                    <a:bodyPr/>
                    <a:lstStyle/>
                    <a:p>
                      <a:r>
                        <a:rPr lang="es-MX" sz="600">
                          <a:effectLst/>
                        </a:rPr>
                        <a:t>Merluza filet</a:t>
                      </a:r>
                      <a:endParaRPr lang="es-MX" sz="600">
                        <a:effectLst/>
                        <a:latin typeface="Arial" panose="020B0604020202020204" pitchFamily="34" charset="0"/>
                      </a:endParaRPr>
                    </a:p>
                  </a:txBody>
                  <a:tcPr marL="48893" marR="48893" marT="24446" marB="24446"/>
                </a:tc>
                <a:tc>
                  <a:txBody>
                    <a:bodyPr/>
                    <a:lstStyle/>
                    <a:p>
                      <a:pPr algn="ctr"/>
                      <a:r>
                        <a:rPr lang="es-MX" sz="600">
                          <a:effectLst/>
                        </a:rPr>
                        <a:t>4,0</a:t>
                      </a:r>
                      <a:endParaRPr lang="es-MX" sz="600">
                        <a:effectLst/>
                        <a:latin typeface="Arial" panose="020B0604020202020204" pitchFamily="34" charset="0"/>
                      </a:endParaRPr>
                    </a:p>
                  </a:txBody>
                  <a:tcPr marL="48893" marR="48893" marT="24446" marB="24446"/>
                </a:tc>
                <a:tc>
                  <a:txBody>
                    <a:bodyPr/>
                    <a:lstStyle/>
                    <a:p>
                      <a:r>
                        <a:rPr lang="es-MX" sz="600">
                          <a:effectLst/>
                        </a:rPr>
                        <a:t>Argentina</a:t>
                      </a:r>
                      <a:endParaRPr lang="es-MX" sz="600">
                        <a:effectLst/>
                        <a:latin typeface="Arial" panose="020B0604020202020204" pitchFamily="34" charset="0"/>
                      </a:endParaRPr>
                    </a:p>
                  </a:txBody>
                  <a:tcPr marL="48893" marR="48893" marT="24446" marB="24446"/>
                </a:tc>
                <a:tc>
                  <a:txBody>
                    <a:bodyPr/>
                    <a:lstStyle/>
                    <a:p>
                      <a:r>
                        <a:rPr lang="es-MX" sz="600">
                          <a:effectLst/>
                        </a:rPr>
                        <a:t>(Parin et al., 1990)</a:t>
                      </a:r>
                      <a:endParaRPr lang="es-MX" sz="600">
                        <a:effectLst/>
                        <a:latin typeface="Arial" panose="020B0604020202020204" pitchFamily="34" charset="0"/>
                      </a:endParaRPr>
                    </a:p>
                  </a:txBody>
                  <a:tcPr marL="48893" marR="48893" marT="24446" marB="24446"/>
                </a:tc>
              </a:tr>
              <a:tr h="154374">
                <a:tc vMerge="1">
                  <a:txBody>
                    <a:bodyPr/>
                    <a:lstStyle/>
                    <a:p>
                      <a:endParaRPr lang="es-MX"/>
                    </a:p>
                  </a:txBody>
                  <a:tcPr/>
                </a:tc>
                <a:tc>
                  <a:txBody>
                    <a:bodyPr/>
                    <a:lstStyle/>
                    <a:p>
                      <a:r>
                        <a:rPr lang="es-MX" sz="600">
                          <a:effectLst/>
                        </a:rPr>
                        <a:t>Camarón</a:t>
                      </a:r>
                      <a:endParaRPr lang="es-MX" sz="600">
                        <a:effectLst/>
                        <a:latin typeface="Arial" panose="020B0604020202020204" pitchFamily="34" charset="0"/>
                      </a:endParaRPr>
                    </a:p>
                  </a:txBody>
                  <a:tcPr marL="48893" marR="48893" marT="24446" marB="24446"/>
                </a:tc>
                <a:tc>
                  <a:txBody>
                    <a:bodyPr/>
                    <a:lstStyle/>
                    <a:p>
                      <a:pPr algn="ctr"/>
                      <a:r>
                        <a:rPr lang="es-MX" sz="600">
                          <a:effectLst/>
                        </a:rPr>
                        <a:t>6,3</a:t>
                      </a:r>
                      <a:endParaRPr lang="es-MX" sz="600">
                        <a:effectLst/>
                        <a:latin typeface="Arial" panose="020B0604020202020204" pitchFamily="34" charset="0"/>
                      </a:endParaRPr>
                    </a:p>
                  </a:txBody>
                  <a:tcPr marL="48893" marR="48893" marT="24446" marB="24446"/>
                </a:tc>
                <a:tc>
                  <a:txBody>
                    <a:bodyPr/>
                    <a:lstStyle/>
                    <a:p>
                      <a:r>
                        <a:rPr lang="es-MX" sz="600">
                          <a:effectLst/>
                        </a:rPr>
                        <a:t>Reino Unido</a:t>
                      </a:r>
                      <a:endParaRPr lang="es-MX" sz="600">
                        <a:effectLst/>
                        <a:latin typeface="Arial" panose="020B0604020202020204" pitchFamily="34" charset="0"/>
                      </a:endParaRPr>
                    </a:p>
                  </a:txBody>
                  <a:tcPr marL="48893" marR="48893" marT="24446" marB="24446"/>
                </a:tc>
                <a:tc>
                  <a:txBody>
                    <a:bodyPr/>
                    <a:lstStyle/>
                    <a:p>
                      <a:r>
                        <a:rPr lang="es-MX" sz="600">
                          <a:effectLst/>
                        </a:rPr>
                        <a:t>(Graham, 1984)</a:t>
                      </a:r>
                      <a:endParaRPr lang="es-MX" sz="600">
                        <a:effectLst/>
                        <a:latin typeface="Arial" panose="020B0604020202020204" pitchFamily="34" charset="0"/>
                      </a:endParaRPr>
                    </a:p>
                  </a:txBody>
                  <a:tcPr marL="48893" marR="48893" marT="24446" marB="24446"/>
                </a:tc>
              </a:tr>
              <a:tr h="154374">
                <a:tc vMerge="1">
                  <a:txBody>
                    <a:bodyPr/>
                    <a:lstStyle/>
                    <a:p>
                      <a:endParaRPr lang="es-MX"/>
                    </a:p>
                  </a:txBody>
                  <a:tcPr/>
                </a:tc>
                <a:tc>
                  <a:txBody>
                    <a:bodyPr/>
                    <a:lstStyle/>
                    <a:p>
                      <a:r>
                        <a:rPr lang="es-MX" sz="600">
                          <a:effectLst/>
                        </a:rPr>
                        <a:t>Camarón</a:t>
                      </a:r>
                      <a:endParaRPr lang="es-MX" sz="600">
                        <a:effectLst/>
                        <a:latin typeface="Arial" panose="020B0604020202020204" pitchFamily="34" charset="0"/>
                      </a:endParaRPr>
                    </a:p>
                  </a:txBody>
                  <a:tcPr marL="48893" marR="48893" marT="24446" marB="24446"/>
                </a:tc>
                <a:tc>
                  <a:txBody>
                    <a:bodyPr/>
                    <a:lstStyle/>
                    <a:p>
                      <a:pPr algn="ctr"/>
                      <a:r>
                        <a:rPr lang="es-MX" sz="600">
                          <a:effectLst/>
                        </a:rPr>
                        <a:t>10,1 (1)</a:t>
                      </a:r>
                      <a:endParaRPr lang="es-MX" sz="600">
                        <a:effectLst/>
                        <a:latin typeface="Arial" panose="020B0604020202020204" pitchFamily="34" charset="0"/>
                      </a:endParaRPr>
                    </a:p>
                  </a:txBody>
                  <a:tcPr marL="48893" marR="48893" marT="24446" marB="24446"/>
                </a:tc>
                <a:tc>
                  <a:txBody>
                    <a:bodyPr/>
                    <a:lstStyle/>
                    <a:p>
                      <a:r>
                        <a:rPr lang="es-MX" sz="600">
                          <a:effectLst/>
                        </a:rPr>
                        <a:t>EE.UU</a:t>
                      </a:r>
                      <a:endParaRPr lang="es-MX" sz="600">
                        <a:effectLst/>
                        <a:latin typeface="Arial" panose="020B0604020202020204" pitchFamily="34" charset="0"/>
                      </a:endParaRPr>
                    </a:p>
                  </a:txBody>
                  <a:tcPr marL="48893" marR="48893" marT="24446" marB="24446"/>
                </a:tc>
                <a:tc>
                  <a:txBody>
                    <a:bodyPr/>
                    <a:lstStyle/>
                    <a:p>
                      <a:r>
                        <a:rPr lang="es-MX" sz="600">
                          <a:effectLst/>
                        </a:rPr>
                        <a:t>(Bartholomai, 1987)</a:t>
                      </a:r>
                      <a:endParaRPr lang="es-MX" sz="600">
                        <a:effectLst/>
                        <a:latin typeface="Arial" panose="020B0604020202020204" pitchFamily="34" charset="0"/>
                      </a:endParaRPr>
                    </a:p>
                  </a:txBody>
                  <a:tcPr marL="48893" marR="48893" marT="24446" marB="24446"/>
                </a:tc>
              </a:tr>
              <a:tr h="154374">
                <a:tc vMerge="1">
                  <a:txBody>
                    <a:bodyPr/>
                    <a:lstStyle/>
                    <a:p>
                      <a:endParaRPr lang="es-MX"/>
                    </a:p>
                  </a:txBody>
                  <a:tcPr/>
                </a:tc>
                <a:tc>
                  <a:txBody>
                    <a:bodyPr/>
                    <a:lstStyle/>
                    <a:p>
                      <a:r>
                        <a:rPr lang="es-MX" sz="600">
                          <a:effectLst/>
                        </a:rPr>
                        <a:t>Catfish</a:t>
                      </a:r>
                      <a:endParaRPr lang="es-MX" sz="600">
                        <a:effectLst/>
                        <a:latin typeface="Arial" panose="020B0604020202020204" pitchFamily="34" charset="0"/>
                      </a:endParaRPr>
                    </a:p>
                  </a:txBody>
                  <a:tcPr marL="48893" marR="48893" marT="24446" marB="24446"/>
                </a:tc>
                <a:tc>
                  <a:txBody>
                    <a:bodyPr/>
                    <a:lstStyle/>
                    <a:p>
                      <a:pPr algn="ctr"/>
                      <a:r>
                        <a:rPr lang="es-MX" sz="600">
                          <a:effectLst/>
                        </a:rPr>
                        <a:t>1,1</a:t>
                      </a:r>
                      <a:endParaRPr lang="es-MX" sz="600">
                        <a:effectLst/>
                        <a:latin typeface="Arial" panose="020B0604020202020204" pitchFamily="34" charset="0"/>
                      </a:endParaRPr>
                    </a:p>
                  </a:txBody>
                  <a:tcPr marL="48893" marR="48893" marT="24446" marB="24446"/>
                </a:tc>
                <a:tc>
                  <a:txBody>
                    <a:bodyPr/>
                    <a:lstStyle/>
                    <a:p>
                      <a:r>
                        <a:rPr lang="es-MX" sz="600">
                          <a:effectLst/>
                        </a:rPr>
                        <a:t>EE.UU</a:t>
                      </a:r>
                      <a:endParaRPr lang="es-MX" sz="600">
                        <a:effectLst/>
                        <a:latin typeface="Arial" panose="020B0604020202020204" pitchFamily="34" charset="0"/>
                      </a:endParaRPr>
                    </a:p>
                  </a:txBody>
                  <a:tcPr marL="48893" marR="48893" marT="24446" marB="24446"/>
                </a:tc>
                <a:tc>
                  <a:txBody>
                    <a:bodyPr/>
                    <a:lstStyle/>
                    <a:p>
                      <a:r>
                        <a:rPr lang="es-MX" sz="600">
                          <a:effectLst/>
                        </a:rPr>
                        <a:t>(Bartholomai, 1987)</a:t>
                      </a:r>
                      <a:endParaRPr lang="es-MX" sz="600">
                        <a:effectLst/>
                        <a:latin typeface="Arial" panose="020B0604020202020204" pitchFamily="34" charset="0"/>
                      </a:endParaRPr>
                    </a:p>
                  </a:txBody>
                  <a:tcPr marL="48893" marR="48893" marT="24446" marB="24446"/>
                </a:tc>
              </a:tr>
              <a:tr h="254964">
                <a:tc gridSpan="2">
                  <a:txBody>
                    <a:bodyPr/>
                    <a:lstStyle/>
                    <a:p>
                      <a:r>
                        <a:rPr lang="es-MX" sz="600">
                          <a:effectLst/>
                        </a:rPr>
                        <a:t>Fresco</a:t>
                      </a:r>
                      <a:endParaRPr lang="es-MX" sz="600">
                        <a:effectLst/>
                        <a:latin typeface="Arial" panose="020B0604020202020204" pitchFamily="34" charset="0"/>
                      </a:endParaRPr>
                    </a:p>
                  </a:txBody>
                  <a:tcPr marL="48893" marR="48893" marT="24446" marB="24446"/>
                </a:tc>
                <a:tc hMerge="1">
                  <a:txBody>
                    <a:bodyPr/>
                    <a:lstStyle/>
                    <a:p>
                      <a:endParaRPr lang="es-MX"/>
                    </a:p>
                  </a:txBody>
                  <a:tcPr/>
                </a:tc>
                <a:tc>
                  <a:txBody>
                    <a:bodyPr/>
                    <a:lstStyle/>
                    <a:p>
                      <a:pPr algn="ctr"/>
                      <a:r>
                        <a:rPr lang="es-MX" sz="600">
                          <a:effectLst/>
                        </a:rPr>
                        <a:t>0,9</a:t>
                      </a:r>
                      <a:endParaRPr lang="es-MX" sz="600">
                        <a:effectLst/>
                        <a:latin typeface="Arial" panose="020B0604020202020204" pitchFamily="34" charset="0"/>
                      </a:endParaRPr>
                    </a:p>
                  </a:txBody>
                  <a:tcPr marL="48893" marR="48893" marT="24446" marB="24446"/>
                </a:tc>
                <a:tc>
                  <a:txBody>
                    <a:bodyPr/>
                    <a:lstStyle/>
                    <a:p>
                      <a:r>
                        <a:rPr lang="es-MX" sz="600">
                          <a:effectLst/>
                        </a:rPr>
                        <a:t>EE.UU</a:t>
                      </a:r>
                      <a:endParaRPr lang="es-MX" sz="600">
                        <a:effectLst/>
                        <a:latin typeface="Arial" panose="020B0604020202020204" pitchFamily="34" charset="0"/>
                      </a:endParaRPr>
                    </a:p>
                  </a:txBody>
                  <a:tcPr marL="48893" marR="48893" marT="24446" marB="24446"/>
                </a:tc>
                <a:tc>
                  <a:txBody>
                    <a:bodyPr/>
                    <a:lstStyle/>
                    <a:p>
                      <a:r>
                        <a:rPr lang="es-MX" sz="600">
                          <a:effectLst/>
                        </a:rPr>
                        <a:t>(Georgianna &amp; Hogan, 1986)</a:t>
                      </a:r>
                      <a:endParaRPr lang="es-MX" sz="600">
                        <a:effectLst/>
                        <a:latin typeface="Arial" panose="020B0604020202020204" pitchFamily="34" charset="0"/>
                      </a:endParaRPr>
                    </a:p>
                  </a:txBody>
                  <a:tcPr marL="48893" marR="48893" marT="24446" marB="24446"/>
                </a:tc>
              </a:tr>
              <a:tr h="154374">
                <a:tc gridSpan="2">
                  <a:txBody>
                    <a:bodyPr/>
                    <a:lstStyle/>
                    <a:p>
                      <a:r>
                        <a:rPr lang="es-MX" sz="600">
                          <a:effectLst/>
                        </a:rPr>
                        <a:t>Salado</a:t>
                      </a:r>
                      <a:endParaRPr lang="es-MX" sz="600">
                        <a:effectLst/>
                        <a:latin typeface="Arial" panose="020B0604020202020204" pitchFamily="34" charset="0"/>
                      </a:endParaRPr>
                    </a:p>
                  </a:txBody>
                  <a:tcPr marL="48893" marR="48893" marT="24446" marB="24446"/>
                </a:tc>
                <a:tc hMerge="1">
                  <a:txBody>
                    <a:bodyPr/>
                    <a:lstStyle/>
                    <a:p>
                      <a:endParaRPr lang="es-MX"/>
                    </a:p>
                  </a:txBody>
                  <a:tcPr/>
                </a:tc>
                <a:tc>
                  <a:txBody>
                    <a:bodyPr/>
                    <a:lstStyle/>
                    <a:p>
                      <a:pPr algn="ctr"/>
                      <a:r>
                        <a:rPr lang="es-MX" sz="600">
                          <a:effectLst/>
                        </a:rPr>
                        <a:t>0,1</a:t>
                      </a:r>
                      <a:endParaRPr lang="es-MX" sz="600">
                        <a:effectLst/>
                        <a:latin typeface="Arial" panose="020B0604020202020204" pitchFamily="34" charset="0"/>
                      </a:endParaRPr>
                    </a:p>
                  </a:txBody>
                  <a:tcPr marL="48893" marR="48893" marT="24446" marB="24446"/>
                </a:tc>
                <a:tc>
                  <a:txBody>
                    <a:bodyPr/>
                    <a:lstStyle/>
                    <a:p>
                      <a:r>
                        <a:rPr lang="es-MX" sz="600">
                          <a:effectLst/>
                        </a:rPr>
                        <a:t>Argentina</a:t>
                      </a:r>
                      <a:endParaRPr lang="es-MX" sz="600">
                        <a:effectLst/>
                        <a:latin typeface="Arial" panose="020B0604020202020204" pitchFamily="34" charset="0"/>
                      </a:endParaRPr>
                    </a:p>
                  </a:txBody>
                  <a:tcPr marL="48893" marR="48893" marT="24446" marB="24446"/>
                </a:tc>
                <a:tc>
                  <a:txBody>
                    <a:bodyPr/>
                    <a:lstStyle/>
                    <a:p>
                      <a:r>
                        <a:rPr lang="es-MX" sz="600">
                          <a:effectLst/>
                        </a:rPr>
                        <a:t>(Zugarramurdi, 1981b)</a:t>
                      </a:r>
                      <a:endParaRPr lang="es-MX" sz="600">
                        <a:effectLst/>
                        <a:latin typeface="Arial" panose="020B0604020202020204" pitchFamily="34" charset="0"/>
                      </a:endParaRPr>
                    </a:p>
                  </a:txBody>
                  <a:tcPr marL="48893" marR="48893" marT="24446" marB="24446"/>
                </a:tc>
              </a:tr>
              <a:tr h="154374">
                <a:tc gridSpan="2">
                  <a:txBody>
                    <a:bodyPr/>
                    <a:lstStyle/>
                    <a:p>
                      <a:r>
                        <a:rPr lang="es-MX" sz="600">
                          <a:effectLst/>
                        </a:rPr>
                        <a:t>Secado (mecánico)</a:t>
                      </a:r>
                      <a:endParaRPr lang="es-MX" sz="600">
                        <a:effectLst/>
                        <a:latin typeface="Arial" panose="020B0604020202020204" pitchFamily="34" charset="0"/>
                      </a:endParaRPr>
                    </a:p>
                  </a:txBody>
                  <a:tcPr marL="48893" marR="48893" marT="24446" marB="24446"/>
                </a:tc>
                <a:tc hMerge="1">
                  <a:txBody>
                    <a:bodyPr/>
                    <a:lstStyle/>
                    <a:p>
                      <a:endParaRPr lang="es-MX"/>
                    </a:p>
                  </a:txBody>
                  <a:tcPr/>
                </a:tc>
                <a:tc>
                  <a:txBody>
                    <a:bodyPr/>
                    <a:lstStyle/>
                    <a:p>
                      <a:pPr algn="ctr"/>
                      <a:r>
                        <a:rPr lang="es-MX" sz="600">
                          <a:effectLst/>
                        </a:rPr>
                        <a:t>20,6</a:t>
                      </a:r>
                      <a:endParaRPr lang="es-MX" sz="600">
                        <a:effectLst/>
                        <a:latin typeface="Arial" panose="020B0604020202020204" pitchFamily="34" charset="0"/>
                      </a:endParaRPr>
                    </a:p>
                  </a:txBody>
                  <a:tcPr marL="48893" marR="48893" marT="24446" marB="24446"/>
                </a:tc>
                <a:tc>
                  <a:txBody>
                    <a:bodyPr/>
                    <a:lstStyle/>
                    <a:p>
                      <a:r>
                        <a:rPr lang="es-MX" sz="600">
                          <a:effectLst/>
                        </a:rPr>
                        <a:t>Países Africanos</a:t>
                      </a:r>
                      <a:endParaRPr lang="es-MX" sz="600">
                        <a:effectLst/>
                        <a:latin typeface="Arial" panose="020B0604020202020204" pitchFamily="34" charset="0"/>
                      </a:endParaRPr>
                    </a:p>
                  </a:txBody>
                  <a:tcPr marL="48893" marR="48893" marT="24446" marB="24446"/>
                </a:tc>
                <a:tc>
                  <a:txBody>
                    <a:bodyPr/>
                    <a:lstStyle/>
                    <a:p>
                      <a:r>
                        <a:rPr lang="es-MX" sz="600">
                          <a:effectLst/>
                        </a:rPr>
                        <a:t>(Waterman, 1978)</a:t>
                      </a:r>
                      <a:endParaRPr lang="es-MX" sz="600">
                        <a:effectLst/>
                        <a:latin typeface="Arial" panose="020B0604020202020204" pitchFamily="34" charset="0"/>
                      </a:endParaRPr>
                    </a:p>
                  </a:txBody>
                  <a:tcPr marL="48893" marR="48893" marT="24446" marB="24446"/>
                </a:tc>
              </a:tr>
              <a:tr h="254964">
                <a:tc gridSpan="2">
                  <a:txBody>
                    <a:bodyPr/>
                    <a:lstStyle/>
                    <a:p>
                      <a:r>
                        <a:rPr lang="es-MX" sz="600">
                          <a:effectLst/>
                        </a:rPr>
                        <a:t>Secado (mecánico)</a:t>
                      </a:r>
                      <a:endParaRPr lang="es-MX" sz="600">
                        <a:effectLst/>
                        <a:latin typeface="Arial" panose="020B0604020202020204" pitchFamily="34" charset="0"/>
                      </a:endParaRPr>
                    </a:p>
                  </a:txBody>
                  <a:tcPr marL="48893" marR="48893" marT="24446" marB="24446"/>
                </a:tc>
                <a:tc hMerge="1">
                  <a:txBody>
                    <a:bodyPr/>
                    <a:lstStyle/>
                    <a:p>
                      <a:endParaRPr lang="es-MX"/>
                    </a:p>
                  </a:txBody>
                  <a:tcPr/>
                </a:tc>
                <a:tc>
                  <a:txBody>
                    <a:bodyPr/>
                    <a:lstStyle/>
                    <a:p>
                      <a:pPr algn="ctr"/>
                      <a:r>
                        <a:rPr lang="es-MX" sz="600">
                          <a:effectLst/>
                        </a:rPr>
                        <a:t>11,3</a:t>
                      </a:r>
                      <a:endParaRPr lang="es-MX" sz="600">
                        <a:effectLst/>
                        <a:latin typeface="Arial" panose="020B0604020202020204" pitchFamily="34" charset="0"/>
                      </a:endParaRPr>
                    </a:p>
                  </a:txBody>
                  <a:tcPr marL="48893" marR="48893" marT="24446" marB="24446"/>
                </a:tc>
                <a:tc>
                  <a:txBody>
                    <a:bodyPr/>
                    <a:lstStyle/>
                    <a:p>
                      <a:r>
                        <a:rPr lang="es-MX" sz="600">
                          <a:effectLst/>
                        </a:rPr>
                        <a:t>Brasil</a:t>
                      </a:r>
                      <a:endParaRPr lang="es-MX" sz="600">
                        <a:effectLst/>
                        <a:latin typeface="Arial" panose="020B0604020202020204" pitchFamily="34" charset="0"/>
                      </a:endParaRPr>
                    </a:p>
                  </a:txBody>
                  <a:tcPr marL="48893" marR="48893" marT="24446" marB="24446"/>
                </a:tc>
                <a:tc>
                  <a:txBody>
                    <a:bodyPr/>
                    <a:lstStyle/>
                    <a:p>
                      <a:r>
                        <a:rPr lang="es-MX" sz="600">
                          <a:effectLst/>
                        </a:rPr>
                        <a:t>(Vaaland &amp; Piyarat, 1982)</a:t>
                      </a:r>
                      <a:endParaRPr lang="es-MX" sz="600">
                        <a:effectLst/>
                        <a:latin typeface="Arial" panose="020B0604020202020204" pitchFamily="34" charset="0"/>
                      </a:endParaRPr>
                    </a:p>
                  </a:txBody>
                  <a:tcPr marL="48893" marR="48893" marT="24446" marB="24446"/>
                </a:tc>
              </a:tr>
              <a:tr h="254964">
                <a:tc gridSpan="2">
                  <a:txBody>
                    <a:bodyPr/>
                    <a:lstStyle/>
                    <a:p>
                      <a:r>
                        <a:rPr lang="es-MX" sz="600">
                          <a:effectLst/>
                        </a:rPr>
                        <a:t>Harina</a:t>
                      </a:r>
                      <a:endParaRPr lang="es-MX" sz="600">
                        <a:effectLst/>
                        <a:latin typeface="Arial" panose="020B0604020202020204" pitchFamily="34" charset="0"/>
                      </a:endParaRPr>
                    </a:p>
                  </a:txBody>
                  <a:tcPr marL="48893" marR="48893" marT="24446" marB="24446"/>
                </a:tc>
                <a:tc hMerge="1">
                  <a:txBody>
                    <a:bodyPr/>
                    <a:lstStyle/>
                    <a:p>
                      <a:endParaRPr lang="es-MX"/>
                    </a:p>
                  </a:txBody>
                  <a:tcPr/>
                </a:tc>
                <a:tc>
                  <a:txBody>
                    <a:bodyPr/>
                    <a:lstStyle/>
                    <a:p>
                      <a:pPr algn="ctr"/>
                      <a:r>
                        <a:rPr lang="es-MX" sz="600">
                          <a:effectLst/>
                        </a:rPr>
                        <a:t>8,5</a:t>
                      </a:r>
                      <a:endParaRPr lang="es-MX" sz="600">
                        <a:effectLst/>
                        <a:latin typeface="Arial" panose="020B0604020202020204" pitchFamily="34" charset="0"/>
                      </a:endParaRPr>
                    </a:p>
                  </a:txBody>
                  <a:tcPr marL="48893" marR="48893" marT="24446" marB="24446"/>
                </a:tc>
                <a:tc>
                  <a:txBody>
                    <a:bodyPr/>
                    <a:lstStyle/>
                    <a:p>
                      <a:r>
                        <a:rPr lang="es-MX" sz="600">
                          <a:effectLst/>
                        </a:rPr>
                        <a:t>Argentina</a:t>
                      </a:r>
                      <a:endParaRPr lang="es-MX" sz="600">
                        <a:effectLst/>
                        <a:latin typeface="Arial" panose="020B0604020202020204" pitchFamily="34" charset="0"/>
                      </a:endParaRPr>
                    </a:p>
                  </a:txBody>
                  <a:tcPr marL="48893" marR="48893" marT="24446" marB="24446"/>
                </a:tc>
                <a:tc>
                  <a:txBody>
                    <a:bodyPr/>
                    <a:lstStyle/>
                    <a:p>
                      <a:r>
                        <a:rPr lang="es-MX" sz="600">
                          <a:effectLst/>
                        </a:rPr>
                        <a:t>(Cabrejos &amp; Malaret, 1969)</a:t>
                      </a:r>
                      <a:endParaRPr lang="es-MX" sz="600">
                        <a:effectLst/>
                        <a:latin typeface="Arial" panose="020B0604020202020204" pitchFamily="34" charset="0"/>
                      </a:endParaRPr>
                    </a:p>
                  </a:txBody>
                  <a:tcPr marL="48893" marR="48893" marT="24446" marB="24446"/>
                </a:tc>
              </a:tr>
              <a:tr h="254964">
                <a:tc gridSpan="2">
                  <a:txBody>
                    <a:bodyPr/>
                    <a:lstStyle/>
                    <a:p>
                      <a:r>
                        <a:rPr lang="es-MX" sz="600">
                          <a:effectLst/>
                        </a:rPr>
                        <a:t>Harina</a:t>
                      </a:r>
                      <a:endParaRPr lang="es-MX" sz="600">
                        <a:effectLst/>
                        <a:latin typeface="Arial" panose="020B0604020202020204" pitchFamily="34" charset="0"/>
                      </a:endParaRPr>
                    </a:p>
                  </a:txBody>
                  <a:tcPr marL="48893" marR="48893" marT="24446" marB="24446"/>
                </a:tc>
                <a:tc hMerge="1">
                  <a:txBody>
                    <a:bodyPr/>
                    <a:lstStyle/>
                    <a:p>
                      <a:endParaRPr lang="es-MX"/>
                    </a:p>
                  </a:txBody>
                  <a:tcPr/>
                </a:tc>
                <a:tc>
                  <a:txBody>
                    <a:bodyPr/>
                    <a:lstStyle/>
                    <a:p>
                      <a:pPr algn="ctr"/>
                      <a:r>
                        <a:rPr lang="es-MX" sz="600">
                          <a:effectLst/>
                        </a:rPr>
                        <a:t>11,3</a:t>
                      </a:r>
                      <a:endParaRPr lang="es-MX" sz="600">
                        <a:effectLst/>
                        <a:latin typeface="Arial" panose="020B0604020202020204" pitchFamily="34" charset="0"/>
                      </a:endParaRPr>
                    </a:p>
                  </a:txBody>
                  <a:tcPr marL="48893" marR="48893" marT="24446" marB="24446"/>
                </a:tc>
                <a:tc>
                  <a:txBody>
                    <a:bodyPr/>
                    <a:lstStyle/>
                    <a:p>
                      <a:r>
                        <a:rPr lang="es-MX" sz="600">
                          <a:effectLst/>
                        </a:rPr>
                        <a:t>Brasil</a:t>
                      </a:r>
                      <a:endParaRPr lang="es-MX" sz="600">
                        <a:effectLst/>
                        <a:latin typeface="Arial" panose="020B0604020202020204" pitchFamily="34" charset="0"/>
                      </a:endParaRPr>
                    </a:p>
                  </a:txBody>
                  <a:tcPr marL="48893" marR="48893" marT="24446" marB="24446"/>
                </a:tc>
                <a:tc>
                  <a:txBody>
                    <a:bodyPr/>
                    <a:lstStyle/>
                    <a:p>
                      <a:r>
                        <a:rPr lang="es-MX" sz="600">
                          <a:effectLst/>
                        </a:rPr>
                        <a:t>(Vaaland &amp; Piyarat, 1982)</a:t>
                      </a:r>
                      <a:endParaRPr lang="es-MX" sz="600">
                        <a:effectLst/>
                        <a:latin typeface="Arial" panose="020B0604020202020204" pitchFamily="34" charset="0"/>
                      </a:endParaRPr>
                    </a:p>
                  </a:txBody>
                  <a:tcPr marL="48893" marR="48893" marT="24446" marB="24446"/>
                </a:tc>
              </a:tr>
              <a:tr h="254964">
                <a:tc gridSpan="2">
                  <a:txBody>
                    <a:bodyPr/>
                    <a:lstStyle/>
                    <a:p>
                      <a:r>
                        <a:rPr lang="es-MX" sz="600">
                          <a:effectLst/>
                        </a:rPr>
                        <a:t>CPP, tipo B</a:t>
                      </a:r>
                      <a:endParaRPr lang="es-MX" sz="600">
                        <a:effectLst/>
                        <a:latin typeface="Arial" panose="020B0604020202020204" pitchFamily="34" charset="0"/>
                      </a:endParaRPr>
                    </a:p>
                  </a:txBody>
                  <a:tcPr marL="48893" marR="48893" marT="24446" marB="24446"/>
                </a:tc>
                <a:tc hMerge="1">
                  <a:txBody>
                    <a:bodyPr/>
                    <a:lstStyle/>
                    <a:p>
                      <a:endParaRPr lang="es-MX"/>
                    </a:p>
                  </a:txBody>
                  <a:tcPr/>
                </a:tc>
                <a:tc>
                  <a:txBody>
                    <a:bodyPr/>
                    <a:lstStyle/>
                    <a:p>
                      <a:pPr algn="ctr"/>
                      <a:r>
                        <a:rPr lang="es-MX" sz="600">
                          <a:effectLst/>
                        </a:rPr>
                        <a:t>14,4</a:t>
                      </a:r>
                      <a:endParaRPr lang="es-MX" sz="600">
                        <a:effectLst/>
                        <a:latin typeface="Arial" panose="020B0604020202020204" pitchFamily="34" charset="0"/>
                      </a:endParaRPr>
                    </a:p>
                  </a:txBody>
                  <a:tcPr marL="48893" marR="48893" marT="24446" marB="24446"/>
                </a:tc>
                <a:tc>
                  <a:txBody>
                    <a:bodyPr/>
                    <a:lstStyle/>
                    <a:p>
                      <a:r>
                        <a:rPr lang="es-MX" sz="600">
                          <a:effectLst/>
                        </a:rPr>
                        <a:t>Brasil</a:t>
                      </a:r>
                      <a:endParaRPr lang="es-MX" sz="600">
                        <a:effectLst/>
                        <a:latin typeface="Arial" panose="020B0604020202020204" pitchFamily="34" charset="0"/>
                      </a:endParaRPr>
                    </a:p>
                  </a:txBody>
                  <a:tcPr marL="48893" marR="48893" marT="24446" marB="24446"/>
                </a:tc>
                <a:tc>
                  <a:txBody>
                    <a:bodyPr/>
                    <a:lstStyle/>
                    <a:p>
                      <a:r>
                        <a:rPr lang="es-MX" sz="600">
                          <a:effectLst/>
                        </a:rPr>
                        <a:t>(Vaaland &amp; Piyarat, 1982)</a:t>
                      </a:r>
                      <a:endParaRPr lang="es-MX" sz="600">
                        <a:effectLst/>
                        <a:latin typeface="Arial" panose="020B0604020202020204" pitchFamily="34" charset="0"/>
                      </a:endParaRPr>
                    </a:p>
                  </a:txBody>
                  <a:tcPr marL="48893" marR="48893" marT="24446" marB="24446"/>
                </a:tc>
              </a:tr>
              <a:tr h="254964">
                <a:tc gridSpan="2">
                  <a:txBody>
                    <a:bodyPr/>
                    <a:lstStyle/>
                    <a:p>
                      <a:r>
                        <a:rPr lang="es-MX" sz="600">
                          <a:effectLst/>
                        </a:rPr>
                        <a:t>CPP, tipo A</a:t>
                      </a:r>
                      <a:endParaRPr lang="es-MX" sz="600">
                        <a:effectLst/>
                        <a:latin typeface="Arial" panose="020B0604020202020204" pitchFamily="34" charset="0"/>
                      </a:endParaRPr>
                    </a:p>
                  </a:txBody>
                  <a:tcPr marL="48893" marR="48893" marT="24446" marB="24446"/>
                </a:tc>
                <a:tc hMerge="1">
                  <a:txBody>
                    <a:bodyPr/>
                    <a:lstStyle/>
                    <a:p>
                      <a:endParaRPr lang="es-MX"/>
                    </a:p>
                  </a:txBody>
                  <a:tcPr/>
                </a:tc>
                <a:tc>
                  <a:txBody>
                    <a:bodyPr/>
                    <a:lstStyle/>
                    <a:p>
                      <a:pPr algn="ctr"/>
                      <a:r>
                        <a:rPr lang="es-MX" sz="600">
                          <a:effectLst/>
                        </a:rPr>
                        <a:t>32,3</a:t>
                      </a:r>
                      <a:endParaRPr lang="es-MX" sz="600">
                        <a:effectLst/>
                        <a:latin typeface="Arial" panose="020B0604020202020204" pitchFamily="34" charset="0"/>
                      </a:endParaRPr>
                    </a:p>
                  </a:txBody>
                  <a:tcPr marL="48893" marR="48893" marT="24446" marB="24446"/>
                </a:tc>
                <a:tc>
                  <a:txBody>
                    <a:bodyPr/>
                    <a:lstStyle/>
                    <a:p>
                      <a:r>
                        <a:rPr lang="es-MX" sz="600">
                          <a:effectLst/>
                        </a:rPr>
                        <a:t>Brasil</a:t>
                      </a:r>
                      <a:endParaRPr lang="es-MX" sz="600">
                        <a:effectLst/>
                        <a:latin typeface="Arial" panose="020B0604020202020204" pitchFamily="34" charset="0"/>
                      </a:endParaRPr>
                    </a:p>
                  </a:txBody>
                  <a:tcPr marL="48893" marR="48893" marT="24446" marB="24446"/>
                </a:tc>
                <a:tc>
                  <a:txBody>
                    <a:bodyPr/>
                    <a:lstStyle/>
                    <a:p>
                      <a:r>
                        <a:rPr lang="es-MX" sz="600">
                          <a:effectLst/>
                        </a:rPr>
                        <a:t>(Vaaland &amp; Piyarat, 1982)</a:t>
                      </a:r>
                      <a:endParaRPr lang="es-MX" sz="600">
                        <a:effectLst/>
                        <a:latin typeface="Arial" panose="020B0604020202020204" pitchFamily="34" charset="0"/>
                      </a:endParaRPr>
                    </a:p>
                  </a:txBody>
                  <a:tcPr marL="48893" marR="48893" marT="24446" marB="24446"/>
                </a:tc>
              </a:tr>
              <a:tr h="154374">
                <a:tc gridSpan="2">
                  <a:txBody>
                    <a:bodyPr/>
                    <a:lstStyle/>
                    <a:p>
                      <a:r>
                        <a:rPr lang="es-MX" sz="600">
                          <a:effectLst/>
                        </a:rPr>
                        <a:t>CPP, tipo A</a:t>
                      </a:r>
                      <a:endParaRPr lang="es-MX" sz="600">
                        <a:effectLst/>
                        <a:latin typeface="Arial" panose="020B0604020202020204" pitchFamily="34" charset="0"/>
                      </a:endParaRPr>
                    </a:p>
                  </a:txBody>
                  <a:tcPr marL="48893" marR="48893" marT="24446" marB="24446"/>
                </a:tc>
                <a:tc hMerge="1">
                  <a:txBody>
                    <a:bodyPr/>
                    <a:lstStyle/>
                    <a:p>
                      <a:endParaRPr lang="es-MX"/>
                    </a:p>
                  </a:txBody>
                  <a:tcPr/>
                </a:tc>
                <a:tc>
                  <a:txBody>
                    <a:bodyPr/>
                    <a:lstStyle/>
                    <a:p>
                      <a:pPr algn="ctr"/>
                      <a:r>
                        <a:rPr lang="es-MX" sz="600" dirty="0">
                          <a:effectLst/>
                        </a:rPr>
                        <a:t>28,9</a:t>
                      </a:r>
                      <a:endParaRPr lang="es-MX" sz="600" dirty="0">
                        <a:effectLst/>
                        <a:latin typeface="Arial" panose="020B0604020202020204" pitchFamily="34" charset="0"/>
                      </a:endParaRPr>
                    </a:p>
                  </a:txBody>
                  <a:tcPr marL="48893" marR="48893" marT="24446" marB="24446"/>
                </a:tc>
                <a:tc>
                  <a:txBody>
                    <a:bodyPr/>
                    <a:lstStyle/>
                    <a:p>
                      <a:r>
                        <a:rPr lang="es-MX" sz="600">
                          <a:effectLst/>
                        </a:rPr>
                        <a:t>EE.UU</a:t>
                      </a:r>
                      <a:endParaRPr lang="es-MX" sz="600">
                        <a:effectLst/>
                        <a:latin typeface="Arial" panose="020B0604020202020204" pitchFamily="34" charset="0"/>
                      </a:endParaRPr>
                    </a:p>
                  </a:txBody>
                  <a:tcPr marL="48893" marR="48893" marT="24446" marB="24446"/>
                </a:tc>
                <a:tc>
                  <a:txBody>
                    <a:bodyPr/>
                    <a:lstStyle/>
                    <a:p>
                      <a:r>
                        <a:rPr lang="es-MX" sz="600">
                          <a:effectLst/>
                        </a:rPr>
                        <a:t>(Almenas, 1972)</a:t>
                      </a:r>
                      <a:endParaRPr lang="es-MX" sz="600">
                        <a:effectLst/>
                        <a:latin typeface="Arial" panose="020B0604020202020204" pitchFamily="34" charset="0"/>
                      </a:endParaRPr>
                    </a:p>
                  </a:txBody>
                  <a:tcPr marL="48893" marR="48893" marT="24446" marB="24446"/>
                </a:tc>
              </a:tr>
              <a:tr h="254964">
                <a:tc gridSpan="2">
                  <a:txBody>
                    <a:bodyPr/>
                    <a:lstStyle/>
                    <a:p>
                      <a:r>
                        <a:rPr lang="es-MX" sz="600">
                          <a:effectLst/>
                        </a:rPr>
                        <a:t>Captura</a:t>
                      </a:r>
                      <a:endParaRPr lang="es-MX" sz="600">
                        <a:effectLst/>
                        <a:latin typeface="Arial" panose="020B0604020202020204" pitchFamily="34" charset="0"/>
                      </a:endParaRPr>
                    </a:p>
                  </a:txBody>
                  <a:tcPr marL="48893" marR="48893" marT="24446" marB="24446"/>
                </a:tc>
                <a:tc hMerge="1">
                  <a:txBody>
                    <a:bodyPr/>
                    <a:lstStyle/>
                    <a:p>
                      <a:endParaRPr lang="es-MX"/>
                    </a:p>
                  </a:txBody>
                  <a:tcPr/>
                </a:tc>
                <a:tc gridSpan="3">
                  <a:txBody>
                    <a:bodyPr/>
                    <a:lstStyle/>
                    <a:p>
                      <a:r>
                        <a:rPr lang="es-MX" sz="600" dirty="0">
                          <a:effectLst/>
                        </a:rPr>
                        <a:t/>
                      </a:r>
                      <a:br>
                        <a:rPr lang="es-MX" sz="600" dirty="0">
                          <a:effectLst/>
                        </a:rPr>
                      </a:br>
                      <a:endParaRPr lang="es-MX" sz="600" dirty="0">
                        <a:effectLst/>
                        <a:latin typeface="Arial" panose="020B0604020202020204" pitchFamily="34" charset="0"/>
                      </a:endParaRPr>
                    </a:p>
                  </a:txBody>
                  <a:tcPr marL="48893" marR="48893" marT="24446" marB="24446"/>
                </a:tc>
                <a:tc hMerge="1">
                  <a:txBody>
                    <a:bodyPr/>
                    <a:lstStyle/>
                    <a:p>
                      <a:endParaRPr lang="es-MX"/>
                    </a:p>
                  </a:txBody>
                  <a:tcPr/>
                </a:tc>
                <a:tc hMerge="1">
                  <a:txBody>
                    <a:bodyPr/>
                    <a:lstStyle/>
                    <a:p>
                      <a:endParaRPr lang="es-MX"/>
                    </a:p>
                  </a:txBody>
                  <a:tcPr/>
                </a:tc>
              </a:tr>
              <a:tr h="204854">
                <a:tc rowSpan="9">
                  <a:txBody>
                    <a:bodyPr/>
                    <a:lstStyle/>
                    <a:p>
                      <a:r>
                        <a:rPr lang="es-MX" sz="600">
                          <a:effectLst/>
                        </a:rPr>
                        <a:t/>
                      </a:r>
                      <a:br>
                        <a:rPr lang="es-MX" sz="600">
                          <a:effectLst/>
                        </a:rPr>
                      </a:br>
                      <a:endParaRPr lang="es-MX" sz="600">
                        <a:effectLst/>
                        <a:latin typeface="Arial" panose="020B0604020202020204" pitchFamily="34" charset="0"/>
                      </a:endParaRPr>
                    </a:p>
                  </a:txBody>
                  <a:tcPr marL="48893" marR="48893" marT="24446" marB="24446"/>
                </a:tc>
                <a:tc>
                  <a:txBody>
                    <a:bodyPr/>
                    <a:lstStyle/>
                    <a:p>
                      <a:r>
                        <a:rPr lang="es-MX" sz="600">
                          <a:effectLst/>
                        </a:rPr>
                        <a:t>Botes madera</a:t>
                      </a:r>
                      <a:endParaRPr lang="es-MX" sz="600">
                        <a:effectLst/>
                        <a:latin typeface="Arial" panose="020B0604020202020204" pitchFamily="34" charset="0"/>
                      </a:endParaRPr>
                    </a:p>
                  </a:txBody>
                  <a:tcPr marL="48893" marR="48893" marT="24446" marB="24446"/>
                </a:tc>
                <a:tc>
                  <a:txBody>
                    <a:bodyPr/>
                    <a:lstStyle/>
                    <a:p>
                      <a:pPr algn="ctr"/>
                      <a:r>
                        <a:rPr lang="es-MX" sz="600">
                          <a:effectLst/>
                        </a:rPr>
                        <a:t>29,3</a:t>
                      </a:r>
                      <a:endParaRPr lang="es-MX" sz="600">
                        <a:effectLst/>
                        <a:latin typeface="Arial" panose="020B0604020202020204" pitchFamily="34" charset="0"/>
                      </a:endParaRPr>
                    </a:p>
                  </a:txBody>
                  <a:tcPr marL="48893" marR="48893" marT="24446" marB="24446"/>
                </a:tc>
                <a:tc>
                  <a:txBody>
                    <a:bodyPr/>
                    <a:lstStyle/>
                    <a:p>
                      <a:r>
                        <a:rPr lang="es-MX" sz="600">
                          <a:effectLst/>
                        </a:rPr>
                        <a:t>Bangladesh</a:t>
                      </a:r>
                      <a:endParaRPr lang="es-MX" sz="600">
                        <a:effectLst/>
                        <a:latin typeface="Arial" panose="020B0604020202020204" pitchFamily="34" charset="0"/>
                      </a:endParaRPr>
                    </a:p>
                  </a:txBody>
                  <a:tcPr marL="48893" marR="48893" marT="24446" marB="24446"/>
                </a:tc>
                <a:tc>
                  <a:txBody>
                    <a:bodyPr/>
                    <a:lstStyle/>
                    <a:p>
                      <a:r>
                        <a:rPr lang="es-MX" sz="600">
                          <a:effectLst/>
                        </a:rPr>
                        <a:t>(Eddie &amp; Nathan, 1980)</a:t>
                      </a:r>
                      <a:endParaRPr lang="es-MX" sz="600">
                        <a:effectLst/>
                        <a:latin typeface="Arial" panose="020B0604020202020204" pitchFamily="34" charset="0"/>
                      </a:endParaRPr>
                    </a:p>
                  </a:txBody>
                  <a:tcPr marL="48893" marR="48893" marT="24446" marB="24446"/>
                </a:tc>
              </a:tr>
              <a:tr h="154374">
                <a:tc vMerge="1">
                  <a:txBody>
                    <a:bodyPr/>
                    <a:lstStyle/>
                    <a:p>
                      <a:endParaRPr lang="es-MX"/>
                    </a:p>
                  </a:txBody>
                  <a:tcPr/>
                </a:tc>
                <a:tc>
                  <a:txBody>
                    <a:bodyPr/>
                    <a:lstStyle/>
                    <a:p>
                      <a:r>
                        <a:rPr lang="es-MX" sz="600">
                          <a:effectLst/>
                        </a:rPr>
                        <a:t>Botes motorizados</a:t>
                      </a:r>
                      <a:endParaRPr lang="es-MX" sz="600">
                        <a:effectLst/>
                        <a:latin typeface="Arial" panose="020B0604020202020204" pitchFamily="34" charset="0"/>
                      </a:endParaRPr>
                    </a:p>
                  </a:txBody>
                  <a:tcPr marL="48893" marR="48893" marT="24446" marB="24446"/>
                </a:tc>
                <a:tc>
                  <a:txBody>
                    <a:bodyPr/>
                    <a:lstStyle/>
                    <a:p>
                      <a:pPr algn="ctr"/>
                      <a:r>
                        <a:rPr lang="es-MX" sz="600">
                          <a:effectLst/>
                        </a:rPr>
                        <a:t>9,0</a:t>
                      </a:r>
                      <a:endParaRPr lang="es-MX" sz="600">
                        <a:effectLst/>
                        <a:latin typeface="Arial" panose="020B0604020202020204" pitchFamily="34" charset="0"/>
                      </a:endParaRPr>
                    </a:p>
                  </a:txBody>
                  <a:tcPr marL="48893" marR="48893" marT="24446" marB="24446"/>
                </a:tc>
                <a:tc>
                  <a:txBody>
                    <a:bodyPr/>
                    <a:lstStyle/>
                    <a:p>
                      <a:r>
                        <a:rPr lang="es-MX" sz="600">
                          <a:effectLst/>
                        </a:rPr>
                        <a:t>Bangladesh</a:t>
                      </a:r>
                      <a:endParaRPr lang="es-MX" sz="600">
                        <a:effectLst/>
                        <a:latin typeface="Arial" panose="020B0604020202020204" pitchFamily="34" charset="0"/>
                      </a:endParaRPr>
                    </a:p>
                  </a:txBody>
                  <a:tcPr marL="48893" marR="48893" marT="24446" marB="24446"/>
                </a:tc>
                <a:tc>
                  <a:txBody>
                    <a:bodyPr/>
                    <a:lstStyle/>
                    <a:p>
                      <a:r>
                        <a:rPr lang="es-MX" sz="600">
                          <a:effectLst/>
                        </a:rPr>
                        <a:t>(Eddie &amp; Nathan, 1980)</a:t>
                      </a:r>
                      <a:endParaRPr lang="es-MX" sz="600">
                        <a:effectLst/>
                        <a:latin typeface="Arial" panose="020B0604020202020204" pitchFamily="34" charset="0"/>
                      </a:endParaRPr>
                    </a:p>
                  </a:txBody>
                  <a:tcPr marL="48893" marR="48893" marT="24446" marB="24446"/>
                </a:tc>
              </a:tr>
              <a:tr h="204854">
                <a:tc vMerge="1">
                  <a:txBody>
                    <a:bodyPr/>
                    <a:lstStyle/>
                    <a:p>
                      <a:endParaRPr lang="es-MX"/>
                    </a:p>
                  </a:txBody>
                  <a:tcPr/>
                </a:tc>
                <a:tc>
                  <a:txBody>
                    <a:bodyPr/>
                    <a:lstStyle/>
                    <a:p>
                      <a:r>
                        <a:rPr lang="es-MX" sz="600">
                          <a:effectLst/>
                        </a:rPr>
                        <a:t>Cerqueros</a:t>
                      </a:r>
                      <a:endParaRPr lang="es-MX" sz="600">
                        <a:effectLst/>
                        <a:latin typeface="Arial" panose="020B0604020202020204" pitchFamily="34" charset="0"/>
                      </a:endParaRPr>
                    </a:p>
                  </a:txBody>
                  <a:tcPr marL="48893" marR="48893" marT="24446" marB="24446"/>
                </a:tc>
                <a:tc>
                  <a:txBody>
                    <a:bodyPr/>
                    <a:lstStyle/>
                    <a:p>
                      <a:pPr algn="ctr"/>
                      <a:r>
                        <a:rPr lang="es-MX" sz="600">
                          <a:effectLst/>
                        </a:rPr>
                        <a:t>14,1</a:t>
                      </a:r>
                      <a:endParaRPr lang="es-MX" sz="600">
                        <a:effectLst/>
                        <a:latin typeface="Arial" panose="020B0604020202020204" pitchFamily="34" charset="0"/>
                      </a:endParaRPr>
                    </a:p>
                  </a:txBody>
                  <a:tcPr marL="48893" marR="48893" marT="24446" marB="24446"/>
                </a:tc>
                <a:tc>
                  <a:txBody>
                    <a:bodyPr/>
                    <a:lstStyle/>
                    <a:p>
                      <a:r>
                        <a:rPr lang="es-MX" sz="600">
                          <a:effectLst/>
                        </a:rPr>
                        <a:t>India</a:t>
                      </a:r>
                      <a:endParaRPr lang="es-MX" sz="600">
                        <a:effectLst/>
                        <a:latin typeface="Arial" panose="020B0604020202020204" pitchFamily="34" charset="0"/>
                      </a:endParaRPr>
                    </a:p>
                  </a:txBody>
                  <a:tcPr marL="48893" marR="48893" marT="24446" marB="24446"/>
                </a:tc>
                <a:tc>
                  <a:txBody>
                    <a:bodyPr/>
                    <a:lstStyle/>
                    <a:p>
                      <a:r>
                        <a:rPr lang="es-MX" sz="600">
                          <a:effectLst/>
                        </a:rPr>
                        <a:t>(Haywood &amp; Curr, 1987)</a:t>
                      </a:r>
                      <a:endParaRPr lang="es-MX" sz="600">
                        <a:effectLst/>
                        <a:latin typeface="Arial" panose="020B0604020202020204" pitchFamily="34" charset="0"/>
                      </a:endParaRPr>
                    </a:p>
                  </a:txBody>
                  <a:tcPr marL="48893" marR="48893" marT="24446" marB="24446"/>
                </a:tc>
              </a:tr>
              <a:tr h="204854">
                <a:tc vMerge="1">
                  <a:txBody>
                    <a:bodyPr/>
                    <a:lstStyle/>
                    <a:p>
                      <a:endParaRPr lang="es-MX"/>
                    </a:p>
                  </a:txBody>
                  <a:tcPr/>
                </a:tc>
                <a:tc>
                  <a:txBody>
                    <a:bodyPr/>
                    <a:lstStyle/>
                    <a:p>
                      <a:r>
                        <a:rPr lang="es-MX" sz="600">
                          <a:effectLst/>
                        </a:rPr>
                        <a:t>Cerqueros</a:t>
                      </a:r>
                      <a:endParaRPr lang="es-MX" sz="600">
                        <a:effectLst/>
                        <a:latin typeface="Arial" panose="020B0604020202020204" pitchFamily="34" charset="0"/>
                      </a:endParaRPr>
                    </a:p>
                  </a:txBody>
                  <a:tcPr marL="48893" marR="48893" marT="24446" marB="24446"/>
                </a:tc>
                <a:tc>
                  <a:txBody>
                    <a:bodyPr/>
                    <a:lstStyle/>
                    <a:p>
                      <a:pPr algn="ctr"/>
                      <a:r>
                        <a:rPr lang="es-MX" sz="600">
                          <a:effectLst/>
                        </a:rPr>
                        <a:t>19,0</a:t>
                      </a:r>
                      <a:endParaRPr lang="es-MX" sz="600">
                        <a:effectLst/>
                        <a:latin typeface="Arial" panose="020B0604020202020204" pitchFamily="34" charset="0"/>
                      </a:endParaRPr>
                    </a:p>
                  </a:txBody>
                  <a:tcPr marL="48893" marR="48893" marT="24446" marB="24446"/>
                </a:tc>
                <a:tc>
                  <a:txBody>
                    <a:bodyPr/>
                    <a:lstStyle/>
                    <a:p>
                      <a:r>
                        <a:rPr lang="es-MX" sz="600">
                          <a:effectLst/>
                        </a:rPr>
                        <a:t>Tailandia</a:t>
                      </a:r>
                      <a:endParaRPr lang="es-MX" sz="600">
                        <a:effectLst/>
                        <a:latin typeface="Arial" panose="020B0604020202020204" pitchFamily="34" charset="0"/>
                      </a:endParaRPr>
                    </a:p>
                  </a:txBody>
                  <a:tcPr marL="48893" marR="48893" marT="24446" marB="24446"/>
                </a:tc>
                <a:tc>
                  <a:txBody>
                    <a:bodyPr/>
                    <a:lstStyle/>
                    <a:p>
                      <a:r>
                        <a:rPr lang="es-MX" sz="600">
                          <a:effectLst/>
                        </a:rPr>
                        <a:t>(Haywood &amp; Curr, 1987)</a:t>
                      </a:r>
                      <a:endParaRPr lang="es-MX" sz="600">
                        <a:effectLst/>
                        <a:latin typeface="Arial" panose="020B0604020202020204" pitchFamily="34" charset="0"/>
                      </a:endParaRPr>
                    </a:p>
                  </a:txBody>
                  <a:tcPr marL="48893" marR="48893" marT="24446" marB="24446"/>
                </a:tc>
              </a:tr>
              <a:tr h="204854">
                <a:tc vMerge="1">
                  <a:txBody>
                    <a:bodyPr/>
                    <a:lstStyle/>
                    <a:p>
                      <a:endParaRPr lang="es-MX"/>
                    </a:p>
                  </a:txBody>
                  <a:tcPr/>
                </a:tc>
                <a:tc>
                  <a:txBody>
                    <a:bodyPr/>
                    <a:lstStyle/>
                    <a:p>
                      <a:r>
                        <a:rPr lang="es-MX" sz="600">
                          <a:effectLst/>
                        </a:rPr>
                        <a:t>Cerqueros</a:t>
                      </a:r>
                      <a:endParaRPr lang="es-MX" sz="600">
                        <a:effectLst/>
                        <a:latin typeface="Arial" panose="020B0604020202020204" pitchFamily="34" charset="0"/>
                      </a:endParaRPr>
                    </a:p>
                  </a:txBody>
                  <a:tcPr marL="48893" marR="48893" marT="24446" marB="24446"/>
                </a:tc>
                <a:tc>
                  <a:txBody>
                    <a:bodyPr/>
                    <a:lstStyle/>
                    <a:p>
                      <a:pPr algn="ctr"/>
                      <a:r>
                        <a:rPr lang="es-MX" sz="600">
                          <a:effectLst/>
                        </a:rPr>
                        <a:t>10,7</a:t>
                      </a:r>
                      <a:endParaRPr lang="es-MX" sz="600">
                        <a:effectLst/>
                        <a:latin typeface="Arial" panose="020B0604020202020204" pitchFamily="34" charset="0"/>
                      </a:endParaRPr>
                    </a:p>
                  </a:txBody>
                  <a:tcPr marL="48893" marR="48893" marT="24446" marB="24446"/>
                </a:tc>
                <a:tc>
                  <a:txBody>
                    <a:bodyPr/>
                    <a:lstStyle/>
                    <a:p>
                      <a:r>
                        <a:rPr lang="es-MX" sz="600">
                          <a:effectLst/>
                        </a:rPr>
                        <a:t>Marruecos</a:t>
                      </a:r>
                      <a:endParaRPr lang="es-MX" sz="600">
                        <a:effectLst/>
                        <a:latin typeface="Arial" panose="020B0604020202020204" pitchFamily="34" charset="0"/>
                      </a:endParaRPr>
                    </a:p>
                  </a:txBody>
                  <a:tcPr marL="48893" marR="48893" marT="24446" marB="24446"/>
                </a:tc>
                <a:tc>
                  <a:txBody>
                    <a:bodyPr/>
                    <a:lstStyle/>
                    <a:p>
                      <a:r>
                        <a:rPr lang="es-MX" sz="600">
                          <a:effectLst/>
                        </a:rPr>
                        <a:t>(Haywood &amp; Curr, 1987)</a:t>
                      </a:r>
                      <a:endParaRPr lang="es-MX" sz="600">
                        <a:effectLst/>
                        <a:latin typeface="Arial" panose="020B0604020202020204" pitchFamily="34" charset="0"/>
                      </a:endParaRPr>
                    </a:p>
                  </a:txBody>
                  <a:tcPr marL="48893" marR="48893" marT="24446" marB="24446"/>
                </a:tc>
              </a:tr>
              <a:tr h="154374">
                <a:tc vMerge="1">
                  <a:txBody>
                    <a:bodyPr/>
                    <a:lstStyle/>
                    <a:p>
                      <a:endParaRPr lang="es-MX"/>
                    </a:p>
                  </a:txBody>
                  <a:tcPr/>
                </a:tc>
                <a:tc>
                  <a:txBody>
                    <a:bodyPr/>
                    <a:lstStyle/>
                    <a:p>
                      <a:r>
                        <a:rPr lang="es-MX" sz="600">
                          <a:effectLst/>
                        </a:rPr>
                        <a:t>Bote (estándar)</a:t>
                      </a:r>
                      <a:endParaRPr lang="es-MX" sz="600">
                        <a:effectLst/>
                        <a:latin typeface="Arial" panose="020B0604020202020204" pitchFamily="34" charset="0"/>
                      </a:endParaRPr>
                    </a:p>
                  </a:txBody>
                  <a:tcPr marL="48893" marR="48893" marT="24446" marB="24446"/>
                </a:tc>
                <a:tc>
                  <a:txBody>
                    <a:bodyPr/>
                    <a:lstStyle/>
                    <a:p>
                      <a:pPr algn="ctr"/>
                      <a:r>
                        <a:rPr lang="es-MX" sz="600">
                          <a:effectLst/>
                        </a:rPr>
                        <a:t>11,7</a:t>
                      </a:r>
                      <a:endParaRPr lang="es-MX" sz="600">
                        <a:effectLst/>
                        <a:latin typeface="Arial" panose="020B0604020202020204" pitchFamily="34" charset="0"/>
                      </a:endParaRPr>
                    </a:p>
                  </a:txBody>
                  <a:tcPr marL="48893" marR="48893" marT="24446" marB="24446"/>
                </a:tc>
                <a:tc>
                  <a:txBody>
                    <a:bodyPr/>
                    <a:lstStyle/>
                    <a:p>
                      <a:r>
                        <a:rPr lang="es-MX" sz="600">
                          <a:effectLst/>
                        </a:rPr>
                        <a:t>Seychelles</a:t>
                      </a:r>
                      <a:endParaRPr lang="es-MX" sz="600">
                        <a:effectLst/>
                        <a:latin typeface="Arial" panose="020B0604020202020204" pitchFamily="34" charset="0"/>
                      </a:endParaRPr>
                    </a:p>
                  </a:txBody>
                  <a:tcPr marL="48893" marR="48893" marT="24446" marB="24446"/>
                </a:tc>
                <a:tc>
                  <a:txBody>
                    <a:bodyPr/>
                    <a:lstStyle/>
                    <a:p>
                      <a:r>
                        <a:rPr lang="es-MX" sz="600">
                          <a:effectLst/>
                        </a:rPr>
                        <a:t>(Parker, 1989)</a:t>
                      </a:r>
                      <a:endParaRPr lang="es-MX" sz="600">
                        <a:effectLst/>
                        <a:latin typeface="Arial" panose="020B0604020202020204" pitchFamily="34" charset="0"/>
                      </a:endParaRPr>
                    </a:p>
                  </a:txBody>
                  <a:tcPr marL="48893" marR="48893" marT="24446" marB="24446"/>
                </a:tc>
              </a:tr>
              <a:tr h="154374">
                <a:tc vMerge="1">
                  <a:txBody>
                    <a:bodyPr/>
                    <a:lstStyle/>
                    <a:p>
                      <a:endParaRPr lang="es-MX"/>
                    </a:p>
                  </a:txBody>
                  <a:tcPr/>
                </a:tc>
                <a:tc>
                  <a:txBody>
                    <a:bodyPr/>
                    <a:lstStyle/>
                    <a:p>
                      <a:r>
                        <a:rPr lang="es-MX" sz="600">
                          <a:effectLst/>
                        </a:rPr>
                        <a:t>Bote (especial)</a:t>
                      </a:r>
                      <a:endParaRPr lang="es-MX" sz="600">
                        <a:effectLst/>
                        <a:latin typeface="Arial" panose="020B0604020202020204" pitchFamily="34" charset="0"/>
                      </a:endParaRPr>
                    </a:p>
                  </a:txBody>
                  <a:tcPr marL="48893" marR="48893" marT="24446" marB="24446"/>
                </a:tc>
                <a:tc>
                  <a:txBody>
                    <a:bodyPr/>
                    <a:lstStyle/>
                    <a:p>
                      <a:pPr algn="ctr"/>
                      <a:r>
                        <a:rPr lang="es-MX" sz="600">
                          <a:effectLst/>
                        </a:rPr>
                        <a:t>15,6</a:t>
                      </a:r>
                      <a:endParaRPr lang="es-MX" sz="600">
                        <a:effectLst/>
                        <a:latin typeface="Arial" panose="020B0604020202020204" pitchFamily="34" charset="0"/>
                      </a:endParaRPr>
                    </a:p>
                  </a:txBody>
                  <a:tcPr marL="48893" marR="48893" marT="24446" marB="24446"/>
                </a:tc>
                <a:tc>
                  <a:txBody>
                    <a:bodyPr/>
                    <a:lstStyle/>
                    <a:p>
                      <a:r>
                        <a:rPr lang="es-MX" sz="600">
                          <a:effectLst/>
                        </a:rPr>
                        <a:t>Seychelles</a:t>
                      </a:r>
                      <a:endParaRPr lang="es-MX" sz="600">
                        <a:effectLst/>
                        <a:latin typeface="Arial" panose="020B0604020202020204" pitchFamily="34" charset="0"/>
                      </a:endParaRPr>
                    </a:p>
                  </a:txBody>
                  <a:tcPr marL="48893" marR="48893" marT="24446" marB="24446"/>
                </a:tc>
                <a:tc>
                  <a:txBody>
                    <a:bodyPr/>
                    <a:lstStyle/>
                    <a:p>
                      <a:r>
                        <a:rPr lang="es-MX" sz="600">
                          <a:effectLst/>
                        </a:rPr>
                        <a:t>(Parker, 1989)</a:t>
                      </a:r>
                      <a:endParaRPr lang="es-MX" sz="600">
                        <a:effectLst/>
                        <a:latin typeface="Arial" panose="020B0604020202020204" pitchFamily="34" charset="0"/>
                      </a:endParaRPr>
                    </a:p>
                  </a:txBody>
                  <a:tcPr marL="48893" marR="48893" marT="24446" marB="24446"/>
                </a:tc>
              </a:tr>
              <a:tr h="154374">
                <a:tc vMerge="1">
                  <a:txBody>
                    <a:bodyPr/>
                    <a:lstStyle/>
                    <a:p>
                      <a:endParaRPr lang="es-MX"/>
                    </a:p>
                  </a:txBody>
                  <a:tcPr/>
                </a:tc>
                <a:tc>
                  <a:txBody>
                    <a:bodyPr/>
                    <a:lstStyle/>
                    <a:p>
                      <a:r>
                        <a:rPr lang="es-MX" sz="600">
                          <a:effectLst/>
                        </a:rPr>
                        <a:t>Bote (nuevo diseño)</a:t>
                      </a:r>
                      <a:endParaRPr lang="es-MX" sz="600">
                        <a:effectLst/>
                        <a:latin typeface="Arial" panose="020B0604020202020204" pitchFamily="34" charset="0"/>
                      </a:endParaRPr>
                    </a:p>
                  </a:txBody>
                  <a:tcPr marL="48893" marR="48893" marT="24446" marB="24446"/>
                </a:tc>
                <a:tc>
                  <a:txBody>
                    <a:bodyPr/>
                    <a:lstStyle/>
                    <a:p>
                      <a:pPr algn="ctr"/>
                      <a:r>
                        <a:rPr lang="es-MX" sz="600">
                          <a:effectLst/>
                        </a:rPr>
                        <a:t>20,4</a:t>
                      </a:r>
                      <a:endParaRPr lang="es-MX" sz="600">
                        <a:effectLst/>
                        <a:latin typeface="Arial" panose="020B0604020202020204" pitchFamily="34" charset="0"/>
                      </a:endParaRPr>
                    </a:p>
                  </a:txBody>
                  <a:tcPr marL="48893" marR="48893" marT="24446" marB="24446"/>
                </a:tc>
                <a:tc>
                  <a:txBody>
                    <a:bodyPr/>
                    <a:lstStyle/>
                    <a:p>
                      <a:r>
                        <a:rPr lang="es-MX" sz="600">
                          <a:effectLst/>
                        </a:rPr>
                        <a:t>Seychelles</a:t>
                      </a:r>
                      <a:endParaRPr lang="es-MX" sz="600">
                        <a:effectLst/>
                        <a:latin typeface="Arial" panose="020B0604020202020204" pitchFamily="34" charset="0"/>
                      </a:endParaRPr>
                    </a:p>
                  </a:txBody>
                  <a:tcPr marL="48893" marR="48893" marT="24446" marB="24446"/>
                </a:tc>
                <a:tc>
                  <a:txBody>
                    <a:bodyPr/>
                    <a:lstStyle/>
                    <a:p>
                      <a:r>
                        <a:rPr lang="es-MX" sz="600" dirty="0">
                          <a:effectLst/>
                        </a:rPr>
                        <a:t>(Parker, 1989)</a:t>
                      </a:r>
                      <a:endParaRPr lang="es-MX" sz="600" dirty="0">
                        <a:effectLst/>
                        <a:latin typeface="Arial" panose="020B0604020202020204" pitchFamily="34" charset="0"/>
                      </a:endParaRPr>
                    </a:p>
                  </a:txBody>
                  <a:tcPr marL="48893" marR="48893" marT="24446" marB="24446"/>
                </a:tc>
              </a:tr>
              <a:tr h="137609">
                <a:tc vMerge="1">
                  <a:txBody>
                    <a:bodyPr/>
                    <a:lstStyle/>
                    <a:p>
                      <a:endParaRPr lang="es-MX"/>
                    </a:p>
                  </a:txBody>
                  <a:tcPr/>
                </a:tc>
                <a:tc>
                  <a:txBody>
                    <a:bodyPr/>
                    <a:lstStyle/>
                    <a:p>
                      <a:r>
                        <a:rPr lang="es-MX" sz="500">
                          <a:effectLst/>
                        </a:rPr>
                        <a:t>Canoa-línea de anzuelos</a:t>
                      </a:r>
                      <a:endParaRPr lang="es-MX" sz="500">
                        <a:effectLst/>
                        <a:latin typeface="Arial" panose="020B0604020202020204" pitchFamily="34" charset="0"/>
                      </a:endParaRPr>
                    </a:p>
                  </a:txBody>
                  <a:tcPr marL="48893" marR="48893" marT="24446" marB="24446"/>
                </a:tc>
                <a:tc>
                  <a:txBody>
                    <a:bodyPr/>
                    <a:lstStyle/>
                    <a:p>
                      <a:pPr algn="ctr"/>
                      <a:r>
                        <a:rPr lang="es-MX" sz="500">
                          <a:effectLst/>
                        </a:rPr>
                        <a:t>26,2</a:t>
                      </a:r>
                      <a:endParaRPr lang="es-MX" sz="500">
                        <a:effectLst/>
                        <a:latin typeface="Arial" panose="020B0604020202020204" pitchFamily="34" charset="0"/>
                      </a:endParaRPr>
                    </a:p>
                  </a:txBody>
                  <a:tcPr marL="48893" marR="48893" marT="24446" marB="24446"/>
                </a:tc>
                <a:tc>
                  <a:txBody>
                    <a:bodyPr/>
                    <a:lstStyle/>
                    <a:p>
                      <a:r>
                        <a:rPr lang="es-MX" sz="500">
                          <a:effectLst/>
                        </a:rPr>
                        <a:t>Filipinas</a:t>
                      </a:r>
                      <a:endParaRPr lang="es-MX" sz="500">
                        <a:effectLst/>
                        <a:latin typeface="Arial" panose="020B0604020202020204" pitchFamily="34" charset="0"/>
                      </a:endParaRPr>
                    </a:p>
                  </a:txBody>
                  <a:tcPr marL="48893" marR="48893" marT="24446" marB="24446"/>
                </a:tc>
                <a:tc>
                  <a:txBody>
                    <a:bodyPr/>
                    <a:lstStyle/>
                    <a:p>
                      <a:r>
                        <a:rPr lang="es-MX" sz="500" dirty="0">
                          <a:effectLst/>
                        </a:rPr>
                        <a:t>(Guerrero, 1989)</a:t>
                      </a:r>
                      <a:endParaRPr lang="es-MX" sz="500" dirty="0">
                        <a:effectLst/>
                        <a:latin typeface="Arial" panose="020B0604020202020204" pitchFamily="34" charset="0"/>
                      </a:endParaRPr>
                    </a:p>
                  </a:txBody>
                  <a:tcPr marL="48893" marR="48893" marT="24446" marB="24446"/>
                </a:tc>
              </a:tr>
            </a:tbl>
          </a:graphicData>
        </a:graphic>
      </p:graphicFrame>
    </p:spTree>
    <p:extLst>
      <p:ext uri="{BB962C8B-B14F-4D97-AF65-F5344CB8AC3E}">
        <p14:creationId xmlns:p14="http://schemas.microsoft.com/office/powerpoint/2010/main" val="11498217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5798269"/>
          </a:xfrm>
        </p:spPr>
        <p:txBody>
          <a:bodyPr/>
          <a:lstStyle/>
          <a:p>
            <a:pPr algn="just"/>
            <a:r>
              <a:rPr lang="es-MX" sz="2400" dirty="0"/>
              <a:t>Para una estimación más acorde con la realidad, pero cuando se dispone de algunos costos e información adicional, es posible aplicar el método propuesto por Pierce (1948</a:t>
            </a:r>
            <a:r>
              <a:rPr lang="es-MX" sz="2400" dirty="0" smtClean="0"/>
              <a:t>):</a:t>
            </a:r>
          </a:p>
          <a:p>
            <a:pPr marL="0" indent="0" algn="just">
              <a:buNone/>
            </a:pPr>
            <a:endParaRPr lang="es-MX" sz="2400" dirty="0" smtClean="0"/>
          </a:p>
          <a:p>
            <a:pPr lvl="1" algn="just"/>
            <a:r>
              <a:rPr lang="es-MX" sz="2000" dirty="0"/>
              <a:t>K = X × (a + b × y) </a:t>
            </a:r>
          </a:p>
          <a:p>
            <a:pPr lvl="1" algn="just"/>
            <a:r>
              <a:rPr lang="es-MX" sz="2000" dirty="0"/>
              <a:t>donde</a:t>
            </a:r>
            <a:r>
              <a:rPr lang="es-MX" sz="2000" dirty="0" smtClean="0"/>
              <a:t>:</a:t>
            </a:r>
            <a:endParaRPr lang="es-MX" sz="2000" dirty="0"/>
          </a:p>
          <a:p>
            <a:pPr lvl="2" algn="just"/>
            <a:r>
              <a:rPr lang="es-MX" sz="1600" dirty="0"/>
              <a:t>K: costo mantenimiento (US$/año</a:t>
            </a:r>
            <a:r>
              <a:rPr lang="es-MX" sz="1600" dirty="0" smtClean="0"/>
              <a:t>)</a:t>
            </a:r>
            <a:endParaRPr lang="es-MX" sz="1600" dirty="0"/>
          </a:p>
          <a:p>
            <a:pPr lvl="2" algn="just"/>
            <a:r>
              <a:rPr lang="es-MX" sz="1600" dirty="0"/>
              <a:t>X: consumo de electricidad anual (</a:t>
            </a:r>
            <a:r>
              <a:rPr lang="es-MX" sz="1600" dirty="0" err="1"/>
              <a:t>kwh</a:t>
            </a:r>
            <a:r>
              <a:rPr lang="es-MX" sz="1600" dirty="0"/>
              <a:t>/año</a:t>
            </a:r>
            <a:r>
              <a:rPr lang="es-MX" sz="1600" dirty="0" smtClean="0"/>
              <a:t>)</a:t>
            </a:r>
            <a:endParaRPr lang="es-MX" sz="1600" dirty="0"/>
          </a:p>
          <a:p>
            <a:pPr lvl="2" algn="just"/>
            <a:r>
              <a:rPr lang="es-MX" sz="1600" dirty="0"/>
              <a:t>a: índice de materiales = costo del material de reparación por </a:t>
            </a:r>
            <a:r>
              <a:rPr lang="es-MX" sz="1600" dirty="0" err="1"/>
              <a:t>kwh</a:t>
            </a:r>
            <a:r>
              <a:rPr lang="es-MX" sz="1600" dirty="0"/>
              <a:t> </a:t>
            </a:r>
            <a:r>
              <a:rPr lang="es-MX" sz="1600" dirty="0" smtClean="0"/>
              <a:t>usado</a:t>
            </a:r>
            <a:endParaRPr lang="es-MX" sz="1600" dirty="0"/>
          </a:p>
          <a:p>
            <a:pPr lvl="2" algn="just"/>
            <a:r>
              <a:rPr lang="es-MX" sz="1600" dirty="0"/>
              <a:t>b: índice de mano de obra = horas hombre de reparación por </a:t>
            </a:r>
            <a:r>
              <a:rPr lang="es-MX" sz="1600" dirty="0" err="1"/>
              <a:t>kwh</a:t>
            </a:r>
            <a:r>
              <a:rPr lang="es-MX" sz="1600" dirty="0"/>
              <a:t> </a:t>
            </a:r>
            <a:r>
              <a:rPr lang="es-MX" sz="1600" dirty="0" smtClean="0"/>
              <a:t>usado</a:t>
            </a:r>
          </a:p>
          <a:p>
            <a:pPr lvl="2" algn="just"/>
            <a:r>
              <a:rPr lang="es-MX" sz="1600" dirty="0" smtClean="0"/>
              <a:t>y</a:t>
            </a:r>
            <a:r>
              <a:rPr lang="es-MX" sz="1600" dirty="0"/>
              <a:t>: costo de hora hombre con supervisión</a:t>
            </a:r>
          </a:p>
        </p:txBody>
      </p:sp>
    </p:spTree>
    <p:extLst>
      <p:ext uri="{BB962C8B-B14F-4D97-AF65-F5344CB8AC3E}">
        <p14:creationId xmlns:p14="http://schemas.microsoft.com/office/powerpoint/2010/main" val="3028015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654253"/>
          </a:xfrm>
        </p:spPr>
        <p:txBody>
          <a:bodyPr/>
          <a:lstStyle/>
          <a:p>
            <a:pPr algn="just"/>
            <a:r>
              <a:rPr lang="es-MX" sz="2800" dirty="0"/>
              <a:t>Debe tenerse en cuenta que el costo de mantenimiento aumenta con la vida de los equipos pero en estas estimaciones se utilizan números promedio. Este hecho puede tener importancia en la evaluación económica del proyecto, ya que por esta técnica los costos para los primeros años de operación se verán gravados por un mayor cargo del gasto de mantenimiento. </a:t>
            </a:r>
          </a:p>
        </p:txBody>
      </p:sp>
    </p:spTree>
    <p:extLst>
      <p:ext uri="{BB962C8B-B14F-4D97-AF65-F5344CB8AC3E}">
        <p14:creationId xmlns:p14="http://schemas.microsoft.com/office/powerpoint/2010/main" val="31003009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654253"/>
          </a:xfrm>
        </p:spPr>
        <p:txBody>
          <a:bodyPr/>
          <a:lstStyle/>
          <a:p>
            <a:pPr algn="just"/>
            <a:r>
              <a:rPr lang="es-MX" dirty="0"/>
              <a:t>Teniendo en cuenta esta realidad es que se ha sugerido una nueva forma de estimar los gastos de mantenimiento en función de un nuevo valor, igual al producto de la inversión por la edad real del equipo o instalación</a:t>
            </a:r>
            <a:r>
              <a:rPr lang="es-MX" dirty="0" smtClean="0"/>
              <a:t>:</a:t>
            </a:r>
            <a:endParaRPr lang="es-MX" dirty="0"/>
          </a:p>
          <a:p>
            <a:pPr lvl="1"/>
            <a:r>
              <a:rPr lang="es-MX" sz="2400" dirty="0"/>
              <a:t>I × E (Inversión por edad del equipo</a:t>
            </a:r>
            <a:r>
              <a:rPr lang="es-MX" sz="2400" dirty="0" smtClean="0"/>
              <a:t>)</a:t>
            </a:r>
          </a:p>
          <a:p>
            <a:pPr lvl="1"/>
            <a:r>
              <a:rPr lang="es-MX" sz="2400" dirty="0" smtClean="0"/>
              <a:t>Determinando </a:t>
            </a:r>
            <a:r>
              <a:rPr lang="es-MX" sz="2400" dirty="0"/>
              <a:t>una relación del </a:t>
            </a:r>
            <a:r>
              <a:rPr lang="es-MX" sz="2400" dirty="0" smtClean="0"/>
              <a:t>tipo:</a:t>
            </a:r>
          </a:p>
          <a:p>
            <a:pPr lvl="1"/>
            <a:r>
              <a:rPr lang="es-MX" sz="2400" dirty="0"/>
              <a:t>M </a:t>
            </a:r>
            <a:r>
              <a:rPr lang="es-MX" sz="2400" dirty="0" smtClean="0"/>
              <a:t>= </a:t>
            </a:r>
            <a:r>
              <a:rPr lang="es-MX" sz="2400" dirty="0"/>
              <a:t>A × (I × E) + </a:t>
            </a:r>
            <a:r>
              <a:rPr lang="es-MX" sz="2400" dirty="0" smtClean="0"/>
              <a:t>B</a:t>
            </a:r>
          </a:p>
          <a:p>
            <a:pPr lvl="1"/>
            <a:r>
              <a:rPr lang="es-MX" sz="2400" dirty="0"/>
              <a:t>donde</a:t>
            </a:r>
            <a:r>
              <a:rPr lang="es-MX" sz="2400" dirty="0" smtClean="0"/>
              <a:t>:</a:t>
            </a:r>
            <a:endParaRPr lang="es-MX" sz="2400" dirty="0"/>
          </a:p>
          <a:p>
            <a:pPr lvl="2" algn="just"/>
            <a:r>
              <a:rPr lang="es-MX" sz="1600" dirty="0"/>
              <a:t>M = Costo anual de </a:t>
            </a:r>
            <a:r>
              <a:rPr lang="es-MX" sz="1600" dirty="0" smtClean="0"/>
              <a:t>mantenimiento</a:t>
            </a:r>
            <a:endParaRPr lang="es-MX" sz="1600" dirty="0"/>
          </a:p>
          <a:p>
            <a:pPr lvl="2" algn="just"/>
            <a:r>
              <a:rPr lang="es-MX" sz="1600" dirty="0"/>
              <a:t>I = Inversión </a:t>
            </a:r>
            <a:r>
              <a:rPr lang="es-MX" sz="1600" dirty="0" smtClean="0"/>
              <a:t>permanente</a:t>
            </a:r>
            <a:endParaRPr lang="es-MX" sz="1600" dirty="0"/>
          </a:p>
          <a:p>
            <a:pPr lvl="2" algn="just"/>
            <a:r>
              <a:rPr lang="es-MX" sz="1600" dirty="0"/>
              <a:t>E = Tiempo transcurrido (años) desde el montaje del equipo cuya inversión es </a:t>
            </a:r>
            <a:r>
              <a:rPr lang="es-MX" sz="1600" dirty="0" smtClean="0"/>
              <a:t>I</a:t>
            </a:r>
          </a:p>
          <a:p>
            <a:pPr marL="457200" lvl="1" indent="0" algn="just">
              <a:buNone/>
            </a:pPr>
            <a:endParaRPr lang="es-MX" sz="2000" dirty="0" smtClean="0"/>
          </a:p>
          <a:p>
            <a:pPr lvl="1"/>
            <a:endParaRPr lang="es-MX" sz="2400" dirty="0"/>
          </a:p>
        </p:txBody>
      </p:sp>
    </p:spTree>
    <p:extLst>
      <p:ext uri="{BB962C8B-B14F-4D97-AF65-F5344CB8AC3E}">
        <p14:creationId xmlns:p14="http://schemas.microsoft.com/office/powerpoint/2010/main" val="2913644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582245"/>
          </a:xfrm>
        </p:spPr>
        <p:txBody>
          <a:bodyPr/>
          <a:lstStyle/>
          <a:p>
            <a:pPr algn="just"/>
            <a:r>
              <a:rPr lang="es-MX" sz="2800" dirty="0"/>
              <a:t>A y B, son coeficientes determinados en base a valores históricos de plantas </a:t>
            </a:r>
            <a:r>
              <a:rPr lang="es-MX" sz="2800" dirty="0" smtClean="0"/>
              <a:t>similares.</a:t>
            </a:r>
          </a:p>
          <a:p>
            <a:pPr algn="just"/>
            <a:r>
              <a:rPr lang="es-MX" sz="2800" dirty="0" smtClean="0"/>
              <a:t>Lamentablemente </a:t>
            </a:r>
            <a:r>
              <a:rPr lang="es-MX" sz="2800" dirty="0"/>
              <a:t>se cuenta con escasos datos para estimar estos coeficientes. </a:t>
            </a:r>
            <a:endParaRPr lang="es-MX" sz="2800" dirty="0" smtClean="0"/>
          </a:p>
          <a:p>
            <a:pPr algn="just"/>
            <a:r>
              <a:rPr lang="es-MX" sz="2800" dirty="0" smtClean="0"/>
              <a:t>Para </a:t>
            </a:r>
            <a:r>
              <a:rPr lang="es-MX" sz="2800" dirty="0"/>
              <a:t>plantas pesqueras, se ha determinado un valor promedio de A = 0,005. </a:t>
            </a:r>
            <a:endParaRPr lang="es-MX" sz="2800" dirty="0" smtClean="0"/>
          </a:p>
          <a:p>
            <a:pPr algn="just"/>
            <a:r>
              <a:rPr lang="es-MX" sz="2800" dirty="0" smtClean="0"/>
              <a:t>Para </a:t>
            </a:r>
            <a:r>
              <a:rPr lang="es-MX" sz="2800" dirty="0"/>
              <a:t>calcular el valor de B, y en ausencia de otros datos puede tomarse éste como el 1% de la inversión fija.</a:t>
            </a:r>
          </a:p>
        </p:txBody>
      </p:sp>
    </p:spTree>
    <p:extLst>
      <p:ext uri="{BB962C8B-B14F-4D97-AF65-F5344CB8AC3E}">
        <p14:creationId xmlns:p14="http://schemas.microsoft.com/office/powerpoint/2010/main" val="565422519"/>
      </p:ext>
    </p:extLst>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Tema6</Template>
  <TotalTime>1400</TotalTime>
  <Words>719</Words>
  <Application>Microsoft Office PowerPoint</Application>
  <PresentationFormat>Presentación en pantalla (4:3)</PresentationFormat>
  <Paragraphs>156</Paragraphs>
  <Slides>7</Slides>
  <Notes>0</Notes>
  <HiddenSlides>0</HiddenSlides>
  <MMClips>0</MMClips>
  <ScaleCrop>false</ScaleCrop>
  <HeadingPairs>
    <vt:vector size="6" baseType="variant">
      <vt:variant>
        <vt:lpstr>Fuentes usadas</vt:lpstr>
      </vt:variant>
      <vt:variant>
        <vt:i4>4</vt:i4>
      </vt:variant>
      <vt:variant>
        <vt:lpstr>Tema</vt:lpstr>
      </vt:variant>
      <vt:variant>
        <vt:i4>3</vt:i4>
      </vt:variant>
      <vt:variant>
        <vt:lpstr>Títulos de diapositiva</vt:lpstr>
      </vt:variant>
      <vt:variant>
        <vt:i4>7</vt:i4>
      </vt:variant>
    </vt:vector>
  </HeadingPairs>
  <TitlesOfParts>
    <vt:vector size="14" baseType="lpstr">
      <vt:lpstr>Arial</vt:lpstr>
      <vt:lpstr>Calibri</vt:lpstr>
      <vt:lpstr>Courier New</vt:lpstr>
      <vt:lpstr>Wingdings</vt:lpstr>
      <vt:lpstr>Tema6</vt:lpstr>
      <vt:lpstr>White with Courier font for code slides</vt:lpstr>
      <vt:lpstr>Tema1</vt:lpstr>
      <vt:lpstr>MULTIVERSIDAD                                 VERACRUZ </vt:lpstr>
      <vt:lpstr>Mantenimiento </vt:lpstr>
      <vt:lpstr>Presentación de PowerPoint</vt:lpstr>
      <vt:lpstr>Presentación de PowerPoint</vt:lpstr>
      <vt:lpstr>Presentación de PowerPoint</vt:lpstr>
      <vt:lpstr>Presentación de PowerPoint</vt:lpstr>
      <vt:lpstr>Presentación de PowerPoint</vt:lpstr>
    </vt:vector>
  </TitlesOfParts>
  <Company>Acer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 </dc:title>
  <dc:creator>Valued Acer Customer</dc:creator>
  <cp:lastModifiedBy>novaremex</cp:lastModifiedBy>
  <cp:revision>155</cp:revision>
  <dcterms:created xsi:type="dcterms:W3CDTF">2014-08-15T00:51:36Z</dcterms:created>
  <dcterms:modified xsi:type="dcterms:W3CDTF">2015-02-28T01:04:23Z</dcterms:modified>
</cp:coreProperties>
</file>