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9144000" cy="6858000" type="screen4x3"/>
  <p:notesSz cx="6858000" cy="9144000"/>
  <p:defaultTextStyle>
    <a:defPPr>
      <a:defRPr lang="es-SV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2" d="100"/>
          <a:sy n="82" d="100"/>
        </p:scale>
        <p:origin x="-80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SV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SV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0154B-BDDD-491B-81C3-7EACA0E7129C}" type="datetimeFigureOut">
              <a:rPr lang="es-SV" smtClean="0"/>
              <a:pPr/>
              <a:t>11/10/2014</a:t>
            </a:fld>
            <a:endParaRPr lang="es-SV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BE1C-1E00-4B03-92CB-C8FCC14B9E55}" type="slidenum">
              <a:rPr lang="es-SV" smtClean="0"/>
              <a:pPr/>
              <a:t>‹Nº›</a:t>
            </a:fld>
            <a:endParaRPr lang="es-SV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SV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SV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0154B-BDDD-491B-81C3-7EACA0E7129C}" type="datetimeFigureOut">
              <a:rPr lang="es-SV" smtClean="0"/>
              <a:pPr/>
              <a:t>11/10/2014</a:t>
            </a:fld>
            <a:endParaRPr lang="es-SV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BE1C-1E00-4B03-92CB-C8FCC14B9E55}" type="slidenum">
              <a:rPr lang="es-SV" smtClean="0"/>
              <a:pPr/>
              <a:t>‹Nº›</a:t>
            </a:fld>
            <a:endParaRPr lang="es-SV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SV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0154B-BDDD-491B-81C3-7EACA0E7129C}" type="datetimeFigureOut">
              <a:rPr lang="es-SV" smtClean="0"/>
              <a:pPr/>
              <a:t>11/10/2014</a:t>
            </a:fld>
            <a:endParaRPr lang="es-SV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BE1C-1E00-4B03-92CB-C8FCC14B9E55}" type="slidenum">
              <a:rPr lang="es-SV" smtClean="0"/>
              <a:pPr/>
              <a:t>‹Nº›</a:t>
            </a:fld>
            <a:endParaRPr lang="es-SV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SV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SV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SV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0154B-BDDD-491B-81C3-7EACA0E7129C}" type="datetimeFigureOut">
              <a:rPr lang="es-SV" smtClean="0"/>
              <a:pPr/>
              <a:t>11/10/2014</a:t>
            </a:fld>
            <a:endParaRPr lang="es-SV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BE1C-1E00-4B03-92CB-C8FCC14B9E55}" type="slidenum">
              <a:rPr lang="es-SV" smtClean="0"/>
              <a:pPr/>
              <a:t>‹Nº›</a:t>
            </a:fld>
            <a:endParaRPr lang="es-SV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SV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SV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SV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0154B-BDDD-491B-81C3-7EACA0E7129C}" type="datetimeFigureOut">
              <a:rPr lang="es-SV" smtClean="0"/>
              <a:pPr/>
              <a:t>11/10/2014</a:t>
            </a:fld>
            <a:endParaRPr lang="es-SV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BE1C-1E00-4B03-92CB-C8FCC14B9E55}" type="slidenum">
              <a:rPr lang="es-SV" smtClean="0"/>
              <a:pPr/>
              <a:t>‹Nº›</a:t>
            </a:fld>
            <a:endParaRPr lang="es-SV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SV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0154B-BDDD-491B-81C3-7EACA0E7129C}" type="datetimeFigureOut">
              <a:rPr lang="es-SV" smtClean="0"/>
              <a:pPr/>
              <a:t>11/10/2014</a:t>
            </a:fld>
            <a:endParaRPr lang="es-SV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BE1C-1E00-4B03-92CB-C8FCC14B9E55}" type="slidenum">
              <a:rPr lang="es-SV" smtClean="0"/>
              <a:pPr/>
              <a:t>‹Nº›</a:t>
            </a:fld>
            <a:endParaRPr lang="es-SV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0154B-BDDD-491B-81C3-7EACA0E7129C}" type="datetimeFigureOut">
              <a:rPr lang="es-SV" smtClean="0"/>
              <a:pPr/>
              <a:t>11/10/2014</a:t>
            </a:fld>
            <a:endParaRPr lang="es-SV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BE1C-1E00-4B03-92CB-C8FCC14B9E55}" type="slidenum">
              <a:rPr lang="es-SV" smtClean="0"/>
              <a:pPr/>
              <a:t>‹Nº›</a:t>
            </a:fld>
            <a:endParaRPr lang="es-SV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SV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SV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0154B-BDDD-491B-81C3-7EACA0E7129C}" type="datetimeFigureOut">
              <a:rPr lang="es-SV" smtClean="0"/>
              <a:pPr/>
              <a:t>11/10/2014</a:t>
            </a:fld>
            <a:endParaRPr lang="es-SV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BE1C-1E00-4B03-92CB-C8FCC14B9E55}" type="slidenum">
              <a:rPr lang="es-SV" smtClean="0"/>
              <a:pPr/>
              <a:t>‹Nº›</a:t>
            </a:fld>
            <a:endParaRPr lang="es-SV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SV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SV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0154B-BDDD-491B-81C3-7EACA0E7129C}" type="datetimeFigureOut">
              <a:rPr lang="es-SV" smtClean="0"/>
              <a:pPr/>
              <a:t>11/10/2014</a:t>
            </a:fld>
            <a:endParaRPr lang="es-SV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BE1C-1E00-4B03-92CB-C8FCC14B9E55}" type="slidenum">
              <a:rPr lang="es-SV" smtClean="0"/>
              <a:pPr/>
              <a:t>‹Nº›</a:t>
            </a:fld>
            <a:endParaRPr lang="es-SV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SV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SV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0154B-BDDD-491B-81C3-7EACA0E7129C}" type="datetimeFigureOut">
              <a:rPr lang="es-SV" smtClean="0"/>
              <a:pPr/>
              <a:t>11/10/2014</a:t>
            </a:fld>
            <a:endParaRPr lang="es-SV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BE1C-1E00-4B03-92CB-C8FCC14B9E55}" type="slidenum">
              <a:rPr lang="es-SV" smtClean="0"/>
              <a:pPr/>
              <a:t>‹Nº›</a:t>
            </a:fld>
            <a:endParaRPr lang="es-SV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SV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SV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0154B-BDDD-491B-81C3-7EACA0E7129C}" type="datetimeFigureOut">
              <a:rPr lang="es-SV" smtClean="0"/>
              <a:pPr/>
              <a:t>11/10/2014</a:t>
            </a:fld>
            <a:endParaRPr lang="es-SV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9EBE1C-1E00-4B03-92CB-C8FCC14B9E55}" type="slidenum">
              <a:rPr lang="es-SV" smtClean="0"/>
              <a:pPr/>
              <a:t>‹Nº›</a:t>
            </a:fld>
            <a:endParaRPr lang="es-SV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SV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SV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0154B-BDDD-491B-81C3-7EACA0E7129C}" type="datetimeFigureOut">
              <a:rPr lang="es-SV" smtClean="0"/>
              <a:pPr/>
              <a:t>11/10/2014</a:t>
            </a:fld>
            <a:endParaRPr lang="es-SV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SV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EBE1C-1E00-4B03-92CB-C8FCC14B9E55}" type="slidenum">
              <a:rPr lang="es-SV" smtClean="0"/>
              <a:pPr/>
              <a:t>‹Nº›</a:t>
            </a:fld>
            <a:endParaRPr lang="es-SV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SV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/>
            </a:r>
            <a:br>
              <a:rPr lang="es-SV" b="1" dirty="0" smtClean="0"/>
            </a:br>
            <a:r>
              <a:rPr lang="es-SV" b="1" dirty="0" smtClean="0"/>
              <a:t>MULTIVERSIDAD VERACRUZ</a:t>
            </a:r>
            <a:br>
              <a:rPr lang="es-SV" b="1" dirty="0" smtClean="0"/>
            </a:br>
            <a:r>
              <a:rPr lang="es-SV" sz="2700" b="1" dirty="0" smtClean="0"/>
              <a:t>PROFRA. PALOMA ZAMUDIO AZAMAR.</a:t>
            </a:r>
            <a:br>
              <a:rPr lang="es-SV" sz="2700" b="1" dirty="0" smtClean="0"/>
            </a:br>
            <a:r>
              <a:rPr lang="es-SV" b="1" dirty="0" smtClean="0"/>
              <a:t>ÉTICA Y VALORES I</a:t>
            </a:r>
            <a:r>
              <a:rPr lang="es-SV" b="1" dirty="0"/>
              <a:t/>
            </a:r>
            <a:br>
              <a:rPr lang="es-SV" b="1" dirty="0"/>
            </a:br>
            <a:r>
              <a:rPr lang="es-SV" b="1" dirty="0" smtClean="0"/>
              <a:t/>
            </a:r>
            <a:br>
              <a:rPr lang="es-SV" b="1" dirty="0" smtClean="0"/>
            </a:br>
            <a:r>
              <a:rPr lang="es-SV" b="1" dirty="0" smtClean="0"/>
              <a:t>DECLARACIÓN </a:t>
            </a:r>
            <a:r>
              <a:rPr lang="es-SV" b="1" dirty="0" smtClean="0"/>
              <a:t>UNIVERSAL DE DERECHOS HUMANOS</a:t>
            </a:r>
            <a:br>
              <a:rPr lang="es-SV" b="1" dirty="0" smtClean="0"/>
            </a:br>
            <a:r>
              <a:rPr lang="es-SV" b="1" dirty="0" smtClean="0"/>
              <a:t/>
            </a:r>
            <a:br>
              <a:rPr lang="es-SV" b="1" dirty="0" smtClean="0"/>
            </a:br>
            <a:endParaRPr lang="es-SV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785794"/>
            <a:ext cx="8229600" cy="1000124"/>
          </a:xfrm>
        </p:spPr>
        <p:txBody>
          <a:bodyPr>
            <a:normAutofit fontScale="90000"/>
          </a:bodyPr>
          <a:lstStyle/>
          <a:p>
            <a:r>
              <a:rPr lang="es-SV" b="1" dirty="0" smtClean="0"/>
              <a:t>DECLARACIÓN UNIVERSAL DE DERECHOS HUMANOS</a:t>
            </a:r>
            <a:br>
              <a:rPr lang="es-SV" b="1" dirty="0" smtClean="0"/>
            </a:br>
            <a:r>
              <a:rPr lang="es-SV" b="1" dirty="0" smtClean="0"/>
              <a:t/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s-SV" dirty="0" smtClean="0"/>
              <a:t>Considerando que la libertad, la justicia y la paz en el mundo tienen por base el reconocimiento de la dignidad intrínseca y de los derechos iguales e inalienables de todos los miembros de la familia humana;</a:t>
            </a:r>
          </a:p>
          <a:p>
            <a:r>
              <a:rPr lang="es-SV" dirty="0" smtClean="0"/>
              <a:t>Considerando que el desconocimiento y el menosprecio de los derechos humanos han originado actos de barbarie ultrajantes para la conciencia de la humanidad, y que se ha proclamado, como la aspiración más elevada del hombre, el advenimiento de un mundo en que los seres humanos, liberados del temor y de la miseria, disfruten de la libertad de palabra y de la libertad de creencias;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/>
              <a:t>Considerando esencial que los derechos humanos sean protegidos por un régimen de Derecho, a fin de que el hombre no se vea compelido al supremo recurso de la rebelión contra la tiranía y la opresión;</a:t>
            </a:r>
          </a:p>
          <a:p>
            <a:r>
              <a:rPr lang="es-SV" dirty="0"/>
              <a:t>Considerando también esencial promover el desarrollo de relaciones amistosas entre las naciones;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/>
              <a:t>Considerando que los pueblos de las Naciones Unidas han reafirmado en la Carta su fe en los derechos fundamentales del hombre, en la dignidad y el valor de la persona humana y en la igualdad de derechos de hombres y mujeres, y se han declarado resueltos a promover el progreso social y a elevar el nivel de vida dentro de un concepto más amplio de la libertad;</a:t>
            </a:r>
          </a:p>
        </p:txBody>
      </p:sp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/>
              <a:t>Considerando que los Estados Miembros se han comprometido a asegurar, en cooperación con la Organización de las Naciones Unidas, el respeto universal y efectivo a los derechos y libertades fundamentales del hombre, y</a:t>
            </a:r>
          </a:p>
          <a:p>
            <a:pPr>
              <a:buNone/>
            </a:pPr>
            <a:r>
              <a:rPr lang="es-SV" dirty="0" smtClean="0"/>
              <a:t/>
            </a:r>
            <a:br>
              <a:rPr lang="es-SV" dirty="0" smtClean="0"/>
            </a:br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/>
              <a:t>Considerando que una concepción común de estos derechos y libertades es de la mayor importancia para el pleno cumplimiento de dicho compromiso;</a:t>
            </a:r>
          </a:p>
        </p:txBody>
      </p:sp>
    </p:spTree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La Asamblea General</a:t>
            </a:r>
            <a:r>
              <a:rPr lang="es-SV" dirty="0" smtClean="0"/>
              <a:t/>
            </a:r>
            <a:br>
              <a:rPr lang="es-SV" dirty="0" smtClean="0"/>
            </a:br>
            <a:r>
              <a:rPr lang="es-SV" b="1" i="1" dirty="0" smtClean="0"/>
              <a:t>proclama la presente</a:t>
            </a:r>
            <a:r>
              <a:rPr lang="es-SV" b="1" dirty="0" smtClean="0"/>
              <a:t/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s-SV" b="1" dirty="0" smtClean="0"/>
              <a:t>Declaración </a:t>
            </a:r>
            <a:r>
              <a:rPr lang="es-SV" b="1" dirty="0"/>
              <a:t>Universal de Derechos Humanos</a:t>
            </a:r>
            <a:r>
              <a:rPr lang="es-SV" dirty="0"/>
              <a:t> como ideal común por el que todos los pueblos y naciones deben esforzarse, a fin de que tanto los individuos como las instituciones, inspirándose constantemente en ella, promuevan, mediante la enseñanza y la educación, el respeto a estos derechos y libertades, y aseguren, por medidas progresivas de carácter nacional e internacional, su reconocimiento y aplicación universales y efectivos, tanto entre los pueblos de los Estados Miembros como entre los de los territorios colocados bajo su jurisdicción.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b="1" dirty="0"/>
              <a:t>Artículo 1</a:t>
            </a:r>
          </a:p>
          <a:p>
            <a:r>
              <a:rPr lang="es-SV" dirty="0" smtClean="0"/>
              <a:t>Todos los seres humanos nacen libres e iguales en dignidad y derechos y, dotados como están de razón y conciencia, deben comportarse fraternalmente los unos con los otros.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2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SV" dirty="0" smtClean="0"/>
              <a:t>1. Toda persona tiene todos los derechos y libertades proclamados en esta Declaración, sin distinción alguna de raza, color, sexo, idioma, religión, opinión política o de cualquier otra índole, origen nacional o social, posición económica, nacimiento o cualquier otra condición.</a:t>
            </a:r>
          </a:p>
          <a:p>
            <a:r>
              <a:rPr lang="es-SV" dirty="0" smtClean="0"/>
              <a:t>2. Además, no se hará distinción alguna fundada en la condición política, jurídica o internacional del país o territorio de cuya jurisdicción dependa una persona, tanto si se trata de un país independiente, como de un territorio bajo administración fiduciaria, no autónomo o sometido a cualquier otra limitación de soberanía.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3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Todo individuo tiene derecho a la vida, a la libertad y a la seguridad de su persona.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4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Nadie estará sometido a esclavitud ni a servidumbre, la esclavitud y la trata de esclavos están prohibidas en todas sus formas.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5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Nadie será sometido a torturas ni a penas o tratos crueles, inhumanos o degradantes.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6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Todo ser humano tiene derecho, en todas partes, al reconocimiento de su personalidad jurídica.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7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Todos son iguales ante la ley y tienen, sin distinción, derecho a igual protección de la ley. Todos tienen derecho a igual protección contra toda discriminación que infrinja esta Declaración y contra toda provocación a tal discriminación.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8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Toda persona tiene derecho a un recurso efectivo ante los tribunales nacionales competentes, que la ampare contra actos que violen sus derechos fundamentales reconocidos por la constitución o por la ley.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9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Nadie podrá ser arbitrariamente detenido, preso ni desterrado.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10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Toda persona tiene derecho, en condiciones de plena igualdad, a ser oída públicamente y con justicia por un tribunal independiente e imparcial, para la determinación de sus derechos y obligaciones o para el examen de cualquier acusación contra ella en materia penal.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11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s-SV" dirty="0" smtClean="0"/>
              <a:t>1. Toda persona acusada de delito tiene derecho a que se presuma su inocencia mientras no se pruebe su culpabilidad, conforme a la ley y en juicio público en el que se le hayan asegurado todas las garantías necesarias para su defensa.</a:t>
            </a:r>
          </a:p>
          <a:p>
            <a:r>
              <a:rPr lang="es-SV" dirty="0" smtClean="0"/>
              <a:t>2. Nadie será condenado por actos u omisiones que en el momento de cometerse no fueron delictivos según el Derecho nacional o internacional. Tampoco se impondrá pena más grave que la aplicable en el momento de la comisión del delito.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12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Nadie será objeto de injerencias arbitrarias en su vida privada, su familia, su domicilio o su correspondencia, ni de ataques a su honra o a su reputación. Toda persona tiene derecho a la protección de la ley contra tales injerencias o ataques.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13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1. Toda persona tiene derecho a circular libremente y a elegir su residencia en el territorio de un Estado.</a:t>
            </a:r>
          </a:p>
          <a:p>
            <a:r>
              <a:rPr lang="es-SV" dirty="0" smtClean="0"/>
              <a:t>2. Toda persona tiene derecho a salir de cualquier país, incluso del propio, y a regresar a su país.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14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SV" dirty="0" smtClean="0"/>
              <a:t>1. En caso de persecución, toda persona tiene derecho a buscar asilo, y a disfrutar de él, en cualquier país.</a:t>
            </a:r>
          </a:p>
          <a:p>
            <a:r>
              <a:rPr lang="es-SV" dirty="0" smtClean="0"/>
              <a:t>2. Este derecho no podrá ser invocado contra una acción judicial realmente originada por delitos comunes o por actos opuestos a los propósitos y principios de las Naciones Unidas.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15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1. Toda persona tiene derecho a una nacionalidad.</a:t>
            </a:r>
          </a:p>
          <a:p>
            <a:r>
              <a:rPr lang="es-SV" dirty="0" smtClean="0"/>
              <a:t>2. A nadie se privará arbitrariamente de su nacionalidad ni del derecho a cambiar de nacionalidad.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16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s-SV" dirty="0" smtClean="0"/>
              <a:t>1. Los hombres y las mujeres, a partir de la edad núbil, tienen derecho, sin restricción alguna por motivos de raza, nacionalidad o religión, a casarse y fundar una familia, y disfrutarán de iguales derechos en cuanto al matrimonio, durante el matrimonio y en caso de disolución del matrimonio.</a:t>
            </a:r>
          </a:p>
          <a:p>
            <a:r>
              <a:rPr lang="es-SV" dirty="0" smtClean="0"/>
              <a:t>2. Sólo mediante libre y pleno consentimiento de los futuros esposos podrá contraerse el matrimonio.</a:t>
            </a:r>
          </a:p>
          <a:p>
            <a:r>
              <a:rPr lang="es-SV" dirty="0" smtClean="0"/>
              <a:t>3. La familia es el elemento natural y fundamental de la sociedad y tiene derecho a la protección de la sociedad y del Estado.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17</a:t>
            </a:r>
            <a:br>
              <a:rPr lang="es-SV" b="1" dirty="0" smtClean="0"/>
            </a:br>
            <a:r>
              <a:rPr lang="es-SV" b="1" dirty="0" smtClean="0"/>
              <a:t>	</a:t>
            </a: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1. Toda persona tiene derecho a la propiedad, individual y colectivamente.</a:t>
            </a:r>
          </a:p>
          <a:p>
            <a:r>
              <a:rPr lang="es-SV" dirty="0" smtClean="0"/>
              <a:t>2. Nadie será privado arbitrariamente de su propiedad.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/>
              <a:t>Artículo 18</a:t>
            </a:r>
            <a:br>
              <a:rPr lang="es-SV" b="1" dirty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/>
              <a:t>Toda persona tiene derecho a la libertad de pensamiento, de conciencia y de religión; este derecho incluye la libertad de cambiar de religión o de creencia, así como la libertad de manifestar su religión o su creencia, individual y colectivamente, tanto en público como en privado, por la enseñanza, la práctica, el culto y la observancia.</a:t>
            </a:r>
          </a:p>
        </p:txBody>
      </p:sp>
    </p:spTree>
  </p:cSld>
  <p:clrMapOvr>
    <a:masterClrMapping/>
  </p:clrMapOvr>
  <p:transition>
    <p:dissolv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19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Todo individuo tiene derecho a la libertad de opinión y de expresión; este derecho incluye el de no ser molestado a causa de sus opiniones, el de investigar y recibir informaciones y opiniones, y el de difundirlas, sin limitación de fronteras, por cualquier medio de expresión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20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1. Toda persona tiene derecho a la libertad de reunión y de asociación pacíficas.</a:t>
            </a:r>
          </a:p>
          <a:p>
            <a:r>
              <a:rPr lang="es-SV" dirty="0" smtClean="0"/>
              <a:t>2. Nadie podrá ser obligado a pertenecer a una asociación.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21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SV" dirty="0" smtClean="0"/>
              <a:t>1. Toda persona tiene derecho a participar en el gobierno de su país, directamente o por medio de representantes libremente escogidos.</a:t>
            </a:r>
          </a:p>
          <a:p>
            <a:r>
              <a:rPr lang="es-SV" dirty="0" smtClean="0"/>
              <a:t>2. Toda persona tiene el derecho de acceso, en condiciones de igualdad, a las funciones públicas de su país.</a:t>
            </a:r>
          </a:p>
          <a:p>
            <a:r>
              <a:rPr lang="es-SV" dirty="0" smtClean="0"/>
              <a:t>3. La voluntad del pueblo es la base de la autoridad del poder público; esta voluntad se expresará mediante elecciones auténticas que habrán de celebrarse periódicamente, por sufragio universal e igual y por voto secreto u otro procedimiento equivalente que garantice la libertad del voto.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22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SV" dirty="0" smtClean="0"/>
              <a:t>Toda persona, como miembro de la sociedad, tiene derecho a la seguridad social, y a obtener, mediante el esfuerzo nacional y la cooperación internacional, habida cuenta de la organización y los recursos de cada Estado, la satisfacción de los derechos económicos, sociales y culturales, indispensables a su dignidad y al libre desarrollo de su personalidad.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23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s-SV" dirty="0" smtClean="0"/>
              <a:t>1. Toda persona tiene derecho al trabajo, a la libre elección de su trabajo, a condiciones equitativas y satisfactorias de trabajo y a la protección contra el desempleo.</a:t>
            </a:r>
          </a:p>
          <a:p>
            <a:r>
              <a:rPr lang="es-SV" dirty="0" smtClean="0"/>
              <a:t>2. Toda persona tiene derecho, sin discriminación alguna, a igual salario por trabajo igual.</a:t>
            </a:r>
          </a:p>
          <a:p>
            <a:r>
              <a:rPr lang="es-SV" dirty="0" smtClean="0"/>
              <a:t>3. Toda persona que trabaja tiene derecho a una remuneración equitativa y satisfactoria, que le asegure, así como a su familia, una existencia conforme a la dignidad humana y que será completada, en caso necesario, por cualesquiera otros medios de protección social.</a:t>
            </a:r>
          </a:p>
          <a:p>
            <a:r>
              <a:rPr lang="es-SV" dirty="0" smtClean="0"/>
              <a:t>4. Toda persona tiene derecho a fundar sindicatos y a sindicarse para la defensa de sus intereses.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24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Toda persona tiene derecho al descanso, al disfrute del tiempo libre, a una limitación razonable de la duración del trabajo y a vacaciones periódicas pagadas.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25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SV" dirty="0" smtClean="0"/>
              <a:t>1. Toda persona tiene derecho a un nivel de vida adecuado que le asegure, así como a su familia, la salud y el bienestar, y en especial la alimentación, el vestido, la vivienda, la asistencia médica y los servicios sociales necesarios; tiene asimismo derecho a los seguros en caso de desempleo, enfermedad, invalidez, viudez, vejez u otros casos de pérdida de sus medios de subsistencia por circunstancias independientes de su voluntad.</a:t>
            </a:r>
          </a:p>
          <a:p>
            <a:r>
              <a:rPr lang="es-SV" dirty="0" smtClean="0"/>
              <a:t>2. La maternidad y la infancia tienen derecho a cuidados y asistencia especiales. Todos los niños, nacidos de matrimonio o fuera de matrimonio, tienen derecho a igual protecci</a:t>
            </a:r>
            <a:r>
              <a:rPr lang="es-SV" dirty="0"/>
              <a:t>ón social.</a:t>
            </a:r>
            <a:endParaRPr lang="es-SV" dirty="0" smtClean="0"/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26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s-SV" dirty="0" smtClean="0"/>
              <a:t>1. Toda persona tiene derecho a la educación. La educación debe ser gratuita, al menos en lo concerniente a la instrucción elemental y fundamental. La instrucción elemental será obligatoria. La instrucción técnica y profesional habrá de ser generalizada; el acceso a los estudios superiores será igual para todos, en función de los méritos respectivos.</a:t>
            </a:r>
          </a:p>
          <a:p>
            <a:r>
              <a:rPr lang="es-SV" dirty="0" smtClean="0"/>
              <a:t>2. La educación tendrá por objeto el pleno desarrollo de la personalidad humana y el fortalecimiento del respeto a los derechos humanos y a las libertades fundamentales; favorecerá la comprensión, la tolerancia y la amistad entre todas las naciones y todos los grupos étnicos o religiosos, y promoverá el desarrollo de las actividades de las Naciones Unidas para el mantenimiento de la paz.</a:t>
            </a:r>
          </a:p>
          <a:p>
            <a:endParaRPr lang="es-SV" dirty="0" smtClean="0"/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. Los padres tendrán derecho preferente a escoger el tipo de educación que habrá de darse a sus hijos</a:t>
            </a:r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27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s-SV" dirty="0" smtClean="0"/>
              <a:t>1. Toda persona tiene derecho a tomar parte libremente en la vida cultural de la comunidad, a gozar de las artes y a participar en el progreso científico y en los beneficios que de él resulten.</a:t>
            </a:r>
          </a:p>
          <a:p>
            <a:r>
              <a:rPr lang="es-SV" dirty="0" smtClean="0"/>
              <a:t>2. Toda persona tiene derecho a la protección de los intereses morales y materiales que le correspondan por razón de las producciones científicas, literarias o artísticas de que sea autora.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28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Toda persona tiene derecho a que se establezca un orden social e internacional en el que los derechos y libertades proclamados en esta Declaración se hagan plenamente efectivos.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29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s-SV" dirty="0" smtClean="0"/>
              <a:t>1. Toda persona tiene deberes respecto a la comunidad, puesto que sólo en ella puede desarrollar libre y plenamente su personalidad.</a:t>
            </a:r>
          </a:p>
          <a:p>
            <a:r>
              <a:rPr lang="es-SV" dirty="0" smtClean="0"/>
              <a:t>2. En el ejercicio de sus derechos y en el disfrute de sus libertades, toda persona estará solamente sujeta a las limitaciones establecidas por la ley con el único fin de asegurar el reconocimiento y el respeto de los derechos y libertades de los demás, y de satisfacer las justas exigencias de la moral, del orden público y del bienestar general en una sociedad democrática.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3. Estos derechos y libertades no podrán, en ningún caso, ser ejercidos en oposición a los propósitos y principios de las Naciones Unidas.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SV" b="1" dirty="0" smtClean="0"/>
              <a:t>Artículo 30</a:t>
            </a:r>
            <a:br>
              <a:rPr lang="es-SV" b="1" dirty="0" smtClean="0"/>
            </a:br>
            <a:endParaRPr lang="es-SV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SV" dirty="0" smtClean="0"/>
              <a:t>Nada en esta Declaración podrá interpretarse en el sentido de que confiere derecho alguno al Estado, a un grupo o a una persona, para emprender y desarrollar actividades o realizar actos tendentes a la supresión de cualquiera de los derechos y libertades proclamados en esta Declaración.</a:t>
            </a:r>
          </a:p>
          <a:p>
            <a:endParaRPr lang="es-SV" dirty="0"/>
          </a:p>
        </p:txBody>
      </p:sp>
    </p:spTree>
  </p:cSld>
  <p:clrMapOvr>
    <a:masterClrMapping/>
  </p:clrMapOvr>
  <p:transition>
    <p:dissolv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2080</Words>
  <Application>Microsoft Office PowerPoint</Application>
  <PresentationFormat>Presentación en pantalla (4:3)</PresentationFormat>
  <Paragraphs>92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39</vt:i4>
      </vt:variant>
    </vt:vector>
  </HeadingPairs>
  <TitlesOfParts>
    <vt:vector size="40" baseType="lpstr">
      <vt:lpstr>Tema de Office</vt:lpstr>
      <vt:lpstr> MULTIVERSIDAD VERACRUZ PROFRA. PALOMA ZAMUDIO AZAMAR. ÉTICA Y VALORES I  DECLARACIÓN UNIVERSAL DE DERECHOS HUMANOS  </vt:lpstr>
      <vt:lpstr>DECLARACIÓN UNIVERSAL DE DERECHOS HUMANOS  </vt:lpstr>
      <vt:lpstr>Presentación de PowerPoint</vt:lpstr>
      <vt:lpstr>Presentación de PowerPoint</vt:lpstr>
      <vt:lpstr>Presentación de PowerPoint</vt:lpstr>
      <vt:lpstr>Presentación de PowerPoint</vt:lpstr>
      <vt:lpstr>La Asamblea General proclama la presente </vt:lpstr>
      <vt:lpstr>Presentación de PowerPoint</vt:lpstr>
      <vt:lpstr>Artículo 2 </vt:lpstr>
      <vt:lpstr>Artículo 3 </vt:lpstr>
      <vt:lpstr>Artículo 4 </vt:lpstr>
      <vt:lpstr>Artículo 5 </vt:lpstr>
      <vt:lpstr>Artículo 6 </vt:lpstr>
      <vt:lpstr>Artículo 7 </vt:lpstr>
      <vt:lpstr>Artículo 8 </vt:lpstr>
      <vt:lpstr>Artículo 9 </vt:lpstr>
      <vt:lpstr>Artículo 10 </vt:lpstr>
      <vt:lpstr>Artículo 11 </vt:lpstr>
      <vt:lpstr>Artículo 12 </vt:lpstr>
      <vt:lpstr>Artículo 13 </vt:lpstr>
      <vt:lpstr>Artículo 14 </vt:lpstr>
      <vt:lpstr>Artículo 15 </vt:lpstr>
      <vt:lpstr>Artículo 16 </vt:lpstr>
      <vt:lpstr>Artículo 17  </vt:lpstr>
      <vt:lpstr>Artículo 18 </vt:lpstr>
      <vt:lpstr>Artículo 19 </vt:lpstr>
      <vt:lpstr>Artículo 20 </vt:lpstr>
      <vt:lpstr>Artículo 21 </vt:lpstr>
      <vt:lpstr>Artículo 22 </vt:lpstr>
      <vt:lpstr>Artículo 23 </vt:lpstr>
      <vt:lpstr>Artículo 24 </vt:lpstr>
      <vt:lpstr>Artículo 25 </vt:lpstr>
      <vt:lpstr>Artículo 26 </vt:lpstr>
      <vt:lpstr>Presentación de PowerPoint</vt:lpstr>
      <vt:lpstr>Artículo 27 </vt:lpstr>
      <vt:lpstr>Artículo 28 </vt:lpstr>
      <vt:lpstr>Artículo 29 </vt:lpstr>
      <vt:lpstr>Presentación de PowerPoint</vt:lpstr>
      <vt:lpstr>Artículo 30 </vt:lpstr>
    </vt:vector>
  </TitlesOfParts>
  <Company>RevolucionUnattended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DECLARACIÓN UNIVERSAL DE DERECHOS HUMANOS</dc:title>
  <dc:creator>Lisseth</dc:creator>
  <cp:lastModifiedBy>PRESARIO</cp:lastModifiedBy>
  <cp:revision>7</cp:revision>
  <dcterms:created xsi:type="dcterms:W3CDTF">2014-08-14T14:50:25Z</dcterms:created>
  <dcterms:modified xsi:type="dcterms:W3CDTF">2014-10-11T17:37:36Z</dcterms:modified>
</cp:coreProperties>
</file>