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4" r:id="rId2"/>
    <p:sldId id="256" r:id="rId3"/>
    <p:sldId id="258" r:id="rId4"/>
    <p:sldId id="257" r:id="rId5"/>
    <p:sldId id="259" r:id="rId6"/>
    <p:sldId id="260" r:id="rId7"/>
    <p:sldId id="261" r:id="rId8"/>
    <p:sldId id="262" r:id="rId9"/>
    <p:sldId id="263" r:id="rId10"/>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80" d="100"/>
          <a:sy n="80" d="100"/>
        </p:scale>
        <p:origin x="-1522" y="-259"/>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3">
        <a:schemeClr val="bg1"/>
      </p:bgRef>
    </p:bg>
    <p:spTree>
      <p:nvGrpSpPr>
        <p:cNvPr id="1" name=""/>
        <p:cNvGrpSpPr/>
        <p:nvPr/>
      </p:nvGrpSpPr>
      <p:grpSpPr>
        <a:xfrm>
          <a:off x="0" y="0"/>
          <a:ext cx="0" cy="0"/>
          <a:chOff x="0" y="0"/>
          <a:chExt cx="0" cy="0"/>
        </a:xfrm>
      </p:grpSpPr>
      <p:sp>
        <p:nvSpPr>
          <p:cNvPr id="12" name="11 Rectángulo"/>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12 Rectángulo redondeado"/>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8 Subtítulo"/>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p:txBody>
          <a:bodyPr/>
          <a:lstStyle/>
          <a:p>
            <a:fld id="{006F7775-2852-4E4F-8201-ED5598F9A0F8}" type="datetimeFigureOut">
              <a:rPr lang="es-MX" smtClean="0"/>
              <a:t>30/11/2015</a:t>
            </a:fld>
            <a:endParaRPr lang="es-MX"/>
          </a:p>
        </p:txBody>
      </p:sp>
      <p:sp>
        <p:nvSpPr>
          <p:cNvPr id="17" name="16 Marcador de pie de página"/>
          <p:cNvSpPr>
            <a:spLocks noGrp="1"/>
          </p:cNvSpPr>
          <p:nvPr>
            <p:ph type="ftr" sz="quarter" idx="11"/>
          </p:nvPr>
        </p:nvSpPr>
        <p:spPr/>
        <p:txBody>
          <a:bodyPr/>
          <a:lstStyle/>
          <a:p>
            <a:endParaRPr lang="es-MX"/>
          </a:p>
        </p:txBody>
      </p:sp>
      <p:sp>
        <p:nvSpPr>
          <p:cNvPr id="29" name="28 Marcador de número de diapositiva"/>
          <p:cNvSpPr>
            <a:spLocks noGrp="1"/>
          </p:cNvSpPr>
          <p:nvPr>
            <p:ph type="sldNum" sz="quarter" idx="12"/>
          </p:nvPr>
        </p:nvSpPr>
        <p:spPr/>
        <p:txBody>
          <a:bodyPr lIns="0" tIns="0" rIns="0" bIns="0">
            <a:noAutofit/>
          </a:bodyPr>
          <a:lstStyle>
            <a:lvl1pPr>
              <a:defRPr sz="1400">
                <a:solidFill>
                  <a:srgbClr val="FFFFFF"/>
                </a:solidFill>
              </a:defRPr>
            </a:lvl1pPr>
          </a:lstStyle>
          <a:p>
            <a:fld id="{7CF63BE2-CC85-414D-A481-82C87EBB01D7}" type="slidenum">
              <a:rPr lang="es-MX" smtClean="0"/>
              <a:t>‹Nº›</a:t>
            </a:fld>
            <a:endParaRPr lang="es-MX"/>
          </a:p>
        </p:txBody>
      </p:sp>
      <p:sp>
        <p:nvSpPr>
          <p:cNvPr id="7" name="6 Rectángulo"/>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Título"/>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006F7775-2852-4E4F-8201-ED5598F9A0F8}" type="datetimeFigureOut">
              <a:rPr lang="es-MX" smtClean="0"/>
              <a:t>30/11/2015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CF63BE2-CC85-414D-A481-82C87EBB01D7}" type="slidenum">
              <a:rPr lang="es-MX" smtClean="0"/>
              <a:t>‹Nº›</a:t>
            </a:fld>
            <a:endParaRPr lang="es-MX"/>
          </a:p>
        </p:txBody>
      </p:sp>
      <p:sp>
        <p:nvSpPr>
          <p:cNvPr id="8" name="7 Marcador de contenido"/>
          <p:cNvSpPr>
            <a:spLocks noGrp="1"/>
          </p:cNvSpPr>
          <p:nvPr>
            <p:ph sz="quarter" idx="1"/>
          </p:nvPr>
        </p:nvSpPr>
        <p:spPr>
          <a:xfrm>
            <a:off x="914400" y="1447800"/>
            <a:ext cx="7772400" cy="45720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11" name="10 Rectángulo"/>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9 Rectángulo redondeado"/>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722313" y="952500"/>
            <a:ext cx="7772400" cy="1362075"/>
          </a:xfrm>
        </p:spPr>
        <p:txBody>
          <a:bodyPr anchor="b" anchorCtr="0"/>
          <a:lstStyle>
            <a:lvl1pPr algn="l">
              <a:buNone/>
              <a:defRPr sz="4000" b="0" cap="none"/>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006F7775-2852-4E4F-8201-ED5598F9A0F8}" type="datetimeFigureOut">
              <a:rPr lang="es-MX" smtClean="0"/>
              <a:t>30/11/2015</a:t>
            </a:fld>
            <a:endParaRPr lang="es-MX"/>
          </a:p>
        </p:txBody>
      </p:sp>
      <p:sp>
        <p:nvSpPr>
          <p:cNvPr id="5" name="4 Marcador de pie de página"/>
          <p:cNvSpPr>
            <a:spLocks noGrp="1"/>
          </p:cNvSpPr>
          <p:nvPr>
            <p:ph type="ftr" sz="quarter" idx="11"/>
          </p:nvPr>
        </p:nvSpPr>
        <p:spPr>
          <a:xfrm>
            <a:off x="800100" y="6172200"/>
            <a:ext cx="4000500" cy="457200"/>
          </a:xfrm>
        </p:spPr>
        <p:txBody>
          <a:bodyPr/>
          <a:lstStyle/>
          <a:p>
            <a:endParaRPr lang="es-MX"/>
          </a:p>
        </p:txBody>
      </p:sp>
      <p:sp>
        <p:nvSpPr>
          <p:cNvPr id="7" name="6 Rectángulo"/>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Rectángulo"/>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Rectángulo"/>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Marcador de número de diapositiva"/>
          <p:cNvSpPr>
            <a:spLocks noGrp="1"/>
          </p:cNvSpPr>
          <p:nvPr>
            <p:ph type="sldNum" sz="quarter" idx="12"/>
          </p:nvPr>
        </p:nvSpPr>
        <p:spPr>
          <a:xfrm>
            <a:off x="146304" y="6208776"/>
            <a:ext cx="457200" cy="457200"/>
          </a:xfrm>
        </p:spPr>
        <p:txBody>
          <a:bodyPr/>
          <a:lstStyle/>
          <a:p>
            <a:fld id="{7CF63BE2-CC85-414D-A481-82C87EBB01D7}" type="slidenum">
              <a:rPr lang="es-MX" smtClean="0"/>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006F7775-2852-4E4F-8201-ED5598F9A0F8}" type="datetimeFigureOut">
              <a:rPr lang="es-MX" smtClean="0"/>
              <a:t>30/11/2015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7CF63BE2-CC85-414D-A481-82C87EBB01D7}" type="slidenum">
              <a:rPr lang="es-MX" smtClean="0"/>
              <a:t>‹Nº›</a:t>
            </a:fld>
            <a:endParaRPr lang="es-MX"/>
          </a:p>
        </p:txBody>
      </p:sp>
      <p:sp>
        <p:nvSpPr>
          <p:cNvPr id="9" name="8 Marcador de contenido"/>
          <p:cNvSpPr>
            <a:spLocks noGrp="1"/>
          </p:cNvSpPr>
          <p:nvPr>
            <p:ph sz="quarter" idx="1"/>
          </p:nvPr>
        </p:nvSpPr>
        <p:spPr>
          <a:xfrm>
            <a:off x="914400" y="1447800"/>
            <a:ext cx="3749040" cy="45720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933950" y="1447800"/>
            <a:ext cx="3749040" cy="45720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914400" y="273050"/>
            <a:ext cx="7772400" cy="1143000"/>
          </a:xfrm>
        </p:spPr>
        <p:txBody>
          <a:bodyPr anchor="b" anchorCtr="0"/>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7" name="6 Marcador de fecha"/>
          <p:cNvSpPr>
            <a:spLocks noGrp="1"/>
          </p:cNvSpPr>
          <p:nvPr>
            <p:ph type="dt" sz="half" idx="10"/>
          </p:nvPr>
        </p:nvSpPr>
        <p:spPr/>
        <p:txBody>
          <a:bodyPr/>
          <a:lstStyle/>
          <a:p>
            <a:fld id="{006F7775-2852-4E4F-8201-ED5598F9A0F8}" type="datetimeFigureOut">
              <a:rPr lang="es-MX" smtClean="0"/>
              <a:t>30/11/2015</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7CF63BE2-CC85-414D-A481-82C87EBB01D7}" type="slidenum">
              <a:rPr lang="es-MX" smtClean="0"/>
              <a:t>‹Nº›</a:t>
            </a:fld>
            <a:endParaRPr lang="es-MX"/>
          </a:p>
        </p:txBody>
      </p:sp>
      <p:sp>
        <p:nvSpPr>
          <p:cNvPr id="11" name="10 Marcador de contenido"/>
          <p:cNvSpPr>
            <a:spLocks noGrp="1"/>
          </p:cNvSpPr>
          <p:nvPr>
            <p:ph sz="half" idx="2"/>
          </p:nvPr>
        </p:nvSpPr>
        <p:spPr>
          <a:xfrm>
            <a:off x="914400" y="2247900"/>
            <a:ext cx="3733800" cy="38862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half" idx="4"/>
          </p:nvPr>
        </p:nvSpPr>
        <p:spPr>
          <a:xfrm>
            <a:off x="4953000" y="2247900"/>
            <a:ext cx="3733800" cy="38862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006F7775-2852-4E4F-8201-ED5598F9A0F8}" type="datetimeFigureOut">
              <a:rPr lang="es-MX" smtClean="0"/>
              <a:t>30/11/2015</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7CF63BE2-CC85-414D-A481-82C87EBB01D7}" type="slidenum">
              <a:rPr lang="es-MX" smtClean="0"/>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06F7775-2852-4E4F-8201-ED5598F9A0F8}" type="datetimeFigureOut">
              <a:rPr lang="es-MX" smtClean="0"/>
              <a:t>30/11/2015</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7CF63BE2-CC85-414D-A481-82C87EBB01D7}" type="slidenum">
              <a:rPr lang="es-MX" smtClean="0"/>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8" name="7 Rectángulo"/>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8 Rectángulo redondeado"/>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914400" y="273050"/>
            <a:ext cx="7772400" cy="1143000"/>
          </a:xfrm>
        </p:spPr>
        <p:txBody>
          <a:bodyPr anchor="b" anchorCtr="0"/>
          <a:lstStyle>
            <a:lvl1pPr algn="l">
              <a:buNone/>
              <a:defRPr sz="4000" b="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006F7775-2852-4E4F-8201-ED5598F9A0F8}" type="datetimeFigureOut">
              <a:rPr lang="es-MX" smtClean="0"/>
              <a:t>30/11/2015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7CF63BE2-CC85-414D-A481-82C87EBB01D7}" type="slidenum">
              <a:rPr lang="es-MX" smtClean="0"/>
              <a:t>‹Nº›</a:t>
            </a:fld>
            <a:endParaRPr lang="es-MX"/>
          </a:p>
        </p:txBody>
      </p:sp>
      <p:sp>
        <p:nvSpPr>
          <p:cNvPr id="11" name="10 Marcador de contenido"/>
          <p:cNvSpPr>
            <a:spLocks noGrp="1"/>
          </p:cNvSpPr>
          <p:nvPr>
            <p:ph sz="quarter" idx="1"/>
          </p:nvPr>
        </p:nvSpPr>
        <p:spPr>
          <a:xfrm>
            <a:off x="2971800" y="1600200"/>
            <a:ext cx="5715000" cy="44958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006F7775-2852-4E4F-8201-ED5598F9A0F8}" type="datetimeFigureOut">
              <a:rPr lang="es-MX" smtClean="0"/>
              <a:t>30/11/2015</a:t>
            </a:fld>
            <a:endParaRPr lang="es-MX"/>
          </a:p>
        </p:txBody>
      </p:sp>
      <p:sp>
        <p:nvSpPr>
          <p:cNvPr id="6" name="5 Marcador de pie de página"/>
          <p:cNvSpPr>
            <a:spLocks noGrp="1"/>
          </p:cNvSpPr>
          <p:nvPr>
            <p:ph type="ftr" sz="quarter" idx="11"/>
          </p:nvPr>
        </p:nvSpPr>
        <p:spPr>
          <a:xfrm>
            <a:off x="914400" y="6172200"/>
            <a:ext cx="3886200" cy="457200"/>
          </a:xfrm>
        </p:spPr>
        <p:txBody>
          <a:bodyPr/>
          <a:lstStyle/>
          <a:p>
            <a:endParaRPr lang="es-MX"/>
          </a:p>
        </p:txBody>
      </p:sp>
      <p:sp>
        <p:nvSpPr>
          <p:cNvPr id="7" name="6 Marcador de número de diapositiva"/>
          <p:cNvSpPr>
            <a:spLocks noGrp="1"/>
          </p:cNvSpPr>
          <p:nvPr>
            <p:ph type="sldNum" sz="quarter" idx="12"/>
          </p:nvPr>
        </p:nvSpPr>
        <p:spPr>
          <a:xfrm>
            <a:off x="146304" y="6208776"/>
            <a:ext cx="457200" cy="457200"/>
          </a:xfrm>
        </p:spPr>
        <p:txBody>
          <a:bodyPr/>
          <a:lstStyle/>
          <a:p>
            <a:fld id="{7CF63BE2-CC85-414D-A481-82C87EBB01D7}" type="slidenum">
              <a:rPr lang="es-MX" smtClean="0"/>
              <a:t>‹Nº›</a:t>
            </a:fld>
            <a:endParaRPr lang="es-MX"/>
          </a:p>
        </p:txBody>
      </p:sp>
      <p:sp>
        <p:nvSpPr>
          <p:cNvPr id="11" name="10 Rectángulo"/>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Rectángulo"/>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2 Marcador de posición de imagen"/>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s-ES" smtClean="0"/>
              <a:t>Haga clic en el icono para agregar una imagen</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006F7775-2852-4E4F-8201-ED5598F9A0F8}" type="datetimeFigureOut">
              <a:rPr lang="es-MX" smtClean="0"/>
              <a:t>30/11/2015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CF63BE2-CC85-414D-A481-82C87EBB01D7}" type="slidenum">
              <a:rPr lang="es-MX" smtClean="0"/>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41"/>
            <a:ext cx="201168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914400" y="274640"/>
            <a:ext cx="55626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006F7775-2852-4E4F-8201-ED5598F9A0F8}" type="datetimeFigureOut">
              <a:rPr lang="es-MX" smtClean="0"/>
              <a:t>30/11/2015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CF63BE2-CC85-414D-A481-82C87EBB01D7}" type="slidenum">
              <a:rPr lang="es-MX" smtClean="0"/>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8 Rectángulo"/>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7 Rectángulo redondeado"/>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21 Marcador de título"/>
          <p:cNvSpPr>
            <a:spLocks noGrp="1"/>
          </p:cNvSpPr>
          <p:nvPr>
            <p:ph type="title"/>
          </p:nvPr>
        </p:nvSpPr>
        <p:spPr>
          <a:xfrm>
            <a:off x="914400" y="274638"/>
            <a:ext cx="7772400" cy="1143000"/>
          </a:xfrm>
          <a:prstGeom prst="rect">
            <a:avLst/>
          </a:prstGeom>
        </p:spPr>
        <p:txBody>
          <a:bodyPr bIns="91440" anchor="b" anchorCtr="0">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006F7775-2852-4E4F-8201-ED5598F9A0F8}" type="datetimeFigureOut">
              <a:rPr lang="es-MX" smtClean="0"/>
              <a:t>30/11/2015</a:t>
            </a:fld>
            <a:endParaRPr lang="es-MX"/>
          </a:p>
        </p:txBody>
      </p:sp>
      <p:sp>
        <p:nvSpPr>
          <p:cNvPr id="3" name="2 Marcador de pie de página"/>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s-MX"/>
          </a:p>
        </p:txBody>
      </p:sp>
      <p:sp>
        <p:nvSpPr>
          <p:cNvPr id="23" name="22 Marcador de número de diapositiva"/>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7CF63BE2-CC85-414D-A481-82C87EBB01D7}" type="slidenum">
              <a:rPr lang="es-MX" smtClean="0"/>
              <a:t>‹Nº›</a:t>
            </a:fld>
            <a:endParaRPr lang="es-MX"/>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ubtítulo"/>
          <p:cNvSpPr>
            <a:spLocks noGrp="1"/>
          </p:cNvSpPr>
          <p:nvPr>
            <p:ph type="subTitle" idx="1"/>
          </p:nvPr>
        </p:nvSpPr>
        <p:spPr>
          <a:xfrm>
            <a:off x="323528" y="3212976"/>
            <a:ext cx="6400800" cy="3976464"/>
          </a:xfrm>
        </p:spPr>
        <p:txBody>
          <a:bodyPr>
            <a:normAutofit/>
          </a:bodyPr>
          <a:lstStyle/>
          <a:p>
            <a:pPr algn="l"/>
            <a:r>
              <a:rPr lang="es-ES" sz="2400" dirty="0" smtClean="0">
                <a:solidFill>
                  <a:schemeClr val="tx1"/>
                </a:solidFill>
              </a:rPr>
              <a:t>CAMPUS DURANGO.</a:t>
            </a:r>
          </a:p>
          <a:p>
            <a:pPr algn="l"/>
            <a:r>
              <a:rPr lang="es-ES" sz="2400" dirty="0" smtClean="0">
                <a:solidFill>
                  <a:schemeClr val="tx1"/>
                </a:solidFill>
              </a:rPr>
              <a:t>ASIGNATURA BIOLOGÌA.</a:t>
            </a:r>
          </a:p>
          <a:p>
            <a:pPr algn="l"/>
            <a:r>
              <a:rPr lang="es-ES" sz="2400" dirty="0" smtClean="0">
                <a:solidFill>
                  <a:schemeClr val="tx1"/>
                </a:solidFill>
              </a:rPr>
              <a:t>TEMA: LEY DE HARDY – WEINBERG.</a:t>
            </a:r>
          </a:p>
          <a:p>
            <a:pPr algn="l"/>
            <a:r>
              <a:rPr lang="es-ES" sz="2400" dirty="0" smtClean="0">
                <a:solidFill>
                  <a:schemeClr val="tx1"/>
                </a:solidFill>
              </a:rPr>
              <a:t>SEMESTRE II</a:t>
            </a:r>
          </a:p>
          <a:p>
            <a:pPr algn="l"/>
            <a:r>
              <a:rPr lang="es-ES" sz="2400" dirty="0" smtClean="0">
                <a:solidFill>
                  <a:schemeClr val="tx1"/>
                </a:solidFill>
              </a:rPr>
              <a:t>APRENDIZAJE: IDENTIFICAR LA LEY DE LOS ALELOS Y APLICAR A UNA POBLACIÓN.</a:t>
            </a:r>
          </a:p>
          <a:p>
            <a:pPr algn="l"/>
            <a:r>
              <a:rPr lang="es-ES" sz="2400" dirty="0" smtClean="0">
                <a:solidFill>
                  <a:schemeClr val="tx1"/>
                </a:solidFill>
              </a:rPr>
              <a:t>PROFESOR IRMA ROCHA SIMENTAL.</a:t>
            </a:r>
          </a:p>
          <a:p>
            <a:pPr algn="l"/>
            <a:r>
              <a:rPr lang="es-ES" sz="2400" dirty="0" smtClean="0">
                <a:solidFill>
                  <a:schemeClr val="tx1"/>
                </a:solidFill>
              </a:rPr>
              <a:t>FECHA: 23 DE MAYO DEL 2015.</a:t>
            </a:r>
          </a:p>
        </p:txBody>
      </p:sp>
      <p:pic>
        <p:nvPicPr>
          <p:cNvPr id="3" name="1 Imagen" descr="LOGO MULTIVERSIDA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75010" y="1628800"/>
            <a:ext cx="2305102" cy="1296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3552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331640" y="1484784"/>
            <a:ext cx="6400800" cy="1600200"/>
          </a:xfrm>
        </p:spPr>
        <p:txBody>
          <a:bodyPr>
            <a:normAutofit/>
          </a:bodyPr>
          <a:lstStyle/>
          <a:p>
            <a:r>
              <a:rPr lang="es-MX" sz="4000" dirty="0" smtClean="0">
                <a:solidFill>
                  <a:srgbClr val="00B0F0"/>
                </a:solidFill>
                <a:latin typeface="Aharoni" pitchFamily="2" charset="-79"/>
                <a:cs typeface="Aharoni" pitchFamily="2" charset="-79"/>
              </a:rPr>
              <a:t>Ley de Hardy y Weinberg </a:t>
            </a:r>
            <a:endParaRPr lang="es-MX" sz="4000" dirty="0">
              <a:solidFill>
                <a:srgbClr val="00B0F0"/>
              </a:solidFill>
              <a:latin typeface="Aharoni" pitchFamily="2" charset="-79"/>
              <a:cs typeface="Aharoni" pitchFamily="2" charset="-79"/>
            </a:endParaRPr>
          </a:p>
        </p:txBody>
      </p:sp>
      <p:sp>
        <p:nvSpPr>
          <p:cNvPr id="2" name="1 Título"/>
          <p:cNvSpPr>
            <a:spLocks noGrp="1"/>
          </p:cNvSpPr>
          <p:nvPr>
            <p:ph type="ctrTitle"/>
          </p:nvPr>
        </p:nvSpPr>
        <p:spPr/>
        <p:txBody>
          <a:bodyPr/>
          <a:lstStyle/>
          <a:p>
            <a:r>
              <a:rPr lang="es-MX" dirty="0" smtClean="0"/>
              <a:t> </a:t>
            </a:r>
            <a:endParaRPr lang="es-MX" dirty="0"/>
          </a:p>
        </p:txBody>
      </p:sp>
      <p:pic>
        <p:nvPicPr>
          <p:cNvPr id="1026" name="Picture 2" title="Ley de Hardy y Weinber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36912"/>
            <a:ext cx="9144000" cy="4221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11988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b="1" dirty="0" smtClean="0">
                <a:solidFill>
                  <a:srgbClr val="C00000"/>
                </a:solidFill>
              </a:rPr>
              <a:t>Bases</a:t>
            </a:r>
            <a:endParaRPr lang="es-MX" b="1" dirty="0">
              <a:solidFill>
                <a:srgbClr val="C00000"/>
              </a:solidFill>
            </a:endParaRPr>
          </a:p>
        </p:txBody>
      </p:sp>
      <p:sp>
        <p:nvSpPr>
          <p:cNvPr id="3" name="2 Marcador de contenido"/>
          <p:cNvSpPr>
            <a:spLocks noGrp="1"/>
          </p:cNvSpPr>
          <p:nvPr>
            <p:ph sz="quarter" idx="1"/>
          </p:nvPr>
        </p:nvSpPr>
        <p:spPr/>
        <p:txBody>
          <a:bodyPr/>
          <a:lstStyle/>
          <a:p>
            <a:r>
              <a:rPr lang="es-MX" dirty="0" smtClean="0"/>
              <a:t>Se pensaba que al cruzar aleatoriamente a los individuos de una población que diferían en un carácter las proporciones fenotípicas  3:1, obtenidas según reglas mendelianas  en la generación F2, se conservaban a través  de las generaciones sucesivas, es decir, que la frecuencia permanecía en las mismas proporciones  en las siguientes generaciones  </a:t>
            </a:r>
            <a:endParaRPr lang="es-MX" dirty="0"/>
          </a:p>
        </p:txBody>
      </p:sp>
    </p:spTree>
    <p:extLst>
      <p:ext uri="{BB962C8B-B14F-4D97-AF65-F5344CB8AC3E}">
        <p14:creationId xmlns:p14="http://schemas.microsoft.com/office/powerpoint/2010/main" val="159750847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b="1" dirty="0" smtClean="0">
                <a:solidFill>
                  <a:srgbClr val="C00000"/>
                </a:solidFill>
              </a:rPr>
              <a:t>¿Qué marca esta ley?</a:t>
            </a:r>
            <a:endParaRPr lang="es-MX" b="1" dirty="0">
              <a:solidFill>
                <a:srgbClr val="C00000"/>
              </a:solidFill>
            </a:endParaRPr>
          </a:p>
        </p:txBody>
      </p:sp>
      <p:sp>
        <p:nvSpPr>
          <p:cNvPr id="3" name="2 Marcador de contenido"/>
          <p:cNvSpPr>
            <a:spLocks noGrp="1"/>
          </p:cNvSpPr>
          <p:nvPr>
            <p:ph sz="quarter" idx="1"/>
          </p:nvPr>
        </p:nvSpPr>
        <p:spPr/>
        <p:txBody>
          <a:bodyPr/>
          <a:lstStyle/>
          <a:p>
            <a:r>
              <a:rPr lang="es-MX" dirty="0" smtClean="0"/>
              <a:t>Establece </a:t>
            </a:r>
            <a:r>
              <a:rPr lang="es-MX" dirty="0"/>
              <a:t>que la composición genética de una población permanece en </a:t>
            </a:r>
            <a:r>
              <a:rPr lang="es-MX" dirty="0" smtClean="0"/>
              <a:t>equilibrio, </a:t>
            </a:r>
            <a:r>
              <a:rPr lang="es-MX" dirty="0"/>
              <a:t>mientras no actúe la selección natural ni ningún otro factor y no se produzca ninguna mutación. Es decir, la herencia mendeliana, por sí misma, no engendra cambio evolutivo.</a:t>
            </a:r>
          </a:p>
        </p:txBody>
      </p:sp>
    </p:spTree>
    <p:extLst>
      <p:ext uri="{BB962C8B-B14F-4D97-AF65-F5344CB8AC3E}">
        <p14:creationId xmlns:p14="http://schemas.microsoft.com/office/powerpoint/2010/main" val="2534745281"/>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b="1" dirty="0" smtClean="0">
                <a:solidFill>
                  <a:srgbClr val="C00000"/>
                </a:solidFill>
              </a:rPr>
              <a:t>¿Cómo se lograba?</a:t>
            </a:r>
            <a:endParaRPr lang="es-MX" b="1" dirty="0">
              <a:solidFill>
                <a:srgbClr val="C00000"/>
              </a:solidFill>
            </a:endParaRPr>
          </a:p>
        </p:txBody>
      </p:sp>
      <p:sp>
        <p:nvSpPr>
          <p:cNvPr id="3" name="2 Marcador de contenido"/>
          <p:cNvSpPr>
            <a:spLocks noGrp="1"/>
          </p:cNvSpPr>
          <p:nvPr>
            <p:ph sz="quarter" idx="1"/>
          </p:nvPr>
        </p:nvSpPr>
        <p:spPr/>
        <p:txBody>
          <a:bodyPr/>
          <a:lstStyle/>
          <a:p>
            <a:r>
              <a:rPr lang="es-MX" dirty="0" smtClean="0"/>
              <a:t>Hardy  sostenía que para que esta regla se cumpliera, ese cruce monohíbrido  tendría que derivar de progenitores con una frecuencia de 50%  de alelo dominante y 50% recesivo, para que así los individuos fueran heterocigotos, respecto a ese rasgo.</a:t>
            </a:r>
            <a:endParaRPr lang="es-MX" dirty="0"/>
          </a:p>
        </p:txBody>
      </p:sp>
    </p:spTree>
    <p:extLst>
      <p:ext uri="{BB962C8B-B14F-4D97-AF65-F5344CB8AC3E}">
        <p14:creationId xmlns:p14="http://schemas.microsoft.com/office/powerpoint/2010/main" val="14873006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b="1" dirty="0" smtClean="0">
                <a:solidFill>
                  <a:srgbClr val="C00000"/>
                </a:solidFill>
              </a:rPr>
              <a:t>En 1908</a:t>
            </a:r>
            <a:endParaRPr lang="es-MX" b="1" dirty="0">
              <a:solidFill>
                <a:srgbClr val="C00000"/>
              </a:solidFill>
            </a:endParaRPr>
          </a:p>
        </p:txBody>
      </p:sp>
      <p:sp>
        <p:nvSpPr>
          <p:cNvPr id="3" name="2 Marcador de contenido"/>
          <p:cNvSpPr>
            <a:spLocks noGrp="1"/>
          </p:cNvSpPr>
          <p:nvPr>
            <p:ph sz="quarter" idx="1"/>
          </p:nvPr>
        </p:nvSpPr>
        <p:spPr/>
        <p:txBody>
          <a:bodyPr/>
          <a:lstStyle/>
          <a:p>
            <a:r>
              <a:rPr lang="es-MX" dirty="0" smtClean="0"/>
              <a:t>Godfrey Hardy y Weinberg descubrieron cada quien por su parte el principio de la frecuencia de los genes de una población. Este sostiene que en una población grande con apareamiento aleatorio, los alelos tienden a equilibrarse y permanecer más o menos en la misma frecuencia.   </a:t>
            </a:r>
            <a:endParaRPr lang="es-MX" dirty="0"/>
          </a:p>
        </p:txBody>
      </p:sp>
    </p:spTree>
    <p:extLst>
      <p:ext uri="{BB962C8B-B14F-4D97-AF65-F5344CB8AC3E}">
        <p14:creationId xmlns:p14="http://schemas.microsoft.com/office/powerpoint/2010/main" val="3431788626"/>
      </p:ext>
    </p:extLst>
  </p:cSld>
  <p:clrMapOvr>
    <a:masterClrMapping/>
  </p:clrMapOvr>
  <p:transition spd="slow">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b="1" dirty="0" smtClean="0">
                <a:solidFill>
                  <a:srgbClr val="C00000"/>
                </a:solidFill>
              </a:rPr>
              <a:t>Con dicho descubrimiento</a:t>
            </a:r>
            <a:endParaRPr lang="es-MX" b="1" dirty="0">
              <a:solidFill>
                <a:srgbClr val="C00000"/>
              </a:solidFill>
            </a:endParaRPr>
          </a:p>
        </p:txBody>
      </p:sp>
      <p:sp>
        <p:nvSpPr>
          <p:cNvPr id="3" name="2 Marcador de contenido"/>
          <p:cNvSpPr>
            <a:spLocks noGrp="1"/>
          </p:cNvSpPr>
          <p:nvPr>
            <p:ph sz="quarter" idx="1"/>
          </p:nvPr>
        </p:nvSpPr>
        <p:spPr/>
        <p:txBody>
          <a:bodyPr/>
          <a:lstStyle/>
          <a:p>
            <a:pPr marL="0" indent="0">
              <a:buNone/>
            </a:pPr>
            <a:r>
              <a:rPr lang="es-MX" dirty="0" smtClean="0"/>
              <a:t>Se propuso que el cruzamiento monohíbrido quedaba representado de esta forma:</a:t>
            </a:r>
            <a:br>
              <a:rPr lang="es-MX" dirty="0" smtClean="0"/>
            </a:br>
            <a:r>
              <a:rPr lang="es-MX" b="1" dirty="0" smtClean="0">
                <a:solidFill>
                  <a:srgbClr val="C00000"/>
                </a:solidFill>
              </a:rPr>
              <a:t>(A + a)2 = 1AA+2Aa+1aa=1 </a:t>
            </a:r>
            <a:r>
              <a:rPr lang="es-MX" dirty="0" smtClean="0"/>
              <a:t/>
            </a:r>
            <a:br>
              <a:rPr lang="es-MX" dirty="0" smtClean="0"/>
            </a:br>
            <a:r>
              <a:rPr lang="es-MX" sz="2400" dirty="0" smtClean="0"/>
              <a:t>otra forma más general es la siguiente </a:t>
            </a:r>
            <a:r>
              <a:rPr lang="es-MX" b="1" dirty="0" smtClean="0">
                <a:solidFill>
                  <a:srgbClr val="C00000"/>
                </a:solidFill>
              </a:rPr>
              <a:t>(P + q)2= p2+2pq1=1</a:t>
            </a:r>
            <a:endParaRPr lang="es-MX" b="1" dirty="0">
              <a:solidFill>
                <a:srgbClr val="C00000"/>
              </a:solidFill>
            </a:endParaRPr>
          </a:p>
        </p:txBody>
      </p:sp>
    </p:spTree>
    <p:extLst>
      <p:ext uri="{BB962C8B-B14F-4D97-AF65-F5344CB8AC3E}">
        <p14:creationId xmlns:p14="http://schemas.microsoft.com/office/powerpoint/2010/main" val="84567571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a:t>
            </a:r>
            <a:endParaRPr lang="es-MX" dirty="0"/>
          </a:p>
        </p:txBody>
      </p:sp>
      <p:sp>
        <p:nvSpPr>
          <p:cNvPr id="3" name="2 Marcador de contenido"/>
          <p:cNvSpPr>
            <a:spLocks noGrp="1"/>
          </p:cNvSpPr>
          <p:nvPr>
            <p:ph sz="quarter" idx="1"/>
          </p:nvPr>
        </p:nvSpPr>
        <p:spPr/>
        <p:txBody>
          <a:bodyPr/>
          <a:lstStyle/>
          <a:p>
            <a:r>
              <a:rPr lang="es-MX" dirty="0" smtClean="0"/>
              <a:t>Donde: P2 q 2 representan los homocigotos </a:t>
            </a:r>
            <a:br>
              <a:rPr lang="es-MX" dirty="0" smtClean="0"/>
            </a:br>
            <a:endParaRPr lang="es-MX" dirty="0" smtClean="0"/>
          </a:p>
          <a:p>
            <a:pPr marL="0" indent="0">
              <a:buNone/>
            </a:pPr>
            <a:r>
              <a:rPr lang="es-MX" dirty="0"/>
              <a:t> </a:t>
            </a:r>
            <a:r>
              <a:rPr lang="es-MX" dirty="0" smtClean="0"/>
              <a:t>    (</a:t>
            </a:r>
            <a:r>
              <a:rPr lang="es-MX" dirty="0" err="1" smtClean="0"/>
              <a:t>A+a</a:t>
            </a:r>
            <a:r>
              <a:rPr lang="es-MX" dirty="0" smtClean="0"/>
              <a:t>)2=AA+2(</a:t>
            </a:r>
            <a:r>
              <a:rPr lang="es-MX" dirty="0" err="1" smtClean="0"/>
              <a:t>Aa</a:t>
            </a:r>
            <a:r>
              <a:rPr lang="es-MX" dirty="0" smtClean="0"/>
              <a:t>)+</a:t>
            </a:r>
            <a:r>
              <a:rPr lang="es-MX" dirty="0" err="1" smtClean="0"/>
              <a:t>aa</a:t>
            </a:r>
            <a:r>
              <a:rPr lang="es-MX" dirty="0" smtClean="0"/>
              <a:t>=1</a:t>
            </a:r>
          </a:p>
          <a:p>
            <a:endParaRPr lang="es-MX" dirty="0" smtClean="0"/>
          </a:p>
          <a:p>
            <a:r>
              <a:rPr lang="es-MX" dirty="0" smtClean="0"/>
              <a:t>Donde: 2pq representan heterocigotos </a:t>
            </a:r>
            <a:endParaRPr lang="es-MX" dirty="0"/>
          </a:p>
        </p:txBody>
      </p:sp>
    </p:spTree>
    <p:extLst>
      <p:ext uri="{BB962C8B-B14F-4D97-AF65-F5344CB8AC3E}">
        <p14:creationId xmlns:p14="http://schemas.microsoft.com/office/powerpoint/2010/main" val="288650244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b="1" dirty="0" smtClean="0">
                <a:solidFill>
                  <a:srgbClr val="FF0000"/>
                </a:solidFill>
              </a:rPr>
              <a:t>Es importante saber que:</a:t>
            </a:r>
            <a:endParaRPr lang="es-MX" b="1" dirty="0">
              <a:solidFill>
                <a:srgbClr val="FF0000"/>
              </a:solidFill>
            </a:endParaRPr>
          </a:p>
        </p:txBody>
      </p:sp>
      <p:sp>
        <p:nvSpPr>
          <p:cNvPr id="3" name="2 Marcador de contenido"/>
          <p:cNvSpPr>
            <a:spLocks noGrp="1"/>
          </p:cNvSpPr>
          <p:nvPr>
            <p:ph sz="quarter" idx="1"/>
          </p:nvPr>
        </p:nvSpPr>
        <p:spPr/>
        <p:txBody>
          <a:bodyPr/>
          <a:lstStyle/>
          <a:p>
            <a:r>
              <a:rPr lang="es-MX" dirty="0"/>
              <a:t> </a:t>
            </a:r>
            <a:r>
              <a:rPr lang="es-MX" dirty="0" smtClean="0"/>
              <a:t>AA (Dominante) se representa por </a:t>
            </a:r>
            <a:r>
              <a:rPr lang="es-MX" dirty="0">
                <a:solidFill>
                  <a:srgbClr val="FF0000"/>
                </a:solidFill>
              </a:rPr>
              <a:t>p2</a:t>
            </a:r>
            <a:r>
              <a:rPr lang="es-MX" dirty="0"/>
              <a:t>, la del heterocigoto </a:t>
            </a:r>
            <a:r>
              <a:rPr lang="es-MX" dirty="0" err="1" smtClean="0"/>
              <a:t>Aa</a:t>
            </a:r>
            <a:r>
              <a:rPr lang="es-MX" dirty="0" smtClean="0"/>
              <a:t> (múltiple) se representa por </a:t>
            </a:r>
            <a:r>
              <a:rPr lang="es-MX" dirty="0" smtClean="0">
                <a:solidFill>
                  <a:srgbClr val="FF0000"/>
                </a:solidFill>
              </a:rPr>
              <a:t>2pq </a:t>
            </a:r>
            <a:r>
              <a:rPr lang="es-MX" dirty="0"/>
              <a:t>y la del homocigoto recesivo </a:t>
            </a:r>
            <a:r>
              <a:rPr lang="es-MX" dirty="0" err="1"/>
              <a:t>aa</a:t>
            </a:r>
            <a:r>
              <a:rPr lang="es-MX" dirty="0"/>
              <a:t>, </a:t>
            </a:r>
            <a:r>
              <a:rPr lang="es-MX" dirty="0" smtClean="0"/>
              <a:t>es representado </a:t>
            </a:r>
            <a:r>
              <a:rPr lang="es-MX" smtClean="0"/>
              <a:t>por  </a:t>
            </a:r>
            <a:r>
              <a:rPr lang="es-MX" smtClean="0">
                <a:solidFill>
                  <a:srgbClr val="FF0000"/>
                </a:solidFill>
              </a:rPr>
              <a:t>q2.</a:t>
            </a:r>
            <a:endParaRPr lang="es-MX" dirty="0">
              <a:solidFill>
                <a:srgbClr val="FF0000"/>
              </a:solidFill>
            </a:endParaRPr>
          </a:p>
        </p:txBody>
      </p:sp>
    </p:spTree>
    <p:extLst>
      <p:ext uri="{BB962C8B-B14F-4D97-AF65-F5344CB8AC3E}">
        <p14:creationId xmlns:p14="http://schemas.microsoft.com/office/powerpoint/2010/main" val="618092901"/>
      </p:ext>
    </p:extLst>
  </p:cSld>
  <p:clrMapOvr>
    <a:masterClrMapping/>
  </p:clrMapOvr>
  <p:transition spd="slow">
    <p:randomBar dir="vert"/>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dad">
  <a:themeElements>
    <a:clrScheme name="Equida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dad">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dad">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136</TotalTime>
  <Words>318</Words>
  <Application>Microsoft Office PowerPoint</Application>
  <PresentationFormat>Presentación en pantalla (4:3)</PresentationFormat>
  <Paragraphs>26</Paragraphs>
  <Slides>9</Slides>
  <Notes>0</Notes>
  <HiddenSlides>0</HiddenSlides>
  <MMClips>0</MMClips>
  <ScaleCrop>false</ScaleCrop>
  <HeadingPairs>
    <vt:vector size="4" baseType="variant">
      <vt:variant>
        <vt:lpstr>Tema</vt:lpstr>
      </vt:variant>
      <vt:variant>
        <vt:i4>1</vt:i4>
      </vt:variant>
      <vt:variant>
        <vt:lpstr>Títulos de diapositiva</vt:lpstr>
      </vt:variant>
      <vt:variant>
        <vt:i4>9</vt:i4>
      </vt:variant>
    </vt:vector>
  </HeadingPairs>
  <TitlesOfParts>
    <vt:vector size="10" baseType="lpstr">
      <vt:lpstr>Equidad</vt:lpstr>
      <vt:lpstr>Presentación de PowerPoint</vt:lpstr>
      <vt:lpstr> </vt:lpstr>
      <vt:lpstr>Bases</vt:lpstr>
      <vt:lpstr>¿Qué marca esta ley?</vt:lpstr>
      <vt:lpstr>¿Cómo se lograba?</vt:lpstr>
      <vt:lpstr>En 1908</vt:lpstr>
      <vt:lpstr>Con dicho descubrimiento</vt:lpstr>
      <vt:lpstr>-</vt:lpstr>
      <vt:lpstr>Es importante saber que:</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Anel Valdez Núñez</dc:creator>
  <cp:lastModifiedBy>PC</cp:lastModifiedBy>
  <cp:revision>10</cp:revision>
  <dcterms:created xsi:type="dcterms:W3CDTF">2015-03-26T01:12:17Z</dcterms:created>
  <dcterms:modified xsi:type="dcterms:W3CDTF">2015-11-30T23:25:28Z</dcterms:modified>
</cp:coreProperties>
</file>