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15"/>
  </p:notesMasterIdLst>
  <p:sldIdLst>
    <p:sldId id="256" r:id="rId2"/>
    <p:sldId id="257" r:id="rId3"/>
    <p:sldId id="262" r:id="rId4"/>
    <p:sldId id="258" r:id="rId5"/>
    <p:sldId id="263" r:id="rId6"/>
    <p:sldId id="259" r:id="rId7"/>
    <p:sldId id="264" r:id="rId8"/>
    <p:sldId id="260" r:id="rId9"/>
    <p:sldId id="265" r:id="rId10"/>
    <p:sldId id="261" r:id="rId11"/>
    <p:sldId id="266" r:id="rId12"/>
    <p:sldId id="267" r:id="rId13"/>
    <p:sldId id="268" r:id="rId14"/>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94660"/>
  </p:normalViewPr>
  <p:slideViewPr>
    <p:cSldViewPr>
      <p:cViewPr varScale="1">
        <p:scale>
          <a:sx n="88" d="100"/>
          <a:sy n="88" d="100"/>
        </p:scale>
        <p:origin x="-1282" y="-8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B70A4EF-873C-4033-B905-B04EA88A6392}" type="datetimeFigureOut">
              <a:rPr lang="es-ES" smtClean="0"/>
              <a:pPr/>
              <a:t>01/07/2015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D88C8A-D4DC-4288-A235-DF74855AB00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7AD88C8A-D4DC-4288-A235-DF74855AB009}" type="slidenum">
              <a:rPr lang="es-ES" smtClean="0"/>
              <a:pPr/>
              <a:t>8</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Ref idx="1003">
        <a:schemeClr val="bg1"/>
      </p:bgRef>
    </p:bg>
    <p:spTree>
      <p:nvGrpSpPr>
        <p:cNvPr id="1" name=""/>
        <p:cNvGrpSpPr/>
        <p:nvPr/>
      </p:nvGrpSpPr>
      <p:grpSpPr>
        <a:xfrm>
          <a:off x="0" y="0"/>
          <a:ext cx="0" cy="0"/>
          <a:chOff x="0" y="0"/>
          <a:chExt cx="0" cy="0"/>
        </a:xfrm>
      </p:grpSpPr>
      <p:sp>
        <p:nvSpPr>
          <p:cNvPr id="12" name="11 Rectángulo"/>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12 Rectángulo redondeado"/>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8 Subtítulo"/>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p:txBody>
          <a:bodyPr/>
          <a:lstStyle/>
          <a:p>
            <a:fld id="{A92E43C5-4DAE-479D-B59A-B8147F058556}" type="datetimeFigureOut">
              <a:rPr lang="es-MX" smtClean="0"/>
              <a:pPr/>
              <a:t>01/07/2015</a:t>
            </a:fld>
            <a:endParaRPr lang="es-MX"/>
          </a:p>
        </p:txBody>
      </p:sp>
      <p:sp>
        <p:nvSpPr>
          <p:cNvPr id="17" name="16 Marcador de pie de página"/>
          <p:cNvSpPr>
            <a:spLocks noGrp="1"/>
          </p:cNvSpPr>
          <p:nvPr>
            <p:ph type="ftr" sz="quarter" idx="11"/>
          </p:nvPr>
        </p:nvSpPr>
        <p:spPr/>
        <p:txBody>
          <a:bodyPr/>
          <a:lstStyle/>
          <a:p>
            <a:endParaRPr lang="es-MX"/>
          </a:p>
        </p:txBody>
      </p:sp>
      <p:sp>
        <p:nvSpPr>
          <p:cNvPr id="29" name="28 Marcador de número de diapositiva"/>
          <p:cNvSpPr>
            <a:spLocks noGrp="1"/>
          </p:cNvSpPr>
          <p:nvPr>
            <p:ph type="sldNum" sz="quarter" idx="12"/>
          </p:nvPr>
        </p:nvSpPr>
        <p:spPr/>
        <p:txBody>
          <a:bodyPr lIns="0" tIns="0" rIns="0" bIns="0">
            <a:noAutofit/>
          </a:bodyPr>
          <a:lstStyle>
            <a:lvl1pPr>
              <a:defRPr sz="1400">
                <a:solidFill>
                  <a:srgbClr val="FFFFFF"/>
                </a:solidFill>
              </a:defRPr>
            </a:lvl1pPr>
          </a:lstStyle>
          <a:p>
            <a:fld id="{704FC854-7A26-42C1-B5E2-4F6298CA8EB8}" type="slidenum">
              <a:rPr lang="es-MX" smtClean="0"/>
              <a:pPr/>
              <a:t>‹Nº›</a:t>
            </a:fld>
            <a:endParaRPr lang="es-MX"/>
          </a:p>
        </p:txBody>
      </p:sp>
      <p:sp>
        <p:nvSpPr>
          <p:cNvPr id="7" name="6 Rectángulo"/>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Rectángulo"/>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Título"/>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s-ES" smtClean="0"/>
              <a:t>Haga clic para modificar el estilo de título del patrón</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4" name="3 Marcador de fecha"/>
          <p:cNvSpPr>
            <a:spLocks noGrp="1"/>
          </p:cNvSpPr>
          <p:nvPr>
            <p:ph type="dt" sz="half" idx="10"/>
          </p:nvPr>
        </p:nvSpPr>
        <p:spPr/>
        <p:txBody>
          <a:bodyPr/>
          <a:lstStyle/>
          <a:p>
            <a:fld id="{A92E43C5-4DAE-479D-B59A-B8147F058556}" type="datetimeFigureOut">
              <a:rPr lang="es-MX" smtClean="0"/>
              <a:pPr/>
              <a:t>01/07/2015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04FC854-7A26-42C1-B5E2-4F6298CA8EB8}" type="slidenum">
              <a:rPr lang="es-MX" smtClean="0"/>
              <a:pPr/>
              <a:t>‹Nº›</a:t>
            </a:fld>
            <a:endParaRPr lang="es-MX"/>
          </a:p>
        </p:txBody>
      </p:sp>
      <p:sp>
        <p:nvSpPr>
          <p:cNvPr id="8" name="7 Marcador de contenido"/>
          <p:cNvSpPr>
            <a:spLocks noGrp="1"/>
          </p:cNvSpPr>
          <p:nvPr>
            <p:ph sz="quarter" idx="1"/>
          </p:nvPr>
        </p:nvSpPr>
        <p:spPr>
          <a:xfrm>
            <a:off x="914400" y="1447800"/>
            <a:ext cx="7772400" cy="45720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bg>
      <p:bgRef idx="1003">
        <a:schemeClr val="bg1"/>
      </p:bgRef>
    </p:bg>
    <p:spTree>
      <p:nvGrpSpPr>
        <p:cNvPr id="1" name=""/>
        <p:cNvGrpSpPr/>
        <p:nvPr/>
      </p:nvGrpSpPr>
      <p:grpSpPr>
        <a:xfrm>
          <a:off x="0" y="0"/>
          <a:ext cx="0" cy="0"/>
          <a:chOff x="0" y="0"/>
          <a:chExt cx="0" cy="0"/>
        </a:xfrm>
      </p:grpSpPr>
      <p:sp>
        <p:nvSpPr>
          <p:cNvPr id="11" name="10 Rectángulo"/>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9 Rectángulo redondeado"/>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722313" y="952500"/>
            <a:ext cx="7772400" cy="1362075"/>
          </a:xfrm>
        </p:spPr>
        <p:txBody>
          <a:bodyPr anchor="b" anchorCtr="0"/>
          <a:lstStyle>
            <a:lvl1pPr algn="l">
              <a:buNone/>
              <a:defRPr sz="4000" b="0" cap="none"/>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A92E43C5-4DAE-479D-B59A-B8147F058556}" type="datetimeFigureOut">
              <a:rPr lang="es-MX" smtClean="0"/>
              <a:pPr/>
              <a:t>01/07/2015</a:t>
            </a:fld>
            <a:endParaRPr lang="es-MX"/>
          </a:p>
        </p:txBody>
      </p:sp>
      <p:sp>
        <p:nvSpPr>
          <p:cNvPr id="5" name="4 Marcador de pie de página"/>
          <p:cNvSpPr>
            <a:spLocks noGrp="1"/>
          </p:cNvSpPr>
          <p:nvPr>
            <p:ph type="ftr" sz="quarter" idx="11"/>
          </p:nvPr>
        </p:nvSpPr>
        <p:spPr>
          <a:xfrm>
            <a:off x="800100" y="6172200"/>
            <a:ext cx="4000500" cy="457200"/>
          </a:xfrm>
        </p:spPr>
        <p:txBody>
          <a:bodyPr/>
          <a:lstStyle/>
          <a:p>
            <a:endParaRPr lang="es-MX"/>
          </a:p>
        </p:txBody>
      </p:sp>
      <p:sp>
        <p:nvSpPr>
          <p:cNvPr id="7" name="6 Rectángulo"/>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Rectángulo"/>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8 Rectángulo"/>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5 Marcador de número de diapositiva"/>
          <p:cNvSpPr>
            <a:spLocks noGrp="1"/>
          </p:cNvSpPr>
          <p:nvPr>
            <p:ph type="sldNum" sz="quarter" idx="12"/>
          </p:nvPr>
        </p:nvSpPr>
        <p:spPr>
          <a:xfrm>
            <a:off x="146304" y="6208776"/>
            <a:ext cx="457200" cy="457200"/>
          </a:xfrm>
        </p:spPr>
        <p:txBody>
          <a:bodyPr/>
          <a:lstStyle/>
          <a:p>
            <a:fld id="{704FC854-7A26-42C1-B5E2-4F6298CA8EB8}" type="slidenum">
              <a:rPr lang="es-MX" smtClean="0"/>
              <a:pPr/>
              <a:t>‹Nº›</a:t>
            </a:fld>
            <a:endParaRPr lang="es-MX"/>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5" name="4 Marcador de fecha"/>
          <p:cNvSpPr>
            <a:spLocks noGrp="1"/>
          </p:cNvSpPr>
          <p:nvPr>
            <p:ph type="dt" sz="half" idx="10"/>
          </p:nvPr>
        </p:nvSpPr>
        <p:spPr/>
        <p:txBody>
          <a:bodyPr/>
          <a:lstStyle/>
          <a:p>
            <a:fld id="{A92E43C5-4DAE-479D-B59A-B8147F058556}" type="datetimeFigureOut">
              <a:rPr lang="es-MX" smtClean="0"/>
              <a:pPr/>
              <a:t>01/07/2015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704FC854-7A26-42C1-B5E2-4F6298CA8EB8}" type="slidenum">
              <a:rPr lang="es-MX" smtClean="0"/>
              <a:pPr/>
              <a:t>‹Nº›</a:t>
            </a:fld>
            <a:endParaRPr lang="es-MX"/>
          </a:p>
        </p:txBody>
      </p:sp>
      <p:sp>
        <p:nvSpPr>
          <p:cNvPr id="9" name="8 Marcador de contenido"/>
          <p:cNvSpPr>
            <a:spLocks noGrp="1"/>
          </p:cNvSpPr>
          <p:nvPr>
            <p:ph sz="quarter" idx="1"/>
          </p:nvPr>
        </p:nvSpPr>
        <p:spPr>
          <a:xfrm>
            <a:off x="914400" y="1447800"/>
            <a:ext cx="3749040" cy="45720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1" name="10 Marcador de contenido"/>
          <p:cNvSpPr>
            <a:spLocks noGrp="1"/>
          </p:cNvSpPr>
          <p:nvPr>
            <p:ph sz="quarter" idx="2"/>
          </p:nvPr>
        </p:nvSpPr>
        <p:spPr>
          <a:xfrm>
            <a:off x="4933950" y="1447800"/>
            <a:ext cx="3749040" cy="45720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914400" y="273050"/>
            <a:ext cx="7772400" cy="1143000"/>
          </a:xfrm>
        </p:spPr>
        <p:txBody>
          <a:bodyPr anchor="b" anchorCtr="0"/>
          <a:lstStyle>
            <a:lvl1pPr>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7" name="6 Marcador de fecha"/>
          <p:cNvSpPr>
            <a:spLocks noGrp="1"/>
          </p:cNvSpPr>
          <p:nvPr>
            <p:ph type="dt" sz="half" idx="10"/>
          </p:nvPr>
        </p:nvSpPr>
        <p:spPr/>
        <p:txBody>
          <a:bodyPr/>
          <a:lstStyle/>
          <a:p>
            <a:fld id="{A92E43C5-4DAE-479D-B59A-B8147F058556}" type="datetimeFigureOut">
              <a:rPr lang="es-MX" smtClean="0"/>
              <a:pPr/>
              <a:t>01/07/2015</a:t>
            </a:fld>
            <a:endParaRPr lang="es-MX"/>
          </a:p>
        </p:txBody>
      </p:sp>
      <p:sp>
        <p:nvSpPr>
          <p:cNvPr id="8" name="7 Marcador de pie de página"/>
          <p:cNvSpPr>
            <a:spLocks noGrp="1"/>
          </p:cNvSpPr>
          <p:nvPr>
            <p:ph type="ftr" sz="quarter" idx="11"/>
          </p:nvPr>
        </p:nvSpPr>
        <p:spPr/>
        <p:txBody>
          <a:bodyPr/>
          <a:lstStyle/>
          <a:p>
            <a:endParaRPr lang="es-MX"/>
          </a:p>
        </p:txBody>
      </p:sp>
      <p:sp>
        <p:nvSpPr>
          <p:cNvPr id="9" name="8 Marcador de número de diapositiva"/>
          <p:cNvSpPr>
            <a:spLocks noGrp="1"/>
          </p:cNvSpPr>
          <p:nvPr>
            <p:ph type="sldNum" sz="quarter" idx="12"/>
          </p:nvPr>
        </p:nvSpPr>
        <p:spPr/>
        <p:txBody>
          <a:bodyPr/>
          <a:lstStyle/>
          <a:p>
            <a:fld id="{704FC854-7A26-42C1-B5E2-4F6298CA8EB8}" type="slidenum">
              <a:rPr lang="es-MX" smtClean="0"/>
              <a:pPr/>
              <a:t>‹Nº›</a:t>
            </a:fld>
            <a:endParaRPr lang="es-MX"/>
          </a:p>
        </p:txBody>
      </p:sp>
      <p:sp>
        <p:nvSpPr>
          <p:cNvPr id="11" name="10 Marcador de contenido"/>
          <p:cNvSpPr>
            <a:spLocks noGrp="1"/>
          </p:cNvSpPr>
          <p:nvPr>
            <p:ph sz="half" idx="2"/>
          </p:nvPr>
        </p:nvSpPr>
        <p:spPr>
          <a:xfrm>
            <a:off x="914400" y="2247900"/>
            <a:ext cx="3733800" cy="38862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13" name="12 Marcador de contenido"/>
          <p:cNvSpPr>
            <a:spLocks noGrp="1"/>
          </p:cNvSpPr>
          <p:nvPr>
            <p:ph sz="half" idx="4"/>
          </p:nvPr>
        </p:nvSpPr>
        <p:spPr>
          <a:xfrm>
            <a:off x="4953000" y="2247900"/>
            <a:ext cx="3733800" cy="38862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p:txBody>
          <a:bodyPr/>
          <a:lstStyle/>
          <a:p>
            <a:fld id="{A92E43C5-4DAE-479D-B59A-B8147F058556}" type="datetimeFigureOut">
              <a:rPr lang="es-MX" smtClean="0"/>
              <a:pPr/>
              <a:t>01/07/2015</a:t>
            </a:fld>
            <a:endParaRPr lang="es-MX"/>
          </a:p>
        </p:txBody>
      </p:sp>
      <p:sp>
        <p:nvSpPr>
          <p:cNvPr id="4" name="3 Marcador de pie de página"/>
          <p:cNvSpPr>
            <a:spLocks noGrp="1"/>
          </p:cNvSpPr>
          <p:nvPr>
            <p:ph type="ftr" sz="quarter" idx="11"/>
          </p:nvPr>
        </p:nvSpPr>
        <p:spPr/>
        <p:txBody>
          <a:bodyPr/>
          <a:lstStyle/>
          <a:p>
            <a:endParaRPr lang="es-MX"/>
          </a:p>
        </p:txBody>
      </p:sp>
      <p:sp>
        <p:nvSpPr>
          <p:cNvPr id="5" name="4 Marcador de número de diapositiva"/>
          <p:cNvSpPr>
            <a:spLocks noGrp="1"/>
          </p:cNvSpPr>
          <p:nvPr>
            <p:ph type="sldNum" sz="quarter" idx="12"/>
          </p:nvPr>
        </p:nvSpPr>
        <p:spPr/>
        <p:txBody>
          <a:bodyPr/>
          <a:lstStyle/>
          <a:p>
            <a:fld id="{704FC854-7A26-42C1-B5E2-4F6298CA8EB8}" type="slidenum">
              <a:rPr lang="es-MX" smtClean="0"/>
              <a:pPr/>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92E43C5-4DAE-479D-B59A-B8147F058556}" type="datetimeFigureOut">
              <a:rPr lang="es-MX" smtClean="0"/>
              <a:pPr/>
              <a:t>01/07/2015</a:t>
            </a:fld>
            <a:endParaRPr lang="es-MX"/>
          </a:p>
        </p:txBody>
      </p:sp>
      <p:sp>
        <p:nvSpPr>
          <p:cNvPr id="3" name="2 Marcador de pie de página"/>
          <p:cNvSpPr>
            <a:spLocks noGrp="1"/>
          </p:cNvSpPr>
          <p:nvPr>
            <p:ph type="ftr" sz="quarter" idx="11"/>
          </p:nvPr>
        </p:nvSpPr>
        <p:spPr/>
        <p:txBody>
          <a:bodyPr/>
          <a:lstStyle/>
          <a:p>
            <a:endParaRPr lang="es-MX"/>
          </a:p>
        </p:txBody>
      </p:sp>
      <p:sp>
        <p:nvSpPr>
          <p:cNvPr id="4" name="3 Marcador de número de diapositiva"/>
          <p:cNvSpPr>
            <a:spLocks noGrp="1"/>
          </p:cNvSpPr>
          <p:nvPr>
            <p:ph type="sldNum" sz="quarter" idx="12"/>
          </p:nvPr>
        </p:nvSpPr>
        <p:spPr/>
        <p:txBody>
          <a:bodyPr/>
          <a:lstStyle/>
          <a:p>
            <a:fld id="{704FC854-7A26-42C1-B5E2-4F6298CA8EB8}" type="slidenum">
              <a:rPr lang="es-MX" smtClean="0"/>
              <a:pPr/>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8" name="7 Rectángulo"/>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8 Rectángulo redondeado"/>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1 Título"/>
          <p:cNvSpPr>
            <a:spLocks noGrp="1"/>
          </p:cNvSpPr>
          <p:nvPr>
            <p:ph type="title"/>
          </p:nvPr>
        </p:nvSpPr>
        <p:spPr>
          <a:xfrm>
            <a:off x="914400" y="273050"/>
            <a:ext cx="7772400" cy="1143000"/>
          </a:xfrm>
        </p:spPr>
        <p:txBody>
          <a:bodyPr anchor="b" anchorCtr="0"/>
          <a:lstStyle>
            <a:lvl1pPr algn="l">
              <a:buNone/>
              <a:defRPr sz="4000" b="0"/>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A92E43C5-4DAE-479D-B59A-B8147F058556}" type="datetimeFigureOut">
              <a:rPr lang="es-MX" smtClean="0"/>
              <a:pPr/>
              <a:t>01/07/2015</a:t>
            </a:fld>
            <a:endParaRPr lang="es-MX"/>
          </a:p>
        </p:txBody>
      </p:sp>
      <p:sp>
        <p:nvSpPr>
          <p:cNvPr id="6" name="5 Marcador de pie de página"/>
          <p:cNvSpPr>
            <a:spLocks noGrp="1"/>
          </p:cNvSpPr>
          <p:nvPr>
            <p:ph type="ftr" sz="quarter" idx="11"/>
          </p:nvPr>
        </p:nvSpPr>
        <p:spPr/>
        <p:txBody>
          <a:bodyPr/>
          <a:lstStyle/>
          <a:p>
            <a:endParaRPr lang="es-MX"/>
          </a:p>
        </p:txBody>
      </p:sp>
      <p:sp>
        <p:nvSpPr>
          <p:cNvPr id="7" name="6 Marcador de número de diapositiva"/>
          <p:cNvSpPr>
            <a:spLocks noGrp="1"/>
          </p:cNvSpPr>
          <p:nvPr>
            <p:ph type="sldNum" sz="quarter" idx="12"/>
          </p:nvPr>
        </p:nvSpPr>
        <p:spPr/>
        <p:txBody>
          <a:bodyPr/>
          <a:lstStyle/>
          <a:p>
            <a:fld id="{704FC854-7A26-42C1-B5E2-4F6298CA8EB8}" type="slidenum">
              <a:rPr lang="es-MX" smtClean="0"/>
              <a:pPr/>
              <a:t>‹Nº›</a:t>
            </a:fld>
            <a:endParaRPr lang="es-MX"/>
          </a:p>
        </p:txBody>
      </p:sp>
      <p:sp>
        <p:nvSpPr>
          <p:cNvPr id="11" name="10 Marcador de contenido"/>
          <p:cNvSpPr>
            <a:spLocks noGrp="1"/>
          </p:cNvSpPr>
          <p:nvPr>
            <p:ph sz="quarter" idx="1"/>
          </p:nvPr>
        </p:nvSpPr>
        <p:spPr>
          <a:xfrm>
            <a:off x="2971800" y="1600200"/>
            <a:ext cx="5715000" cy="4495800"/>
          </a:xfrm>
        </p:spPr>
        <p:txBody>
          <a:bodyPr vert="horz"/>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s-ES" smtClean="0"/>
              <a:t>Haga clic para modificar el estilo de título del patrón</a:t>
            </a:r>
            <a:endParaRPr kumimoji="0" lang="en-US"/>
          </a:p>
        </p:txBody>
      </p:sp>
      <p:sp>
        <p:nvSpPr>
          <p:cNvPr id="4" name="3 Marcador de texto"/>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A92E43C5-4DAE-479D-B59A-B8147F058556}" type="datetimeFigureOut">
              <a:rPr lang="es-MX" smtClean="0"/>
              <a:pPr/>
              <a:t>01/07/2015</a:t>
            </a:fld>
            <a:endParaRPr lang="es-MX"/>
          </a:p>
        </p:txBody>
      </p:sp>
      <p:sp>
        <p:nvSpPr>
          <p:cNvPr id="6" name="5 Marcador de pie de página"/>
          <p:cNvSpPr>
            <a:spLocks noGrp="1"/>
          </p:cNvSpPr>
          <p:nvPr>
            <p:ph type="ftr" sz="quarter" idx="11"/>
          </p:nvPr>
        </p:nvSpPr>
        <p:spPr>
          <a:xfrm>
            <a:off x="914400" y="6172200"/>
            <a:ext cx="3886200" cy="457200"/>
          </a:xfrm>
        </p:spPr>
        <p:txBody>
          <a:bodyPr/>
          <a:lstStyle/>
          <a:p>
            <a:endParaRPr lang="es-MX"/>
          </a:p>
        </p:txBody>
      </p:sp>
      <p:sp>
        <p:nvSpPr>
          <p:cNvPr id="7" name="6 Marcador de número de diapositiva"/>
          <p:cNvSpPr>
            <a:spLocks noGrp="1"/>
          </p:cNvSpPr>
          <p:nvPr>
            <p:ph type="sldNum" sz="quarter" idx="12"/>
          </p:nvPr>
        </p:nvSpPr>
        <p:spPr>
          <a:xfrm>
            <a:off x="146304" y="6208776"/>
            <a:ext cx="457200" cy="457200"/>
          </a:xfrm>
        </p:spPr>
        <p:txBody>
          <a:bodyPr/>
          <a:lstStyle/>
          <a:p>
            <a:fld id="{704FC854-7A26-42C1-B5E2-4F6298CA8EB8}" type="slidenum">
              <a:rPr lang="es-MX" smtClean="0"/>
              <a:pPr/>
              <a:t>‹Nº›</a:t>
            </a:fld>
            <a:endParaRPr lang="es-MX"/>
          </a:p>
        </p:txBody>
      </p:sp>
      <p:sp>
        <p:nvSpPr>
          <p:cNvPr id="11" name="10 Rectángulo"/>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Rectángulo"/>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12 Rectángulo"/>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2 Marcador de posición de imagen"/>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s-ES" smtClean="0"/>
              <a:t>Haga clic en el icono para agregar una imagen</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A92E43C5-4DAE-479D-B59A-B8147F058556}" type="datetimeFigureOut">
              <a:rPr lang="es-MX" smtClean="0"/>
              <a:pPr/>
              <a:t>01/07/2015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04FC854-7A26-42C1-B5E2-4F6298CA8EB8}" type="slidenum">
              <a:rPr lang="es-MX" smtClean="0"/>
              <a:pPr/>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41"/>
            <a:ext cx="2011680" cy="5851525"/>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914400" y="274640"/>
            <a:ext cx="5562600" cy="5851525"/>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A92E43C5-4DAE-479D-B59A-B8147F058556}" type="datetimeFigureOut">
              <a:rPr lang="es-MX" smtClean="0"/>
              <a:pPr/>
              <a:t>01/07/2015</a:t>
            </a:fld>
            <a:endParaRPr lang="es-MX"/>
          </a:p>
        </p:txBody>
      </p:sp>
      <p:sp>
        <p:nvSpPr>
          <p:cNvPr id="5" name="4 Marcador de pie de página"/>
          <p:cNvSpPr>
            <a:spLocks noGrp="1"/>
          </p:cNvSpPr>
          <p:nvPr>
            <p:ph type="ftr" sz="quarter" idx="11"/>
          </p:nvPr>
        </p:nvSpPr>
        <p:spPr/>
        <p:txBody>
          <a:bodyPr/>
          <a:lstStyle/>
          <a:p>
            <a:endParaRPr lang="es-MX"/>
          </a:p>
        </p:txBody>
      </p:sp>
      <p:sp>
        <p:nvSpPr>
          <p:cNvPr id="6" name="5 Marcador de número de diapositiva"/>
          <p:cNvSpPr>
            <a:spLocks noGrp="1"/>
          </p:cNvSpPr>
          <p:nvPr>
            <p:ph type="sldNum" sz="quarter" idx="12"/>
          </p:nvPr>
        </p:nvSpPr>
        <p:spPr/>
        <p:txBody>
          <a:bodyPr/>
          <a:lstStyle/>
          <a:p>
            <a:fld id="{704FC854-7A26-42C1-B5E2-4F6298CA8EB8}" type="slidenum">
              <a:rPr lang="es-MX" smtClean="0"/>
              <a:pPr/>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8 Rectángulo"/>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7 Rectángulo redondeado"/>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21 Marcador de título"/>
          <p:cNvSpPr>
            <a:spLocks noGrp="1"/>
          </p:cNvSpPr>
          <p:nvPr>
            <p:ph type="title"/>
          </p:nvPr>
        </p:nvSpPr>
        <p:spPr>
          <a:xfrm>
            <a:off x="914400" y="274638"/>
            <a:ext cx="7772400" cy="1143000"/>
          </a:xfrm>
          <a:prstGeom prst="rect">
            <a:avLst/>
          </a:prstGeom>
        </p:spPr>
        <p:txBody>
          <a:bodyPr bIns="91440" anchor="b" anchorCtr="0">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A92E43C5-4DAE-479D-B59A-B8147F058556}" type="datetimeFigureOut">
              <a:rPr lang="es-MX" smtClean="0"/>
              <a:pPr/>
              <a:t>01/07/2015</a:t>
            </a:fld>
            <a:endParaRPr lang="es-MX"/>
          </a:p>
        </p:txBody>
      </p:sp>
      <p:sp>
        <p:nvSpPr>
          <p:cNvPr id="3" name="2 Marcador de pie de página"/>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s-MX"/>
          </a:p>
        </p:txBody>
      </p:sp>
      <p:sp>
        <p:nvSpPr>
          <p:cNvPr id="23" name="22 Marcador de número de diapositiva"/>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704FC854-7A26-42C1-B5E2-4F6298CA8EB8}" type="slidenum">
              <a:rPr lang="es-MX" smtClean="0"/>
              <a:pPr/>
              <a:t>‹Nº›</a:t>
            </a:fld>
            <a:endParaRPr lang="es-MX"/>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Subtítulo"/>
          <p:cNvSpPr>
            <a:spLocks noGrp="1"/>
          </p:cNvSpPr>
          <p:nvPr>
            <p:ph type="subTitle" idx="1"/>
          </p:nvPr>
        </p:nvSpPr>
        <p:spPr>
          <a:xfrm>
            <a:off x="5508104" y="5085184"/>
            <a:ext cx="3672408" cy="1600200"/>
          </a:xfrm>
        </p:spPr>
        <p:txBody>
          <a:bodyPr>
            <a:noAutofit/>
          </a:bodyPr>
          <a:lstStyle/>
          <a:p>
            <a:r>
              <a:rPr lang="es-MX" dirty="0" smtClean="0"/>
              <a:t>Jesús  Isaac Valenzuela</a:t>
            </a:r>
          </a:p>
          <a:p>
            <a:r>
              <a:rPr lang="es-MX" dirty="0" smtClean="0"/>
              <a:t>Yahir Jurado Orona</a:t>
            </a:r>
          </a:p>
          <a:p>
            <a:r>
              <a:rPr lang="es-MX" dirty="0" smtClean="0"/>
              <a:t>Sebastian Juárez </a:t>
            </a:r>
            <a:r>
              <a:rPr lang="es-MX" dirty="0"/>
              <a:t>M</a:t>
            </a:r>
            <a:r>
              <a:rPr lang="es-MX" dirty="0" smtClean="0"/>
              <a:t>endoza </a:t>
            </a:r>
          </a:p>
        </p:txBody>
      </p:sp>
      <p:sp>
        <p:nvSpPr>
          <p:cNvPr id="4" name="1 Título"/>
          <p:cNvSpPr txBox="1">
            <a:spLocks/>
          </p:cNvSpPr>
          <p:nvPr/>
        </p:nvSpPr>
        <p:spPr>
          <a:xfrm>
            <a:off x="251520" y="2996952"/>
            <a:ext cx="8568952" cy="1629708"/>
          </a:xfrm>
          <a:prstGeom prst="rect">
            <a:avLst/>
          </a:prstGeom>
        </p:spPr>
        <p:txBody>
          <a:bodyPr bIns="91440" anchor="ctr" anchorCtr="0">
            <a:noAutofit/>
          </a:bodyPr>
          <a:lstStyle/>
          <a:p>
            <a:pPr lvl="0" algn="just">
              <a:spcBef>
                <a:spcPct val="0"/>
              </a:spcBef>
            </a:pPr>
            <a:r>
              <a:rPr kumimoji="0" lang="es-MX" sz="2400" b="1" i="0" u="none" strike="noStrike" kern="1200" cap="none" spc="0" normalizeH="0" baseline="0" noProof="0" dirty="0" smtClean="0">
                <a:ln>
                  <a:noFill/>
                </a:ln>
                <a:solidFill>
                  <a:schemeClr val="tx1"/>
                </a:solidFill>
                <a:effectLst/>
                <a:uLnTx/>
                <a:uFillTx/>
                <a:latin typeface="+mj-lt"/>
                <a:ea typeface="+mj-ea"/>
                <a:cs typeface="+mj-cs"/>
              </a:rPr>
              <a:t>SABER </a:t>
            </a:r>
            <a:r>
              <a:rPr kumimoji="0" lang="es-MX" sz="2400" b="1" i="0" u="none" strike="noStrike" kern="1200" cap="none" spc="0" normalizeH="0" baseline="0" noProof="0" dirty="0" smtClean="0">
                <a:ln>
                  <a:noFill/>
                </a:ln>
                <a:solidFill>
                  <a:schemeClr val="tx1"/>
                </a:solidFill>
                <a:effectLst/>
                <a:uLnTx/>
                <a:uFillTx/>
                <a:latin typeface="+mj-lt"/>
                <a:ea typeface="+mj-ea"/>
                <a:cs typeface="+mj-cs"/>
              </a:rPr>
              <a:t>DECLARATIVO.</a:t>
            </a:r>
            <a:r>
              <a:rPr kumimoji="0" lang="es-MX" sz="2400" b="1" i="0" u="none" strike="noStrike" kern="1200" cap="none" spc="0" normalizeH="0" noProof="0" dirty="0" smtClean="0">
                <a:ln>
                  <a:noFill/>
                </a:ln>
                <a:solidFill>
                  <a:schemeClr val="tx1"/>
                </a:solidFill>
                <a:effectLst/>
                <a:uLnTx/>
                <a:uFillTx/>
                <a:latin typeface="+mj-lt"/>
                <a:ea typeface="+mj-ea"/>
                <a:cs typeface="+mj-cs"/>
              </a:rPr>
              <a:t> </a:t>
            </a:r>
            <a:r>
              <a:rPr lang="es-MX" sz="2400" b="1" dirty="0" smtClean="0"/>
              <a:t>Componentes </a:t>
            </a:r>
            <a:r>
              <a:rPr lang="es-MX" sz="2400" b="1" dirty="0" smtClean="0"/>
              <a:t>de una planta terrestre típica (hoja, tallo, raíz, </a:t>
            </a:r>
            <a:r>
              <a:rPr lang="es-MX" sz="2400" b="1" dirty="0" smtClean="0"/>
              <a:t>flor, fruto</a:t>
            </a:r>
            <a:r>
              <a:rPr lang="es-MX" sz="2400" b="1" dirty="0" smtClean="0"/>
              <a:t>).</a:t>
            </a:r>
            <a:endParaRPr kumimoji="0" lang="es-MX" sz="2400" b="1" i="0" u="none" strike="noStrike" kern="1200" cap="none" spc="0" normalizeH="0" baseline="0" noProof="0" dirty="0">
              <a:ln>
                <a:noFill/>
              </a:ln>
              <a:solidFill>
                <a:schemeClr val="tx1"/>
              </a:solidFill>
              <a:effectLst/>
              <a:uLnTx/>
              <a:uFillTx/>
              <a:latin typeface="+mj-lt"/>
              <a:ea typeface="+mj-ea"/>
              <a:cs typeface="+mj-cs"/>
            </a:endParaRPr>
          </a:p>
        </p:txBody>
      </p:sp>
      <p:sp>
        <p:nvSpPr>
          <p:cNvPr id="6" name="1 Título"/>
          <p:cNvSpPr txBox="1">
            <a:spLocks/>
          </p:cNvSpPr>
          <p:nvPr/>
        </p:nvSpPr>
        <p:spPr>
          <a:xfrm>
            <a:off x="683568" y="-243408"/>
            <a:ext cx="7596336" cy="1470025"/>
          </a:xfrm>
          <a:prstGeom prst="rect">
            <a:avLst/>
          </a:prstGeom>
        </p:spPr>
        <p:txBody>
          <a:bodyPr vert="horz" lIns="91440" tIns="45720" rIns="91440" bIns="45720" rtlCol="0" anchor="b">
            <a:normAutofit fontScale="975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MX" sz="3600" b="1" i="0" u="none" strike="noStrike" kern="1200" cap="none" spc="0" normalizeH="0" baseline="0" noProof="0" dirty="0" smtClean="0">
                <a:ln>
                  <a:noFill/>
                </a:ln>
                <a:solidFill>
                  <a:schemeClr val="accent1"/>
                </a:solidFill>
                <a:effectLst/>
                <a:uLnTx/>
                <a:uFillTx/>
                <a:latin typeface="+mj-lt"/>
                <a:ea typeface="+mj-ea"/>
                <a:cs typeface="+mj-cs"/>
              </a:rPr>
              <a:t>Multiversidad Latinoamericana </a:t>
            </a:r>
            <a:br>
              <a:rPr kumimoji="0" lang="es-MX" sz="3600" b="1" i="0" u="none" strike="noStrike" kern="1200" cap="none" spc="0" normalizeH="0" baseline="0" noProof="0" dirty="0" smtClean="0">
                <a:ln>
                  <a:noFill/>
                </a:ln>
                <a:solidFill>
                  <a:schemeClr val="accent1"/>
                </a:solidFill>
                <a:effectLst/>
                <a:uLnTx/>
                <a:uFillTx/>
                <a:latin typeface="+mj-lt"/>
                <a:ea typeface="+mj-ea"/>
                <a:cs typeface="+mj-cs"/>
              </a:rPr>
            </a:br>
            <a:r>
              <a:rPr kumimoji="0" lang="es-MX" sz="3600" b="1" i="0" u="none" strike="noStrike" kern="1200" cap="none" spc="0" normalizeH="0" baseline="0" noProof="0" dirty="0" smtClean="0">
                <a:ln>
                  <a:noFill/>
                </a:ln>
                <a:solidFill>
                  <a:schemeClr val="accent1"/>
                </a:solidFill>
                <a:effectLst/>
                <a:uLnTx/>
                <a:uFillTx/>
                <a:latin typeface="+mj-lt"/>
                <a:ea typeface="+mj-ea"/>
                <a:cs typeface="+mj-cs"/>
              </a:rPr>
              <a:t>Campus Torreón</a:t>
            </a:r>
            <a:endParaRPr kumimoji="0" lang="es-MX" sz="3600" b="1" i="0" u="none" strike="noStrike" kern="1200" cap="none" spc="0" normalizeH="0" baseline="0" noProof="0" dirty="0">
              <a:ln>
                <a:noFill/>
              </a:ln>
              <a:solidFill>
                <a:schemeClr val="accent1"/>
              </a:solidFill>
              <a:effectLst/>
              <a:uLnTx/>
              <a:uFillTx/>
              <a:latin typeface="+mj-lt"/>
              <a:ea typeface="+mj-ea"/>
              <a:cs typeface="+mj-cs"/>
            </a:endParaRPr>
          </a:p>
        </p:txBody>
      </p:sp>
      <p:sp>
        <p:nvSpPr>
          <p:cNvPr id="7" name="6 CuadroTexto"/>
          <p:cNvSpPr txBox="1"/>
          <p:nvPr/>
        </p:nvSpPr>
        <p:spPr>
          <a:xfrm>
            <a:off x="2555776" y="1556792"/>
            <a:ext cx="3672408" cy="707886"/>
          </a:xfrm>
          <a:prstGeom prst="rect">
            <a:avLst/>
          </a:prstGeom>
          <a:noFill/>
        </p:spPr>
        <p:txBody>
          <a:bodyPr wrap="square" rtlCol="0">
            <a:spAutoFit/>
          </a:bodyPr>
          <a:lstStyle/>
          <a:p>
            <a:r>
              <a:rPr lang="es-ES" sz="4000" b="1" dirty="0" smtClean="0"/>
              <a:t>BIOLOGÍA  II</a:t>
            </a:r>
            <a:endParaRPr lang="es-ES" sz="4000" b="1" dirty="0"/>
          </a:p>
        </p:txBody>
      </p:sp>
      <p:sp>
        <p:nvSpPr>
          <p:cNvPr id="8" name="7 CuadroTexto"/>
          <p:cNvSpPr txBox="1"/>
          <p:nvPr/>
        </p:nvSpPr>
        <p:spPr>
          <a:xfrm>
            <a:off x="179512" y="2204864"/>
            <a:ext cx="8964488" cy="830997"/>
          </a:xfrm>
          <a:prstGeom prst="rect">
            <a:avLst/>
          </a:prstGeom>
          <a:noFill/>
        </p:spPr>
        <p:txBody>
          <a:bodyPr wrap="square" rtlCol="0">
            <a:spAutoFit/>
          </a:bodyPr>
          <a:lstStyle/>
          <a:p>
            <a:pPr algn="just"/>
            <a:r>
              <a:rPr lang="es-ES" sz="2400" b="1" dirty="0" smtClean="0"/>
              <a:t>BLOQUE VI. RECONOCE LA IMPORTANCIA DE LAS PLANTAS PARA TODOS LOS SERES VIVOS.</a:t>
            </a:r>
            <a:endParaRPr lang="es-ES" sz="2400" b="1" dirty="0"/>
          </a:p>
        </p:txBody>
      </p:sp>
      <p:pic>
        <p:nvPicPr>
          <p:cNvPr id="9" name="Picture 2" descr="http://www.manosalatierrasas.com/images/plantas-barra.png"/>
          <p:cNvPicPr>
            <a:picLocks noChangeAspect="1" noChangeArrowheads="1"/>
          </p:cNvPicPr>
          <p:nvPr/>
        </p:nvPicPr>
        <p:blipFill>
          <a:blip r:embed="rId2" cstate="print"/>
          <a:srcRect/>
          <a:stretch>
            <a:fillRect/>
          </a:stretch>
        </p:blipFill>
        <p:spPr bwMode="auto">
          <a:xfrm>
            <a:off x="107504" y="3933056"/>
            <a:ext cx="6696744" cy="2982690"/>
          </a:xfrm>
          <a:prstGeom prst="rect">
            <a:avLst/>
          </a:prstGeom>
          <a:noFill/>
        </p:spPr>
      </p:pic>
    </p:spTree>
    <p:extLst>
      <p:ext uri="{BB962C8B-B14F-4D97-AF65-F5344CB8AC3E}">
        <p14:creationId xmlns="" xmlns:p14="http://schemas.microsoft.com/office/powerpoint/2010/main" val="41607043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914400" y="-27384"/>
            <a:ext cx="1641376" cy="868958"/>
          </a:xfrm>
        </p:spPr>
        <p:txBody>
          <a:bodyPr/>
          <a:lstStyle/>
          <a:p>
            <a:r>
              <a:rPr lang="es-MX" b="1" dirty="0" smtClean="0"/>
              <a:t>HOJA</a:t>
            </a:r>
            <a:endParaRPr lang="es-MX" b="1" dirty="0"/>
          </a:p>
        </p:txBody>
      </p:sp>
      <p:sp>
        <p:nvSpPr>
          <p:cNvPr id="3" name="2 Marcador de contenido"/>
          <p:cNvSpPr>
            <a:spLocks noGrp="1"/>
          </p:cNvSpPr>
          <p:nvPr>
            <p:ph sz="quarter" idx="1"/>
          </p:nvPr>
        </p:nvSpPr>
        <p:spPr>
          <a:xfrm>
            <a:off x="0" y="836712"/>
            <a:ext cx="8964488" cy="3133328"/>
          </a:xfrm>
        </p:spPr>
        <p:txBody>
          <a:bodyPr>
            <a:normAutofit lnSpcReduction="10000"/>
          </a:bodyPr>
          <a:lstStyle/>
          <a:p>
            <a:pPr algn="just">
              <a:buNone/>
            </a:pPr>
            <a:r>
              <a:rPr lang="es-MX" b="1" dirty="0"/>
              <a:t>Es el órgano de las plantas especializado en la fotosíntesis. </a:t>
            </a:r>
            <a:r>
              <a:rPr lang="es-MX" b="1" dirty="0" smtClean="0"/>
              <a:t>Crecen  en las </a:t>
            </a:r>
            <a:r>
              <a:rPr lang="es-MX" b="1" dirty="0"/>
              <a:t>ramas o el tallo, generalmente </a:t>
            </a:r>
            <a:r>
              <a:rPr lang="es-MX" b="1" dirty="0" smtClean="0"/>
              <a:t> </a:t>
            </a:r>
            <a:r>
              <a:rPr lang="es-MX" b="1" dirty="0"/>
              <a:t>de color verde, ligera, plana y delgada y puede tener diversas formas dependiendo de la especie.</a:t>
            </a:r>
          </a:p>
          <a:p>
            <a:pPr algn="just">
              <a:buNone/>
            </a:pPr>
            <a:r>
              <a:rPr lang="es-MX" b="1" dirty="0"/>
              <a:t>No todas las plantas presentan hojas; en algunos casos </a:t>
            </a:r>
            <a:r>
              <a:rPr lang="es-MX" b="1" dirty="0" smtClean="0"/>
              <a:t>como en </a:t>
            </a:r>
            <a:r>
              <a:rPr lang="es-MX" b="1" dirty="0"/>
              <a:t>los cactus tienen espinas, las cuales son hojas modificadas que han perdido su capacidad para producir fotosíntesis y para evitar la evaporación del agua.</a:t>
            </a:r>
          </a:p>
        </p:txBody>
      </p:sp>
      <p:pic>
        <p:nvPicPr>
          <p:cNvPr id="12292" name="Picture 4" descr="http://3.bp.blogspot.com/-Ia2ELeg1FKI/UJMVmizvE0I/AAAAAAAAGHg/dVz1UHG-Y0U/s1600/3-completo-create.png"/>
          <p:cNvPicPr>
            <a:picLocks noChangeAspect="1" noChangeArrowheads="1"/>
          </p:cNvPicPr>
          <p:nvPr/>
        </p:nvPicPr>
        <p:blipFill>
          <a:blip r:embed="rId2" cstate="print"/>
          <a:srcRect/>
          <a:stretch>
            <a:fillRect/>
          </a:stretch>
        </p:blipFill>
        <p:spPr bwMode="auto">
          <a:xfrm>
            <a:off x="1187624" y="3109580"/>
            <a:ext cx="6768752" cy="3991828"/>
          </a:xfrm>
          <a:prstGeom prst="rect">
            <a:avLst/>
          </a:prstGeom>
          <a:noFill/>
        </p:spPr>
      </p:pic>
    </p:spTree>
    <p:extLst>
      <p:ext uri="{BB962C8B-B14F-4D97-AF65-F5344CB8AC3E}">
        <p14:creationId xmlns="" xmlns:p14="http://schemas.microsoft.com/office/powerpoint/2010/main" val="77295254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sz="quarter" idx="1"/>
          </p:nvPr>
        </p:nvPicPr>
        <p:blipFill>
          <a:blip r:embed="rId2" cstate="print">
            <a:extLst>
              <a:ext uri="{28A0092B-C50C-407E-A947-70E740481C1C}">
                <a14:useLocalDpi xmlns="" xmlns:a14="http://schemas.microsoft.com/office/drawing/2010/main" val="0"/>
              </a:ext>
            </a:extLst>
          </a:blip>
          <a:stretch>
            <a:fillRect/>
          </a:stretch>
        </p:blipFill>
        <p:spPr>
          <a:xfrm>
            <a:off x="1488065" y="549275"/>
            <a:ext cx="6625069" cy="5470525"/>
          </a:xfrm>
        </p:spPr>
      </p:pic>
    </p:spTree>
    <p:extLst>
      <p:ext uri="{BB962C8B-B14F-4D97-AF65-F5344CB8AC3E}">
        <p14:creationId xmlns="" xmlns:p14="http://schemas.microsoft.com/office/powerpoint/2010/main" val="381402618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755576" y="188640"/>
            <a:ext cx="2073424" cy="796950"/>
          </a:xfrm>
        </p:spPr>
        <p:txBody>
          <a:bodyPr>
            <a:normAutofit/>
          </a:bodyPr>
          <a:lstStyle/>
          <a:p>
            <a:r>
              <a:rPr lang="es-MX" b="1" dirty="0" smtClean="0"/>
              <a:t>TALLO</a:t>
            </a:r>
            <a:endParaRPr lang="es-MX" b="1" dirty="0"/>
          </a:p>
        </p:txBody>
      </p:sp>
      <p:sp>
        <p:nvSpPr>
          <p:cNvPr id="3" name="2 Marcador de contenido"/>
          <p:cNvSpPr>
            <a:spLocks noGrp="1"/>
          </p:cNvSpPr>
          <p:nvPr>
            <p:ph sz="quarter" idx="1"/>
          </p:nvPr>
        </p:nvSpPr>
        <p:spPr>
          <a:xfrm>
            <a:off x="179512" y="980728"/>
            <a:ext cx="8784976" cy="2160240"/>
          </a:xfrm>
        </p:spPr>
        <p:txBody>
          <a:bodyPr>
            <a:normAutofit/>
          </a:bodyPr>
          <a:lstStyle/>
          <a:p>
            <a:pPr algn="just">
              <a:buNone/>
            </a:pPr>
            <a:r>
              <a:rPr lang="es-MX" sz="2800" b="1" dirty="0"/>
              <a:t>Es la parte de la planta </a:t>
            </a:r>
            <a:r>
              <a:rPr lang="es-MX" sz="2800" b="1" dirty="0" smtClean="0"/>
              <a:t>que tiene </a:t>
            </a:r>
            <a:r>
              <a:rPr lang="es-MX" sz="2800" b="1" dirty="0"/>
              <a:t>como funciones servir de sostén a las hojas, flores y frutos y conducir la savia a través de sus vasos. Crece en sentido inverso al de la raíz y es exclusivo de las plantas vasculares</a:t>
            </a:r>
            <a:r>
              <a:rPr lang="es-MX" sz="2800" b="1" dirty="0" smtClean="0"/>
              <a:t>.</a:t>
            </a:r>
            <a:endParaRPr lang="es-MX" sz="2800" b="1" dirty="0"/>
          </a:p>
          <a:p>
            <a:pPr marL="0" indent="0">
              <a:buNone/>
            </a:pPr>
            <a:endParaRPr lang="es-MX" dirty="0"/>
          </a:p>
        </p:txBody>
      </p:sp>
      <p:pic>
        <p:nvPicPr>
          <p:cNvPr id="10242" name="Picture 2" descr="http://wl.static.fotolia.com/jpg/00/39/20/82/400_F_39208230_2Y9MUxpjWnMCbl3eDhOaUgPEIjPmNNiF.jpg"/>
          <p:cNvPicPr>
            <a:picLocks noChangeAspect="1" noChangeArrowheads="1"/>
          </p:cNvPicPr>
          <p:nvPr/>
        </p:nvPicPr>
        <p:blipFill>
          <a:blip r:embed="rId2" cstate="print"/>
          <a:srcRect/>
          <a:stretch>
            <a:fillRect/>
          </a:stretch>
        </p:blipFill>
        <p:spPr bwMode="auto">
          <a:xfrm>
            <a:off x="107504" y="2724042"/>
            <a:ext cx="5400600" cy="3821464"/>
          </a:xfrm>
          <a:prstGeom prst="rect">
            <a:avLst/>
          </a:prstGeom>
          <a:noFill/>
        </p:spPr>
      </p:pic>
      <p:pic>
        <p:nvPicPr>
          <p:cNvPr id="10244" name="Picture 4" descr="http://publicdomainvectors.org/photos/bamboo2.png"/>
          <p:cNvPicPr>
            <a:picLocks noChangeAspect="1" noChangeArrowheads="1"/>
          </p:cNvPicPr>
          <p:nvPr/>
        </p:nvPicPr>
        <p:blipFill>
          <a:blip r:embed="rId3" cstate="print"/>
          <a:srcRect/>
          <a:stretch>
            <a:fillRect/>
          </a:stretch>
        </p:blipFill>
        <p:spPr bwMode="auto">
          <a:xfrm>
            <a:off x="5364088" y="2305770"/>
            <a:ext cx="3528392" cy="4552230"/>
          </a:xfrm>
          <a:prstGeom prst="rect">
            <a:avLst/>
          </a:prstGeom>
          <a:noFill/>
        </p:spPr>
      </p:pic>
    </p:spTree>
    <p:extLst>
      <p:ext uri="{BB962C8B-B14F-4D97-AF65-F5344CB8AC3E}">
        <p14:creationId xmlns="" xmlns:p14="http://schemas.microsoft.com/office/powerpoint/2010/main" val="5770901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sz="quarter" idx="1"/>
          </p:nvPr>
        </p:nvPicPr>
        <p:blipFill>
          <a:blip r:embed="rId2" cstate="print">
            <a:extLst>
              <a:ext uri="{28A0092B-C50C-407E-A947-70E740481C1C}">
                <a14:useLocalDpi xmlns="" xmlns:a14="http://schemas.microsoft.com/office/drawing/2010/main" val="0"/>
              </a:ext>
            </a:extLst>
          </a:blip>
          <a:stretch>
            <a:fillRect/>
          </a:stretch>
        </p:blipFill>
        <p:spPr>
          <a:xfrm>
            <a:off x="16132" y="1052736"/>
            <a:ext cx="9043963" cy="3816424"/>
          </a:xfrm>
        </p:spPr>
      </p:pic>
    </p:spTree>
    <p:extLst>
      <p:ext uri="{BB962C8B-B14F-4D97-AF65-F5344CB8AC3E}">
        <p14:creationId xmlns="" xmlns:p14="http://schemas.microsoft.com/office/powerpoint/2010/main" val="304662995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755576" y="116632"/>
            <a:ext cx="1497360" cy="868958"/>
          </a:xfrm>
        </p:spPr>
        <p:txBody>
          <a:bodyPr/>
          <a:lstStyle/>
          <a:p>
            <a:r>
              <a:rPr lang="es-MX" b="1" dirty="0" smtClean="0"/>
              <a:t>RAÍZ</a:t>
            </a:r>
            <a:endParaRPr lang="es-MX" b="1" dirty="0"/>
          </a:p>
        </p:txBody>
      </p:sp>
      <p:sp>
        <p:nvSpPr>
          <p:cNvPr id="3" name="2 Marcador de contenido"/>
          <p:cNvSpPr>
            <a:spLocks noGrp="1"/>
          </p:cNvSpPr>
          <p:nvPr>
            <p:ph sz="quarter" idx="1"/>
          </p:nvPr>
        </p:nvSpPr>
        <p:spPr>
          <a:xfrm>
            <a:off x="179512" y="1052736"/>
            <a:ext cx="5112568" cy="5805264"/>
          </a:xfrm>
        </p:spPr>
        <p:txBody>
          <a:bodyPr>
            <a:normAutofit fontScale="92500" lnSpcReduction="10000"/>
          </a:bodyPr>
          <a:lstStyle/>
          <a:p>
            <a:pPr algn="just">
              <a:buNone/>
            </a:pPr>
            <a:r>
              <a:rPr lang="es-MX" sz="2800" b="1" dirty="0"/>
              <a:t>E</a:t>
            </a:r>
            <a:r>
              <a:rPr lang="es-MX" sz="2800" b="1" dirty="0" smtClean="0"/>
              <a:t>s </a:t>
            </a:r>
            <a:r>
              <a:rPr lang="es-MX" sz="2800" b="1" dirty="0"/>
              <a:t>el órgano subterráneo que actúa como sostén de las partes aéreas de la planta. Absorbe el agua y las sustancias minerales en solución; en algunos casos funge como depósito de sus reservas alimenticias. En ocasiones la raíz es adventicia, es decir, se desarrolla en un sitio donde no le corresponde. La raíz también puede ser un órgano de reserva, como es el caso de la tuberosa, que es una raíz gruesa por el almacenamiento de sustancias de </a:t>
            </a:r>
            <a:r>
              <a:rPr lang="es-MX" sz="2800" b="1" dirty="0" smtClean="0"/>
              <a:t>reserva.</a:t>
            </a:r>
            <a:endParaRPr lang="es-MX" sz="2800" b="1" dirty="0"/>
          </a:p>
        </p:txBody>
      </p:sp>
      <p:pic>
        <p:nvPicPr>
          <p:cNvPr id="8194" name="Picture 2" descr="http://2.bp.blogspot.com/-3sqD2HvYU-Y/U4IQ40E_0zI/AAAAAAAAAso/azvizYYLXpQ/s1600/raiz.png"/>
          <p:cNvPicPr>
            <a:picLocks noChangeAspect="1" noChangeArrowheads="1"/>
          </p:cNvPicPr>
          <p:nvPr/>
        </p:nvPicPr>
        <p:blipFill>
          <a:blip r:embed="rId2" cstate="print"/>
          <a:srcRect/>
          <a:stretch>
            <a:fillRect/>
          </a:stretch>
        </p:blipFill>
        <p:spPr bwMode="auto">
          <a:xfrm>
            <a:off x="4427984" y="260648"/>
            <a:ext cx="5256584" cy="6182097"/>
          </a:xfrm>
          <a:prstGeom prst="rect">
            <a:avLst/>
          </a:prstGeom>
          <a:noFill/>
        </p:spPr>
      </p:pic>
    </p:spTree>
    <p:extLst>
      <p:ext uri="{BB962C8B-B14F-4D97-AF65-F5344CB8AC3E}">
        <p14:creationId xmlns="" xmlns:p14="http://schemas.microsoft.com/office/powerpoint/2010/main" val="14117420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sz="quarter" idx="1"/>
          </p:nvPr>
        </p:nvPicPr>
        <p:blipFill>
          <a:blip r:embed="rId2" cstate="print">
            <a:extLst>
              <a:ext uri="{28A0092B-C50C-407E-A947-70E740481C1C}">
                <a14:useLocalDpi xmlns="" xmlns:a14="http://schemas.microsoft.com/office/drawing/2010/main" val="0"/>
              </a:ext>
            </a:extLst>
          </a:blip>
          <a:stretch>
            <a:fillRect/>
          </a:stretch>
        </p:blipFill>
        <p:spPr>
          <a:xfrm>
            <a:off x="1907704" y="548680"/>
            <a:ext cx="5544616" cy="5699865"/>
          </a:xfrm>
        </p:spPr>
      </p:pic>
    </p:spTree>
    <p:extLst>
      <p:ext uri="{BB962C8B-B14F-4D97-AF65-F5344CB8AC3E}">
        <p14:creationId xmlns="" xmlns:p14="http://schemas.microsoft.com/office/powerpoint/2010/main" val="14106196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243408"/>
            <a:ext cx="2145432" cy="940966"/>
          </a:xfrm>
        </p:spPr>
        <p:txBody>
          <a:bodyPr/>
          <a:lstStyle/>
          <a:p>
            <a:r>
              <a:rPr lang="es-MX" b="1" dirty="0" smtClean="0"/>
              <a:t>FLORES</a:t>
            </a:r>
            <a:endParaRPr lang="es-MX" b="1" dirty="0"/>
          </a:p>
        </p:txBody>
      </p:sp>
      <p:sp>
        <p:nvSpPr>
          <p:cNvPr id="3" name="2 Marcador de contenido"/>
          <p:cNvSpPr>
            <a:spLocks noGrp="1"/>
          </p:cNvSpPr>
          <p:nvPr>
            <p:ph sz="quarter" idx="1"/>
          </p:nvPr>
        </p:nvSpPr>
        <p:spPr>
          <a:xfrm>
            <a:off x="0" y="692696"/>
            <a:ext cx="9144000" cy="4572000"/>
          </a:xfrm>
        </p:spPr>
        <p:txBody>
          <a:bodyPr/>
          <a:lstStyle/>
          <a:p>
            <a:pPr algn="just">
              <a:buNone/>
            </a:pPr>
            <a:r>
              <a:rPr lang="es-MX" b="1" dirty="0" smtClean="0"/>
              <a:t>Se caracterizan por tener estructuras reproductoras especializadas: las flores,  espacio donde ocurre la reproducción sexual. Para estas plantas, un nuevo ciclo de vida comienza cuando un grano de polen entra en contacto con el estigma de una flor de la misma especie. La mayoría de las flores tienen cuatro conjuntos de piezas: sépalos, pétalos. Estambres y carpelos. Una flor completa, formada por las cuatro partes florales, contiene tanto estructura femenina (carpelos), como masculina (estambres).</a:t>
            </a:r>
            <a:endParaRPr lang="es-MX" b="1" dirty="0"/>
          </a:p>
        </p:txBody>
      </p:sp>
      <p:pic>
        <p:nvPicPr>
          <p:cNvPr id="6146" name="Picture 2" descr="http://ekladata.com/eboFkrI9KPS1OQXrtr8xs7MtHdQ.png"/>
          <p:cNvPicPr>
            <a:picLocks noChangeAspect="1" noChangeArrowheads="1"/>
          </p:cNvPicPr>
          <p:nvPr/>
        </p:nvPicPr>
        <p:blipFill>
          <a:blip r:embed="rId3" cstate="print"/>
          <a:srcRect/>
          <a:stretch>
            <a:fillRect/>
          </a:stretch>
        </p:blipFill>
        <p:spPr bwMode="auto">
          <a:xfrm>
            <a:off x="4067944" y="4001223"/>
            <a:ext cx="4896544" cy="2856777"/>
          </a:xfrm>
          <a:prstGeom prst="rect">
            <a:avLst/>
          </a:prstGeom>
          <a:noFill/>
        </p:spPr>
      </p:pic>
      <p:pic>
        <p:nvPicPr>
          <p:cNvPr id="6148" name="Picture 4" descr="http://pixabay.com/static/uploads/photo/2012/04/16/11/37/pink-35601_640.png"/>
          <p:cNvPicPr>
            <a:picLocks noChangeAspect="1" noChangeArrowheads="1"/>
          </p:cNvPicPr>
          <p:nvPr/>
        </p:nvPicPr>
        <p:blipFill>
          <a:blip r:embed="rId4" cstate="print"/>
          <a:srcRect/>
          <a:stretch>
            <a:fillRect/>
          </a:stretch>
        </p:blipFill>
        <p:spPr bwMode="auto">
          <a:xfrm flipH="1">
            <a:off x="539552" y="4293096"/>
            <a:ext cx="2952328" cy="2443228"/>
          </a:xfrm>
          <a:prstGeom prst="rect">
            <a:avLst/>
          </a:prstGeom>
          <a:noFill/>
        </p:spPr>
      </p:pic>
    </p:spTree>
    <p:extLst>
      <p:ext uri="{BB962C8B-B14F-4D97-AF65-F5344CB8AC3E}">
        <p14:creationId xmlns="" xmlns:p14="http://schemas.microsoft.com/office/powerpoint/2010/main" val="5344697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sz="quarter" idx="1"/>
          </p:nvPr>
        </p:nvPicPr>
        <p:blipFill>
          <a:blip r:embed="rId2" cstate="print">
            <a:extLst>
              <a:ext uri="{28A0092B-C50C-407E-A947-70E740481C1C}">
                <a14:useLocalDpi xmlns="" xmlns:a14="http://schemas.microsoft.com/office/drawing/2010/main" val="0"/>
              </a:ext>
            </a:extLst>
          </a:blip>
          <a:stretch>
            <a:fillRect/>
          </a:stretch>
        </p:blipFill>
        <p:spPr>
          <a:xfrm>
            <a:off x="683568" y="980728"/>
            <a:ext cx="7848872" cy="4305734"/>
          </a:xfrm>
        </p:spPr>
      </p:pic>
    </p:spTree>
    <p:extLst>
      <p:ext uri="{BB962C8B-B14F-4D97-AF65-F5344CB8AC3E}">
        <p14:creationId xmlns="" xmlns:p14="http://schemas.microsoft.com/office/powerpoint/2010/main" val="197237235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683568" y="188640"/>
            <a:ext cx="2073424" cy="796950"/>
          </a:xfrm>
        </p:spPr>
        <p:txBody>
          <a:bodyPr/>
          <a:lstStyle/>
          <a:p>
            <a:r>
              <a:rPr lang="es-MX" b="1" dirty="0" smtClean="0"/>
              <a:t>FRUTO</a:t>
            </a:r>
            <a:endParaRPr lang="es-MX" b="1" dirty="0"/>
          </a:p>
        </p:txBody>
      </p:sp>
      <p:sp>
        <p:nvSpPr>
          <p:cNvPr id="3" name="2 Marcador de contenido"/>
          <p:cNvSpPr>
            <a:spLocks noGrp="1"/>
          </p:cNvSpPr>
          <p:nvPr>
            <p:ph sz="quarter" idx="1"/>
          </p:nvPr>
        </p:nvSpPr>
        <p:spPr>
          <a:xfrm>
            <a:off x="251520" y="908720"/>
            <a:ext cx="8568952" cy="1477144"/>
          </a:xfrm>
        </p:spPr>
        <p:txBody>
          <a:bodyPr/>
          <a:lstStyle/>
          <a:p>
            <a:pPr algn="just">
              <a:buNone/>
            </a:pPr>
            <a:r>
              <a:rPr lang="es-MX" b="1" dirty="0"/>
              <a:t>Es el resultado de la </a:t>
            </a:r>
            <a:r>
              <a:rPr lang="es-MX" b="1" dirty="0" smtClean="0"/>
              <a:t>fecundación</a:t>
            </a:r>
            <a:r>
              <a:rPr lang="es-MX" b="1" dirty="0"/>
              <a:t>, en donde el OVARIO se transforma formando el fruto. en cuyo interior se encuentran las </a:t>
            </a:r>
            <a:r>
              <a:rPr lang="es-MX" b="1" dirty="0" smtClean="0"/>
              <a:t>semillas</a:t>
            </a:r>
            <a:r>
              <a:rPr lang="es-MX" b="1" dirty="0"/>
              <a:t>. </a:t>
            </a:r>
          </a:p>
        </p:txBody>
      </p:sp>
      <p:pic>
        <p:nvPicPr>
          <p:cNvPr id="4098" name="Picture 2" descr="http://www.companiamedica.com/images/aguacate_dibujo.jpg"/>
          <p:cNvPicPr>
            <a:picLocks noChangeAspect="1" noChangeArrowheads="1"/>
          </p:cNvPicPr>
          <p:nvPr/>
        </p:nvPicPr>
        <p:blipFill>
          <a:blip r:embed="rId2" cstate="print"/>
          <a:srcRect/>
          <a:stretch>
            <a:fillRect/>
          </a:stretch>
        </p:blipFill>
        <p:spPr bwMode="auto">
          <a:xfrm>
            <a:off x="1115616" y="2264871"/>
            <a:ext cx="3528392" cy="4116457"/>
          </a:xfrm>
          <a:prstGeom prst="rect">
            <a:avLst/>
          </a:prstGeom>
          <a:noFill/>
        </p:spPr>
      </p:pic>
      <p:pic>
        <p:nvPicPr>
          <p:cNvPr id="4100" name="Picture 4" descr="http://www.akiraseeds.com/wp-content/uploads/Tipo-pera-AKX-476-F1.png"/>
          <p:cNvPicPr>
            <a:picLocks noChangeAspect="1" noChangeArrowheads="1"/>
          </p:cNvPicPr>
          <p:nvPr/>
        </p:nvPicPr>
        <p:blipFill>
          <a:blip r:embed="rId3" cstate="print"/>
          <a:srcRect/>
          <a:stretch>
            <a:fillRect/>
          </a:stretch>
        </p:blipFill>
        <p:spPr bwMode="auto">
          <a:xfrm>
            <a:off x="5220072" y="2132856"/>
            <a:ext cx="3168352" cy="4246941"/>
          </a:xfrm>
          <a:prstGeom prst="rect">
            <a:avLst/>
          </a:prstGeom>
          <a:noFill/>
        </p:spPr>
      </p:pic>
    </p:spTree>
    <p:extLst>
      <p:ext uri="{BB962C8B-B14F-4D97-AF65-F5344CB8AC3E}">
        <p14:creationId xmlns="" xmlns:p14="http://schemas.microsoft.com/office/powerpoint/2010/main" val="77921843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p:cNvPicPr>
            <a:picLocks noGrp="1" noChangeAspect="1"/>
          </p:cNvPicPr>
          <p:nvPr>
            <p:ph sz="quarter" idx="1"/>
          </p:nvPr>
        </p:nvPicPr>
        <p:blipFill>
          <a:blip r:embed="rId2" cstate="print">
            <a:extLst>
              <a:ext uri="{28A0092B-C50C-407E-A947-70E740481C1C}">
                <a14:useLocalDpi xmlns="" xmlns:a14="http://schemas.microsoft.com/office/drawing/2010/main" val="0"/>
              </a:ext>
            </a:extLst>
          </a:blip>
          <a:stretch>
            <a:fillRect/>
          </a:stretch>
        </p:blipFill>
        <p:spPr>
          <a:xfrm>
            <a:off x="1115616" y="980728"/>
            <a:ext cx="7128792" cy="5162229"/>
          </a:xfrm>
        </p:spPr>
      </p:pic>
    </p:spTree>
    <p:extLst>
      <p:ext uri="{BB962C8B-B14F-4D97-AF65-F5344CB8AC3E}">
        <p14:creationId xmlns="" xmlns:p14="http://schemas.microsoft.com/office/powerpoint/2010/main" val="16605860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b="1" dirty="0" smtClean="0"/>
              <a:t>BIBLIOGRAFÍA</a:t>
            </a:r>
            <a:endParaRPr lang="es-MX" b="1" dirty="0"/>
          </a:p>
        </p:txBody>
      </p:sp>
      <p:sp>
        <p:nvSpPr>
          <p:cNvPr id="3" name="2 Marcador de contenido"/>
          <p:cNvSpPr>
            <a:spLocks noGrp="1"/>
          </p:cNvSpPr>
          <p:nvPr>
            <p:ph sz="quarter" idx="1"/>
          </p:nvPr>
        </p:nvSpPr>
        <p:spPr>
          <a:xfrm>
            <a:off x="323528" y="1700808"/>
            <a:ext cx="8363272" cy="1333128"/>
          </a:xfrm>
        </p:spPr>
        <p:txBody>
          <a:bodyPr/>
          <a:lstStyle/>
          <a:p>
            <a:pPr>
              <a:buNone/>
            </a:pPr>
            <a:r>
              <a:rPr lang="es-MX" dirty="0"/>
              <a:t>http://www.buenastareas.com/ensayos/Componentes-De-Una-Planta-Terrestre-Tipica/26593487.html</a:t>
            </a:r>
          </a:p>
        </p:txBody>
      </p:sp>
    </p:spTree>
    <p:extLst>
      <p:ext uri="{BB962C8B-B14F-4D97-AF65-F5344CB8AC3E}">
        <p14:creationId xmlns="" xmlns:p14="http://schemas.microsoft.com/office/powerpoint/2010/main" val="2158588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714600" y="188640"/>
            <a:ext cx="3585592" cy="940966"/>
          </a:xfrm>
        </p:spPr>
        <p:txBody>
          <a:bodyPr/>
          <a:lstStyle/>
          <a:p>
            <a:r>
              <a:rPr lang="es-MX" b="1" dirty="0" smtClean="0"/>
              <a:t>CUESTIONARIO</a:t>
            </a:r>
            <a:endParaRPr lang="es-MX" b="1" dirty="0"/>
          </a:p>
        </p:txBody>
      </p:sp>
      <p:sp>
        <p:nvSpPr>
          <p:cNvPr id="3" name="2 Marcador de contenido"/>
          <p:cNvSpPr>
            <a:spLocks noGrp="1"/>
          </p:cNvSpPr>
          <p:nvPr>
            <p:ph sz="quarter" idx="1"/>
          </p:nvPr>
        </p:nvSpPr>
        <p:spPr/>
        <p:txBody>
          <a:bodyPr/>
          <a:lstStyle/>
          <a:p>
            <a:pPr>
              <a:buNone/>
            </a:pPr>
            <a:r>
              <a:rPr lang="es-MX" b="1" dirty="0" smtClean="0"/>
              <a:t>1.-¿Qué es la hoja?</a:t>
            </a:r>
          </a:p>
          <a:p>
            <a:endParaRPr lang="es-MX" b="1" dirty="0" smtClean="0"/>
          </a:p>
          <a:p>
            <a:pPr>
              <a:buNone/>
            </a:pPr>
            <a:r>
              <a:rPr lang="es-MX" b="1" dirty="0" smtClean="0"/>
              <a:t>2.-¿Qué es el tallo?</a:t>
            </a:r>
          </a:p>
          <a:p>
            <a:endParaRPr lang="es-MX" b="1" dirty="0" smtClean="0"/>
          </a:p>
          <a:p>
            <a:pPr>
              <a:buNone/>
            </a:pPr>
            <a:r>
              <a:rPr lang="es-MX" b="1" dirty="0" smtClean="0"/>
              <a:t>3.-¿Qué es la raíz’</a:t>
            </a:r>
          </a:p>
          <a:p>
            <a:endParaRPr lang="es-MX" b="1" dirty="0" smtClean="0"/>
          </a:p>
          <a:p>
            <a:pPr>
              <a:buNone/>
            </a:pPr>
            <a:r>
              <a:rPr lang="es-MX" b="1" dirty="0" smtClean="0"/>
              <a:t>4.-¿Qué es la flor’</a:t>
            </a:r>
          </a:p>
          <a:p>
            <a:endParaRPr lang="es-MX" b="1" dirty="0" smtClean="0"/>
          </a:p>
          <a:p>
            <a:pPr>
              <a:buNone/>
            </a:pPr>
            <a:r>
              <a:rPr lang="es-MX" b="1" dirty="0" smtClean="0"/>
              <a:t>5.-¿Cuál es la función del fruto?</a:t>
            </a:r>
            <a:endParaRPr lang="es-MX" b="1" dirty="0"/>
          </a:p>
        </p:txBody>
      </p:sp>
    </p:spTree>
    <p:extLst>
      <p:ext uri="{BB962C8B-B14F-4D97-AF65-F5344CB8AC3E}">
        <p14:creationId xmlns="" xmlns:p14="http://schemas.microsoft.com/office/powerpoint/2010/main" val="22351024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dad">
  <a:themeElements>
    <a:clrScheme name="Equidad">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dad">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dad">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148</TotalTime>
  <Words>421</Words>
  <Application>Microsoft Office PowerPoint</Application>
  <PresentationFormat>Presentación en pantalla (4:3)</PresentationFormat>
  <Paragraphs>31</Paragraphs>
  <Slides>13</Slides>
  <Notes>1</Notes>
  <HiddenSlides>0</HiddenSlides>
  <MMClips>0</MMClips>
  <ScaleCrop>false</ScaleCrop>
  <HeadingPairs>
    <vt:vector size="4" baseType="variant">
      <vt:variant>
        <vt:lpstr>Tema</vt:lpstr>
      </vt:variant>
      <vt:variant>
        <vt:i4>1</vt:i4>
      </vt:variant>
      <vt:variant>
        <vt:lpstr>Títulos de diapositiva</vt:lpstr>
      </vt:variant>
      <vt:variant>
        <vt:i4>13</vt:i4>
      </vt:variant>
    </vt:vector>
  </HeadingPairs>
  <TitlesOfParts>
    <vt:vector size="14" baseType="lpstr">
      <vt:lpstr>Equidad</vt:lpstr>
      <vt:lpstr>Diapositiva 1</vt:lpstr>
      <vt:lpstr>HOJA</vt:lpstr>
      <vt:lpstr>Diapositiva 3</vt:lpstr>
      <vt:lpstr>TALLO</vt:lpstr>
      <vt:lpstr>Diapositiva 5</vt:lpstr>
      <vt:lpstr>RAÍZ</vt:lpstr>
      <vt:lpstr>Diapositiva 7</vt:lpstr>
      <vt:lpstr>FLORES</vt:lpstr>
      <vt:lpstr>Diapositiva 9</vt:lpstr>
      <vt:lpstr>FRUTO</vt:lpstr>
      <vt:lpstr>Diapositiva 11</vt:lpstr>
      <vt:lpstr>BIBLIOGRAFÍA</vt:lpstr>
      <vt:lpstr>CUESTIONARIO</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Componentes de una planta terrestre típica (hoja, tallo, raíz, flor ,fruto)</dc:title>
  <dc:creator>Angelica</dc:creator>
  <cp:lastModifiedBy>PC</cp:lastModifiedBy>
  <cp:revision>17</cp:revision>
  <dcterms:created xsi:type="dcterms:W3CDTF">2014-05-27T20:06:39Z</dcterms:created>
  <dcterms:modified xsi:type="dcterms:W3CDTF">2015-07-01T21:01:05Z</dcterms:modified>
</cp:coreProperties>
</file>