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8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3" r:id="rId17"/>
    <p:sldId id="274" r:id="rId18"/>
    <p:sldId id="275" r:id="rId19"/>
    <p:sldId id="276" r:id="rId20"/>
    <p:sldId id="277" r:id="rId21"/>
    <p:sldId id="278" r:id="rId22"/>
    <p:sldId id="281" r:id="rId23"/>
    <p:sldId id="282" r:id="rId24"/>
    <p:sldId id="279" r:id="rId25"/>
    <p:sldId id="280" r:id="rId26"/>
    <p:sldId id="283" r:id="rId27"/>
    <p:sldId id="284" r:id="rId28"/>
    <p:sldId id="272" r:id="rId2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000" autoAdjust="0"/>
    <p:restoredTop sz="94660"/>
  </p:normalViewPr>
  <p:slideViewPr>
    <p:cSldViewPr snapToGrid="0">
      <p:cViewPr varScale="1">
        <p:scale>
          <a:sx n="88" d="100"/>
          <a:sy n="88" d="100"/>
        </p:scale>
        <p:origin x="-466" y="-8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8039308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2174721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215596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smtClean="0"/>
              <a:pPr/>
              <a:t>7/1/2015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4542060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7/1/2015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0603756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7/1/2015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2916085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7/1/2015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0395654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pPr/>
              <a:t>7/1/2015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4649401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7/1/2015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302476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3356297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7220213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1797471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38134270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428448249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/>
              <a:pPr/>
              <a:t>7/1/2015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1729864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7516827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7/1/2015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41821303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juntadeandalucia.es/averroes/~29701428/salud/excrenf.htm" TargetMode="External"/><Relationship Id="rId2" Type="http://schemas.openxmlformats.org/officeDocument/2006/relationships/hyperlink" Target="http://www.juntadeandalucia.es/averroes/~29701428/salud/excetor.ht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 txBox="1">
            <a:spLocks/>
          </p:cNvSpPr>
          <p:nvPr/>
        </p:nvSpPr>
        <p:spPr>
          <a:xfrm>
            <a:off x="2001123" y="4597758"/>
            <a:ext cx="6344387" cy="7121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SABER DECLARATIVO: SISTEMA URINARIO.</a:t>
            </a:r>
            <a:endParaRPr kumimoji="0" lang="es-MX" sz="2400" b="1" i="0" u="none" strike="noStrike" kern="1200" cap="none" spc="0" normalizeH="0" baseline="0" noProof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Subtítulo 2"/>
          <p:cNvSpPr txBox="1">
            <a:spLocks/>
          </p:cNvSpPr>
          <p:nvPr/>
        </p:nvSpPr>
        <p:spPr>
          <a:xfrm>
            <a:off x="2601530" y="5855832"/>
            <a:ext cx="4464676" cy="4033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None/>
              <a:tabLst/>
              <a:defRPr/>
            </a:pPr>
            <a:r>
              <a:rPr kumimoji="0" lang="es-MX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IBQ. MAYRA LIZETH DE LEÓN SALAS</a:t>
            </a:r>
            <a:endParaRPr kumimoji="0" lang="es-MX" sz="18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3778820" y="1840542"/>
            <a:ext cx="286405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000" b="1" dirty="0" smtClean="0"/>
              <a:t>BIOLOGÍA II</a:t>
            </a:r>
            <a:endParaRPr lang="es-ES" sz="4000" b="1" dirty="0"/>
          </a:p>
        </p:txBody>
      </p:sp>
      <p:sp>
        <p:nvSpPr>
          <p:cNvPr id="7" name="6 CuadroTexto"/>
          <p:cNvSpPr txBox="1"/>
          <p:nvPr/>
        </p:nvSpPr>
        <p:spPr>
          <a:xfrm>
            <a:off x="780652" y="226896"/>
            <a:ext cx="876650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4000" b="1" dirty="0" smtClean="0"/>
              <a:t>MULTIVERSIDAD LATINOAMERICANA</a:t>
            </a:r>
          </a:p>
          <a:p>
            <a:pPr algn="ctr"/>
            <a:r>
              <a:rPr lang="es-ES" sz="4000" b="1" dirty="0" smtClean="0"/>
              <a:t>CAMPUS  TORREÓN</a:t>
            </a:r>
            <a:endParaRPr lang="es-ES" sz="4000" b="1" dirty="0"/>
          </a:p>
        </p:txBody>
      </p:sp>
      <p:sp>
        <p:nvSpPr>
          <p:cNvPr id="8" name="7 Rectángulo"/>
          <p:cNvSpPr/>
          <p:nvPr/>
        </p:nvSpPr>
        <p:spPr>
          <a:xfrm>
            <a:off x="716919" y="3005972"/>
            <a:ext cx="880056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MX" sz="2800" b="1" dirty="0" smtClean="0"/>
              <a:t>BLOQUE V. RECONOCE LOS PROCESOS BIOLÓGICOS QUE SE LLEVAN A CABO EN LOS SERES HUMANOS Y EN ORGANISMOS SEMEJANTES.</a:t>
            </a:r>
            <a:endParaRPr lang="es-ES" sz="2800" dirty="0"/>
          </a:p>
        </p:txBody>
      </p:sp>
    </p:spTree>
    <p:extLst>
      <p:ext uri="{BB962C8B-B14F-4D97-AF65-F5344CB8AC3E}">
        <p14:creationId xmlns="" xmlns:p14="http://schemas.microsoft.com/office/powerpoint/2010/main" val="24432678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22033" y="364901"/>
            <a:ext cx="8596668" cy="1320800"/>
          </a:xfrm>
        </p:spPr>
        <p:txBody>
          <a:bodyPr/>
          <a:lstStyle/>
          <a:p>
            <a:r>
              <a:rPr lang="es-MX" dirty="0" smtClean="0"/>
              <a:t>SISTEMA URINARIO</a:t>
            </a:r>
            <a:endParaRPr lang="es-MX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77333" y="1339403"/>
            <a:ext cx="9097731" cy="4701959"/>
          </a:xfrm>
        </p:spPr>
        <p:txBody>
          <a:bodyPr>
            <a:normAutofit/>
          </a:bodyPr>
          <a:lstStyle/>
          <a:p>
            <a:pPr algn="just"/>
            <a:r>
              <a:rPr lang="es-MX" sz="2200" b="1" dirty="0"/>
              <a:t>Es el conjunto de órganos que producen y excretan orina, el principal líquido de desecho del organismo. Esta pasa por los uréteres hasta la vejiga, donde se almacena hasta la micción (orinar).</a:t>
            </a:r>
          </a:p>
          <a:p>
            <a:pPr algn="just"/>
            <a:endParaRPr lang="es-MX" sz="2200" b="1" dirty="0"/>
          </a:p>
          <a:p>
            <a:pPr algn="just"/>
            <a:r>
              <a:rPr lang="es-MX" sz="2200" b="1" dirty="0"/>
              <a:t>Después de almacenarse en la vejiga la orina pasa por un conducto denominado uretra hasta el exterior del organismo. </a:t>
            </a:r>
            <a:endParaRPr lang="es-MX" sz="2200" b="1" dirty="0" smtClean="0"/>
          </a:p>
          <a:p>
            <a:pPr algn="just"/>
            <a:endParaRPr lang="es-MX" sz="2200" b="1" dirty="0"/>
          </a:p>
          <a:p>
            <a:pPr algn="just"/>
            <a:r>
              <a:rPr lang="es-MX" sz="2200" b="1" dirty="0" smtClean="0"/>
              <a:t>La </a:t>
            </a:r>
            <a:r>
              <a:rPr lang="es-MX" sz="2200" b="1" dirty="0"/>
              <a:t>salida de la orina se produce por la relajación involuntaria de un músculo: el esfínter vesical que se localiza entre la vejiga y la uretra, y también por la apertura voluntaria de un esfínter en la uretra. </a:t>
            </a:r>
          </a:p>
          <a:p>
            <a:pPr algn="just"/>
            <a:endParaRPr lang="es-MX" b="1" dirty="0"/>
          </a:p>
          <a:p>
            <a:endParaRPr lang="es-MX" dirty="0"/>
          </a:p>
        </p:txBody>
      </p:sp>
    </p:spTree>
    <p:extLst>
      <p:ext uri="{BB962C8B-B14F-4D97-AF65-F5344CB8AC3E}">
        <p14:creationId xmlns="" xmlns:p14="http://schemas.microsoft.com/office/powerpoint/2010/main" val="31325541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32632" y="1684074"/>
            <a:ext cx="9522734" cy="3880773"/>
          </a:xfrm>
        </p:spPr>
        <p:txBody>
          <a:bodyPr>
            <a:normAutofit/>
          </a:bodyPr>
          <a:lstStyle/>
          <a:p>
            <a:pPr algn="just"/>
            <a:r>
              <a:rPr lang="es-MX" sz="2400" b="1" dirty="0" smtClean="0"/>
              <a:t>No </a:t>
            </a:r>
            <a:r>
              <a:rPr lang="es-MX" sz="2400" b="1" dirty="0"/>
              <a:t>hay más que una diferencia entre el Aparato Urinario femenino y masculino: la uretra masculina es algo más larga y es, al mismo tiempo, una vía urinaria y una vía genital. </a:t>
            </a:r>
            <a:endParaRPr lang="es-MX" sz="2400" b="1" dirty="0" smtClean="0"/>
          </a:p>
          <a:p>
            <a:pPr algn="just"/>
            <a:endParaRPr lang="es-MX" sz="2400" b="1" dirty="0"/>
          </a:p>
          <a:p>
            <a:pPr algn="just"/>
            <a:r>
              <a:rPr lang="es-MX" sz="2400" b="1" dirty="0" smtClean="0"/>
              <a:t>En </a:t>
            </a:r>
            <a:r>
              <a:rPr lang="es-MX" sz="2400" b="1" dirty="0"/>
              <a:t>cambio, la uretra femenina es un conducto exclusivamente urinario, siendo independiente de los conductos genitales. </a:t>
            </a:r>
          </a:p>
          <a:p>
            <a:pPr algn="just"/>
            <a:endParaRPr lang="es-MX" dirty="0"/>
          </a:p>
        </p:txBody>
      </p:sp>
    </p:spTree>
    <p:extLst>
      <p:ext uri="{BB962C8B-B14F-4D97-AF65-F5344CB8AC3E}">
        <p14:creationId xmlns="" xmlns:p14="http://schemas.microsoft.com/office/powerpoint/2010/main" val="19196663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1" y="692306"/>
            <a:ext cx="3268953" cy="4876413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05322" y="91695"/>
            <a:ext cx="3960374" cy="3256812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8353" y="3348507"/>
            <a:ext cx="3960374" cy="325681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509306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39446" y="1068947"/>
            <a:ext cx="9728802" cy="5642117"/>
          </a:xfrm>
        </p:spPr>
        <p:txBody>
          <a:bodyPr>
            <a:normAutofit/>
          </a:bodyPr>
          <a:lstStyle/>
          <a:p>
            <a:pPr algn="just"/>
            <a:r>
              <a:rPr lang="es-MX" sz="2200" b="1" dirty="0" smtClean="0"/>
              <a:t>La función de los riñones es la elaboración de orina. </a:t>
            </a:r>
          </a:p>
          <a:p>
            <a:pPr algn="just"/>
            <a:endParaRPr lang="es-MX" sz="800" b="1" dirty="0"/>
          </a:p>
          <a:p>
            <a:pPr algn="just"/>
            <a:r>
              <a:rPr lang="es-MX" sz="2200" b="1" dirty="0" smtClean="0"/>
              <a:t>Sobre cada riñón se encuentra una glándula suprarrenal, que no interviene para nada en la formación de la orina: su función es fabricar algunas hormonas.</a:t>
            </a:r>
          </a:p>
          <a:p>
            <a:pPr algn="just"/>
            <a:endParaRPr lang="es-MX" sz="800" b="1" dirty="0" smtClean="0"/>
          </a:p>
          <a:p>
            <a:pPr algn="just"/>
            <a:r>
              <a:rPr lang="es-MX" sz="2200" b="1" dirty="0" smtClean="0"/>
              <a:t>En </a:t>
            </a:r>
            <a:r>
              <a:rPr lang="es-MX" sz="2200" b="1" dirty="0"/>
              <a:t>el ser humano, los riñones se sitúan a cada lado de la columna vertebral, en la zona lumbar, y están rodeados de tejido graso, la cápsula adiposa renal. </a:t>
            </a:r>
            <a:endParaRPr lang="es-MX" sz="2200" b="1" dirty="0" smtClean="0"/>
          </a:p>
          <a:p>
            <a:pPr algn="just"/>
            <a:endParaRPr lang="es-MX" sz="800" b="1" dirty="0"/>
          </a:p>
          <a:p>
            <a:pPr algn="just"/>
            <a:r>
              <a:rPr lang="es-MX" sz="2200" b="1" dirty="0" smtClean="0"/>
              <a:t>Tienen </a:t>
            </a:r>
            <a:r>
              <a:rPr lang="es-MX" sz="2200" b="1" dirty="0"/>
              <a:t>forma de judía o fríjol, y presentan un borde externo convexo y un borde interno cóncavo. </a:t>
            </a:r>
            <a:endParaRPr lang="es-MX" sz="2200" b="1" dirty="0" smtClean="0"/>
          </a:p>
          <a:p>
            <a:pPr algn="just"/>
            <a:endParaRPr lang="es-MX" sz="800" b="1" dirty="0"/>
          </a:p>
          <a:p>
            <a:pPr algn="just"/>
            <a:r>
              <a:rPr lang="es-MX" sz="2200" b="1" dirty="0" smtClean="0"/>
              <a:t>Este </a:t>
            </a:r>
            <a:r>
              <a:rPr lang="es-MX" sz="2200" b="1" dirty="0"/>
              <a:t>último ostenta un hueco denominado hilio, por donde entran y salen los vasos sanguíneos.</a:t>
            </a:r>
          </a:p>
          <a:p>
            <a:endParaRPr lang="es-MX" dirty="0"/>
          </a:p>
          <a:p>
            <a:endParaRPr lang="es-MX" dirty="0"/>
          </a:p>
        </p:txBody>
      </p:sp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535667" y="184597"/>
            <a:ext cx="8596668" cy="1320800"/>
          </a:xfrm>
        </p:spPr>
        <p:txBody>
          <a:bodyPr/>
          <a:lstStyle/>
          <a:p>
            <a:r>
              <a:rPr lang="es-MX" dirty="0" smtClean="0"/>
              <a:t>RIÑONES</a:t>
            </a:r>
            <a:endParaRPr lang="es-MX" dirty="0"/>
          </a:p>
        </p:txBody>
      </p:sp>
    </p:spTree>
    <p:extLst>
      <p:ext uri="{BB962C8B-B14F-4D97-AF65-F5344CB8AC3E}">
        <p14:creationId xmlns="" xmlns:p14="http://schemas.microsoft.com/office/powerpoint/2010/main" val="24950653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8496" y="1226242"/>
            <a:ext cx="7134896" cy="5690174"/>
          </a:xfrm>
          <a:prstGeom prst="rect">
            <a:avLst/>
          </a:prstGeom>
        </p:spPr>
      </p:pic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77333" y="370426"/>
            <a:ext cx="8891669" cy="3880773"/>
          </a:xfrm>
        </p:spPr>
        <p:txBody>
          <a:bodyPr>
            <a:normAutofit/>
          </a:bodyPr>
          <a:lstStyle/>
          <a:p>
            <a:pPr algn="just"/>
            <a:r>
              <a:rPr lang="es-MX" sz="2200" b="1" dirty="0"/>
              <a:t>En el lado anterior se localiza la vena renal que recoge la sangre del riñón, y en la parte posterior la arteria renal que lleva la sangre hacia </a:t>
            </a:r>
            <a:r>
              <a:rPr lang="es-MX" sz="2200" b="1" dirty="0" smtClean="0"/>
              <a:t>los </a:t>
            </a:r>
            <a:r>
              <a:rPr lang="es-MX" sz="2200" b="1" dirty="0"/>
              <a:t>riñones</a:t>
            </a:r>
            <a:r>
              <a:rPr lang="es-MX" sz="2200" b="1" dirty="0" smtClean="0"/>
              <a:t>.</a:t>
            </a:r>
            <a:endParaRPr lang="es-MX" sz="2200" b="1" dirty="0"/>
          </a:p>
        </p:txBody>
      </p:sp>
    </p:spTree>
    <p:extLst>
      <p:ext uri="{BB962C8B-B14F-4D97-AF65-F5344CB8AC3E}">
        <p14:creationId xmlns="" xmlns:p14="http://schemas.microsoft.com/office/powerpoint/2010/main" val="15033464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65210" y="197476"/>
            <a:ext cx="8596668" cy="1320800"/>
          </a:xfrm>
        </p:spPr>
        <p:txBody>
          <a:bodyPr/>
          <a:lstStyle/>
          <a:p>
            <a:r>
              <a:rPr lang="es-MX" dirty="0" smtClean="0"/>
              <a:t>FUNCIÓN RENAL</a:t>
            </a:r>
            <a:endParaRPr lang="es-MX" dirty="0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3395" y="950954"/>
            <a:ext cx="6433935" cy="563783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5253466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41101" y="940158"/>
            <a:ext cx="5290351" cy="436317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020532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5819" y="197476"/>
            <a:ext cx="8596668" cy="1320800"/>
          </a:xfrm>
        </p:spPr>
        <p:txBody>
          <a:bodyPr/>
          <a:lstStyle/>
          <a:p>
            <a:r>
              <a:rPr lang="es-MX" dirty="0" smtClean="0"/>
              <a:t>URÉTER</a:t>
            </a:r>
            <a:endParaRPr lang="es-MX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84151" y="1336341"/>
            <a:ext cx="9587128" cy="3880773"/>
          </a:xfrm>
        </p:spPr>
        <p:txBody>
          <a:bodyPr>
            <a:noAutofit/>
          </a:bodyPr>
          <a:lstStyle/>
          <a:p>
            <a:pPr algn="just"/>
            <a:r>
              <a:rPr lang="es-MX" sz="2200" b="1" dirty="0"/>
              <a:t>El uréter es un tubo que conduce la orina hacia la vejiga. </a:t>
            </a:r>
            <a:endParaRPr lang="es-MX" sz="2200" b="1" dirty="0" smtClean="0"/>
          </a:p>
          <a:p>
            <a:pPr algn="just"/>
            <a:endParaRPr lang="es-MX" sz="800" b="1" dirty="0"/>
          </a:p>
          <a:p>
            <a:pPr algn="just"/>
            <a:r>
              <a:rPr lang="es-MX" sz="2200" b="1" dirty="0" smtClean="0"/>
              <a:t>El </a:t>
            </a:r>
            <a:r>
              <a:rPr lang="es-MX" sz="2200" b="1" dirty="0"/>
              <a:t>hilio nace de una cavidad más profunda, el seno renal, donde el uréter se ensancha formando un espacio hueco denominado pelvis renal. </a:t>
            </a:r>
            <a:endParaRPr lang="es-MX" sz="2200" b="1" dirty="0" smtClean="0"/>
          </a:p>
          <a:p>
            <a:pPr algn="just"/>
            <a:endParaRPr lang="es-MX" sz="800" b="1" dirty="0"/>
          </a:p>
          <a:p>
            <a:pPr algn="just"/>
            <a:r>
              <a:rPr lang="es-MX" sz="2200" b="1" dirty="0" smtClean="0"/>
              <a:t>En </a:t>
            </a:r>
            <a:r>
              <a:rPr lang="es-MX" sz="2200" b="1" dirty="0"/>
              <a:t>su interior se distinguen dos zonas: la corteza renal, de color amarillento y situada en la periferia, y la médula renal, la más interna; es rojiza y presenta estructuras en forma de cono invertido cuyo vértice termina en las papilas renales. </a:t>
            </a:r>
            <a:endParaRPr lang="es-MX" sz="2200" b="1" dirty="0" smtClean="0"/>
          </a:p>
          <a:p>
            <a:pPr algn="just"/>
            <a:endParaRPr lang="es-MX" sz="800" b="1" dirty="0"/>
          </a:p>
          <a:p>
            <a:pPr algn="just"/>
            <a:r>
              <a:rPr lang="es-MX" sz="2200" b="1" dirty="0" smtClean="0"/>
              <a:t>A </a:t>
            </a:r>
            <a:r>
              <a:rPr lang="es-MX" sz="2200" b="1" dirty="0"/>
              <a:t>través de estas estructuras la orina es transportada antes de ser almacenada en la pelvis renal.</a:t>
            </a:r>
          </a:p>
        </p:txBody>
      </p:sp>
    </p:spTree>
    <p:extLst>
      <p:ext uri="{BB962C8B-B14F-4D97-AF65-F5344CB8AC3E}">
        <p14:creationId xmlns="" xmlns:p14="http://schemas.microsoft.com/office/powerpoint/2010/main" val="27751607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93999" y="1262129"/>
            <a:ext cx="9381066" cy="4146997"/>
          </a:xfrm>
        </p:spPr>
        <p:txBody>
          <a:bodyPr/>
          <a:lstStyle/>
          <a:p>
            <a:pPr algn="just"/>
            <a:r>
              <a:rPr lang="es-MX" sz="2200" b="1" dirty="0"/>
              <a:t>La unidad estructural y funcional del riñón es la nefrona, compuesta por un corpúsculo renal, que contiene glomérulos, agregaciones u ovillos de capilares, rodeados por una capa delgada de revestimiento endotelial, denominada cápsula de </a:t>
            </a:r>
            <a:r>
              <a:rPr lang="es-MX" sz="2200" b="1" dirty="0" err="1"/>
              <a:t>Bowman</a:t>
            </a:r>
            <a:r>
              <a:rPr lang="es-MX" sz="2200" b="1" dirty="0"/>
              <a:t> y situada en el extremo ciego de los túbulos renales. </a:t>
            </a:r>
            <a:endParaRPr lang="es-MX" sz="2200" b="1" dirty="0" smtClean="0"/>
          </a:p>
          <a:p>
            <a:pPr algn="just"/>
            <a:endParaRPr lang="es-MX" sz="2200" b="1" dirty="0"/>
          </a:p>
          <a:p>
            <a:pPr algn="just"/>
            <a:r>
              <a:rPr lang="es-MX" sz="2200" b="1" dirty="0" smtClean="0"/>
              <a:t>Los </a:t>
            </a:r>
            <a:r>
              <a:rPr lang="es-MX" sz="2200" b="1" dirty="0"/>
              <a:t>túbulos renales o sistema tubular transportan y transforman la orina en lo largo de su recorrido hasta los túbulos  colectores, que desembocan en las papilas renales.</a:t>
            </a:r>
          </a:p>
          <a:p>
            <a:endParaRPr lang="es-MX" dirty="0"/>
          </a:p>
        </p:txBody>
      </p:sp>
    </p:spTree>
    <p:extLst>
      <p:ext uri="{BB962C8B-B14F-4D97-AF65-F5344CB8AC3E}">
        <p14:creationId xmlns="" xmlns:p14="http://schemas.microsoft.com/office/powerpoint/2010/main" val="11054617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53471" y="850006"/>
            <a:ext cx="7771479" cy="494548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7121755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12940" y="0"/>
            <a:ext cx="8596668" cy="1320800"/>
          </a:xfrm>
        </p:spPr>
        <p:txBody>
          <a:bodyPr/>
          <a:lstStyle/>
          <a:p>
            <a:r>
              <a:rPr lang="es-MX" dirty="0" smtClean="0"/>
              <a:t>FISIOLOGÍA RENAL</a:t>
            </a:r>
            <a:endParaRPr lang="es-MX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03846" y="1065885"/>
            <a:ext cx="9844705" cy="5128853"/>
          </a:xfrm>
        </p:spPr>
        <p:txBody>
          <a:bodyPr>
            <a:noAutofit/>
          </a:bodyPr>
          <a:lstStyle/>
          <a:p>
            <a:pPr algn="just"/>
            <a:r>
              <a:rPr lang="es-MX" sz="2200" b="1" dirty="0"/>
              <a:t>La orina se forma en los glomérulos y túbulos renales, y es conducida a la pelvis renal por los túbulos colectores.  </a:t>
            </a:r>
            <a:endParaRPr lang="es-MX" sz="2200" b="1" dirty="0" smtClean="0"/>
          </a:p>
          <a:p>
            <a:pPr algn="just"/>
            <a:endParaRPr lang="es-MX" sz="2200" b="1" dirty="0"/>
          </a:p>
          <a:p>
            <a:pPr algn="just"/>
            <a:r>
              <a:rPr lang="es-MX" sz="2200" b="1" dirty="0" smtClean="0"/>
              <a:t>Los </a:t>
            </a:r>
            <a:r>
              <a:rPr lang="es-MX" sz="2200" b="1" dirty="0"/>
              <a:t>glomérulos funcionan como simples filtros a través de los que pasan el agua, las sales y los productos de desecho de la sangre, hacia los espacios de la cápsula de </a:t>
            </a:r>
            <a:r>
              <a:rPr lang="es-MX" sz="2200" b="1" dirty="0" err="1"/>
              <a:t>Bowman</a:t>
            </a:r>
            <a:r>
              <a:rPr lang="es-MX" sz="2200" b="1" dirty="0"/>
              <a:t> y desde allí hacia los túbulos renales.  </a:t>
            </a:r>
            <a:endParaRPr lang="es-MX" sz="2200" b="1" dirty="0" smtClean="0"/>
          </a:p>
          <a:p>
            <a:pPr algn="just"/>
            <a:endParaRPr lang="es-MX" sz="2200" b="1" dirty="0"/>
          </a:p>
          <a:p>
            <a:pPr algn="just"/>
            <a:r>
              <a:rPr lang="es-MX" sz="2200" b="1" dirty="0" smtClean="0"/>
              <a:t>La </a:t>
            </a:r>
            <a:r>
              <a:rPr lang="es-MX" sz="2200" b="1" dirty="0"/>
              <a:t>mayor parte del agua y de las sales son reabsorbidas desde los túbulos, y el resto es excretada como orina. </a:t>
            </a:r>
            <a:endParaRPr lang="es-MX" sz="2200" b="1" dirty="0" smtClean="0"/>
          </a:p>
          <a:p>
            <a:pPr algn="just"/>
            <a:endParaRPr lang="es-MX" sz="2200" b="1" dirty="0"/>
          </a:p>
          <a:p>
            <a:pPr algn="just"/>
            <a:r>
              <a:rPr lang="es-MX" sz="2200" b="1" dirty="0" smtClean="0"/>
              <a:t>Los </a:t>
            </a:r>
            <a:r>
              <a:rPr lang="es-MX" sz="2200" b="1" dirty="0"/>
              <a:t>túbulos renales también eliminan otras sales y productos de desecho que pasan desde la sangre a la </a:t>
            </a:r>
            <a:r>
              <a:rPr lang="es-MX" sz="2200" b="1" dirty="0" smtClean="0"/>
              <a:t>orina</a:t>
            </a:r>
            <a:endParaRPr lang="es-MX" sz="2200" b="1" dirty="0"/>
          </a:p>
        </p:txBody>
      </p:sp>
    </p:spTree>
    <p:extLst>
      <p:ext uri="{BB962C8B-B14F-4D97-AF65-F5344CB8AC3E}">
        <p14:creationId xmlns="" xmlns:p14="http://schemas.microsoft.com/office/powerpoint/2010/main" val="21208050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65206" y="460577"/>
            <a:ext cx="9754553" cy="5991737"/>
          </a:xfrm>
        </p:spPr>
        <p:txBody>
          <a:bodyPr>
            <a:normAutofit/>
          </a:bodyPr>
          <a:lstStyle/>
          <a:p>
            <a:pPr algn="just"/>
            <a:r>
              <a:rPr lang="es-MX" sz="2200" b="1" dirty="0" smtClean="0"/>
              <a:t>La </a:t>
            </a:r>
            <a:r>
              <a:rPr lang="es-MX" sz="2200" b="1" dirty="0"/>
              <a:t>cantidad normal de orina eliminada en 24 horas es de 1,4 litros aproximadamente, aunque puede variar en función de la ingestión de líquidos y de las pérdidas por vómitos o a través de la piel por la sudoración</a:t>
            </a:r>
            <a:r>
              <a:rPr lang="es-MX" sz="2200" b="1" dirty="0" smtClean="0"/>
              <a:t>.</a:t>
            </a:r>
          </a:p>
          <a:p>
            <a:pPr algn="just"/>
            <a:endParaRPr lang="es-MX" sz="800" b="1" dirty="0"/>
          </a:p>
          <a:p>
            <a:pPr algn="just"/>
            <a:r>
              <a:rPr lang="es-MX" sz="2200" b="1" dirty="0"/>
              <a:t>Los riñones también son importantes para mantener el balance de líquidos y los niveles de sal así  como el equilibrio ácido-base. </a:t>
            </a:r>
            <a:endParaRPr lang="es-MX" sz="2200" b="1" dirty="0" smtClean="0"/>
          </a:p>
          <a:p>
            <a:pPr algn="just"/>
            <a:endParaRPr lang="es-MX" sz="800" b="1" dirty="0"/>
          </a:p>
          <a:p>
            <a:pPr algn="just"/>
            <a:r>
              <a:rPr lang="es-MX" sz="2200" b="1" dirty="0" smtClean="0"/>
              <a:t>Cuando </a:t>
            </a:r>
            <a:r>
              <a:rPr lang="es-MX" sz="2200" b="1" dirty="0"/>
              <a:t>algún trastorno altera estos equilibrios el riñón responde eliminando más o menos agua, sal, e hidrogeniones (iones de hidrógeno). </a:t>
            </a:r>
            <a:endParaRPr lang="es-MX" sz="2200" b="1" dirty="0" smtClean="0"/>
          </a:p>
          <a:p>
            <a:pPr algn="just"/>
            <a:endParaRPr lang="es-MX" sz="800" b="1" dirty="0"/>
          </a:p>
          <a:p>
            <a:pPr algn="just"/>
            <a:r>
              <a:rPr lang="es-MX" sz="2200" b="1" dirty="0" smtClean="0"/>
              <a:t>El </a:t>
            </a:r>
            <a:r>
              <a:rPr lang="es-MX" sz="2200" b="1" dirty="0"/>
              <a:t>riñón ayuda a mantener la tensión arterial normal; para ello, segrega la hormona renina y elabora una hormona que estimula la producción de glóbulos rojos, la </a:t>
            </a:r>
            <a:r>
              <a:rPr lang="es-MX" sz="2200" b="1" dirty="0" smtClean="0"/>
              <a:t>eritropoyetina.</a:t>
            </a:r>
            <a:endParaRPr lang="es-MX" sz="2200" b="1" dirty="0"/>
          </a:p>
          <a:p>
            <a:endParaRPr lang="es-MX" dirty="0"/>
          </a:p>
        </p:txBody>
      </p:sp>
    </p:spTree>
    <p:extLst>
      <p:ext uri="{BB962C8B-B14F-4D97-AF65-F5344CB8AC3E}">
        <p14:creationId xmlns="" xmlns:p14="http://schemas.microsoft.com/office/powerpoint/2010/main" val="29117821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74772" y="875762"/>
            <a:ext cx="6254827" cy="442985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0859446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Marcador de contenido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6684" y="373488"/>
            <a:ext cx="7835192" cy="6053070"/>
          </a:xfrm>
        </p:spPr>
      </p:pic>
    </p:spTree>
    <p:extLst>
      <p:ext uri="{BB962C8B-B14F-4D97-AF65-F5344CB8AC3E}">
        <p14:creationId xmlns="" xmlns:p14="http://schemas.microsoft.com/office/powerpoint/2010/main" val="24051758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77334" y="223234"/>
            <a:ext cx="8596668" cy="1320800"/>
          </a:xfrm>
        </p:spPr>
        <p:txBody>
          <a:bodyPr/>
          <a:lstStyle/>
          <a:p>
            <a:r>
              <a:rPr lang="es-MX" dirty="0" smtClean="0"/>
              <a:t>ENFERMEDADES DEL SISTEMA URINARIO</a:t>
            </a:r>
            <a:endParaRPr lang="es-MX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09909" y="975733"/>
            <a:ext cx="9677280" cy="4794002"/>
          </a:xfrm>
        </p:spPr>
        <p:txBody>
          <a:bodyPr>
            <a:normAutofit/>
          </a:bodyPr>
          <a:lstStyle/>
          <a:p>
            <a:pPr algn="just"/>
            <a:r>
              <a:rPr lang="es-MX" sz="2200" b="1" dirty="0"/>
              <a:t>A los niños pequeños, antes de aprender a controlar el esfínter urinario, se les escapa la orina en cuanto se llena la vejiga. </a:t>
            </a:r>
            <a:endParaRPr lang="es-MX" sz="2200" b="1" dirty="0" smtClean="0"/>
          </a:p>
          <a:p>
            <a:pPr algn="just"/>
            <a:endParaRPr lang="es-MX" sz="2200" b="1" dirty="0"/>
          </a:p>
          <a:p>
            <a:pPr algn="just"/>
            <a:r>
              <a:rPr lang="es-MX" sz="2200" b="1" dirty="0" smtClean="0"/>
              <a:t>Muchos </a:t>
            </a:r>
            <a:r>
              <a:rPr lang="es-MX" sz="2200" b="1" dirty="0"/>
              <a:t>niños mayores y adultos padecen un trastorno denominado enuresis, en el que el afectado no puede controlar el esfínter urinario, y cuyo origen puede deberse en algunas ocasiones a un desequilibrio emocional. El miedo o temor pueden producir enuresis temporal. </a:t>
            </a:r>
            <a:endParaRPr lang="es-MX" sz="2200" b="1" dirty="0" smtClean="0"/>
          </a:p>
          <a:p>
            <a:pPr algn="just"/>
            <a:endParaRPr lang="es-MX" sz="2200" b="1" dirty="0"/>
          </a:p>
          <a:p>
            <a:pPr algn="just"/>
            <a:r>
              <a:rPr lang="es-MX" sz="2200" b="1" dirty="0" smtClean="0"/>
              <a:t>En </a:t>
            </a:r>
            <a:r>
              <a:rPr lang="es-MX" sz="2200" b="1" dirty="0"/>
              <a:t>los ancianos ciertos tipos de degeneración del sistema nervioso provocan incontinencia urinaria. </a:t>
            </a:r>
          </a:p>
          <a:p>
            <a:endParaRPr lang="es-MX" dirty="0"/>
          </a:p>
        </p:txBody>
      </p:sp>
    </p:spTree>
    <p:extLst>
      <p:ext uri="{BB962C8B-B14F-4D97-AF65-F5344CB8AC3E}">
        <p14:creationId xmlns="" xmlns:p14="http://schemas.microsoft.com/office/powerpoint/2010/main" val="356075148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68237" y="450762"/>
            <a:ext cx="10282587" cy="5666704"/>
          </a:xfrm>
        </p:spPr>
        <p:txBody>
          <a:bodyPr>
            <a:noAutofit/>
          </a:bodyPr>
          <a:lstStyle/>
          <a:p>
            <a:pPr algn="just"/>
            <a:r>
              <a:rPr lang="es-MX" sz="2200" b="1" dirty="0" smtClean="0"/>
              <a:t>La </a:t>
            </a:r>
            <a:r>
              <a:rPr lang="es-MX" sz="2200" b="1" dirty="0"/>
              <a:t>incapacidad para eliminar la orina almacenada puede deberse a un espasmo del esfínter urinario, al bloqueo del esfínter por un cálculo, a una hipertrofia de la próstata en varones o a una pérdida del tono muscular en la vejiga después de un shock o intervención quirúrgica. </a:t>
            </a:r>
            <a:endParaRPr lang="es-MX" sz="2200" b="1" dirty="0" smtClean="0"/>
          </a:p>
          <a:p>
            <a:pPr algn="just"/>
            <a:endParaRPr lang="es-MX" sz="300" b="1" dirty="0"/>
          </a:p>
          <a:p>
            <a:pPr algn="just"/>
            <a:r>
              <a:rPr lang="es-MX" sz="2200" b="1" dirty="0" smtClean="0"/>
              <a:t>La </a:t>
            </a:r>
            <a:r>
              <a:rPr lang="es-MX" sz="2200" b="1" dirty="0"/>
              <a:t>retención de orina puede originarse también por una lesión nerviosa donde la médula espinal resulte afectada o una esclerosis múltiple.</a:t>
            </a:r>
          </a:p>
          <a:p>
            <a:pPr algn="just"/>
            <a:endParaRPr lang="es-MX" sz="300" b="1" dirty="0" smtClean="0"/>
          </a:p>
          <a:p>
            <a:pPr algn="just"/>
            <a:r>
              <a:rPr lang="es-MX" sz="2200" b="1" dirty="0" smtClean="0"/>
              <a:t>La </a:t>
            </a:r>
            <a:r>
              <a:rPr lang="es-MX" sz="2200" b="1" dirty="0"/>
              <a:t>nefritis, o inflamación del riñón, es una de las enfermedades renales más frecuentes. </a:t>
            </a:r>
            <a:endParaRPr lang="es-MX" sz="2200" b="1" dirty="0" smtClean="0"/>
          </a:p>
          <a:p>
            <a:pPr algn="just"/>
            <a:endParaRPr lang="es-MX" sz="300" b="1" dirty="0"/>
          </a:p>
          <a:p>
            <a:pPr algn="just"/>
            <a:r>
              <a:rPr lang="es-MX" sz="2200" b="1" dirty="0" smtClean="0"/>
              <a:t>Sus </a:t>
            </a:r>
            <a:r>
              <a:rPr lang="es-MX" sz="2200" b="1" dirty="0"/>
              <a:t>características principales son la presencia en la orina, en el examen microscópico, de albúmina (lo que se denomina albuminuria), hematíes y leucocitos, y cilindros hialinos o granulosos</a:t>
            </a:r>
            <a:r>
              <a:rPr lang="es-MX" sz="2200" b="1" dirty="0" smtClean="0"/>
              <a:t>.</a:t>
            </a:r>
          </a:p>
          <a:p>
            <a:pPr algn="just"/>
            <a:endParaRPr lang="es-MX" sz="300" b="1" dirty="0"/>
          </a:p>
          <a:p>
            <a:pPr algn="just"/>
            <a:r>
              <a:rPr lang="es-MX" sz="2200" b="1" dirty="0" smtClean="0"/>
              <a:t> </a:t>
            </a:r>
            <a:r>
              <a:rPr lang="es-MX" sz="2200" b="1" dirty="0"/>
              <a:t>Es mucho más frecuente en la infancia y adolescencia que en la edad adulta.</a:t>
            </a:r>
          </a:p>
          <a:p>
            <a:pPr algn="just"/>
            <a:endParaRPr lang="es-MX" sz="2200" b="1" dirty="0"/>
          </a:p>
        </p:txBody>
      </p:sp>
    </p:spTree>
    <p:extLst>
      <p:ext uri="{BB962C8B-B14F-4D97-AF65-F5344CB8AC3E}">
        <p14:creationId xmlns="" xmlns:p14="http://schemas.microsoft.com/office/powerpoint/2010/main" val="285180649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87930" y="669699"/>
            <a:ext cx="9548498" cy="5307266"/>
          </a:xfrm>
        </p:spPr>
        <p:txBody>
          <a:bodyPr>
            <a:normAutofit/>
          </a:bodyPr>
          <a:lstStyle/>
          <a:p>
            <a:pPr algn="just"/>
            <a:r>
              <a:rPr lang="es-MX" sz="2200" b="1" dirty="0"/>
              <a:t>La forma más común de nefritis es la </a:t>
            </a:r>
            <a:r>
              <a:rPr lang="es-MX" sz="2200" b="1" dirty="0" err="1"/>
              <a:t>glomerulonefritis</a:t>
            </a:r>
            <a:r>
              <a:rPr lang="es-MX" sz="2200" b="1" dirty="0"/>
              <a:t>, que aparece con frecuencia entre las tres y las seis semanas después de una infección estreptocócica debido al mecanismo inmunológico (anticuerpos frente al estreptococo que dañan proteínas específicas del glomérulo</a:t>
            </a:r>
            <a:r>
              <a:rPr lang="es-MX" sz="2200" b="1" dirty="0" smtClean="0"/>
              <a:t>).</a:t>
            </a:r>
          </a:p>
          <a:p>
            <a:pPr algn="just"/>
            <a:endParaRPr lang="es-MX" sz="2200" b="1" dirty="0"/>
          </a:p>
          <a:p>
            <a:pPr algn="just"/>
            <a:r>
              <a:rPr lang="es-MX" sz="2200" b="1" dirty="0" smtClean="0"/>
              <a:t>El </a:t>
            </a:r>
            <a:r>
              <a:rPr lang="es-MX" sz="2200" b="1" dirty="0"/>
              <a:t>paciente sufre escalofríos, fiebre, cefalea, dolor lumbar, hinchazón o edema de la cara, en especial alrededor de los ojos, náuseas y vómitos. La orina puede ser escasa y de aspecto turbio. </a:t>
            </a:r>
            <a:endParaRPr lang="es-MX" sz="2200" b="1" dirty="0" smtClean="0"/>
          </a:p>
          <a:p>
            <a:pPr algn="just"/>
            <a:endParaRPr lang="es-MX" sz="2200" b="1" dirty="0"/>
          </a:p>
          <a:p>
            <a:pPr algn="just"/>
            <a:r>
              <a:rPr lang="es-MX" sz="2200" b="1" dirty="0" smtClean="0"/>
              <a:t>El </a:t>
            </a:r>
            <a:r>
              <a:rPr lang="es-MX" sz="2200" b="1" dirty="0"/>
              <a:t>pronóstico suele ser positivo y la mayoría de los pacientes se recuperan sin secuelas, aunque en algunos casos evolucionan hacia una nefritis crónica. </a:t>
            </a:r>
            <a:endParaRPr lang="es-MX" sz="2200" b="1" dirty="0" smtClean="0"/>
          </a:p>
          <a:p>
            <a:endParaRPr lang="es-MX" dirty="0"/>
          </a:p>
        </p:txBody>
      </p:sp>
    </p:spTree>
    <p:extLst>
      <p:ext uri="{BB962C8B-B14F-4D97-AF65-F5344CB8AC3E}">
        <p14:creationId xmlns="" xmlns:p14="http://schemas.microsoft.com/office/powerpoint/2010/main" val="219247530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00815" y="949975"/>
            <a:ext cx="9754554" cy="3880773"/>
          </a:xfrm>
        </p:spPr>
        <p:txBody>
          <a:bodyPr>
            <a:normAutofit/>
          </a:bodyPr>
          <a:lstStyle/>
          <a:p>
            <a:pPr algn="just"/>
            <a:r>
              <a:rPr lang="es-MX" sz="2200" b="1" dirty="0" smtClean="0"/>
              <a:t>En </a:t>
            </a:r>
            <a:r>
              <a:rPr lang="es-MX" sz="2200" b="1" dirty="0"/>
              <a:t>este tipo de nefritis la lesión renal progresa durante años en los que el paciente está asintomático. </a:t>
            </a:r>
            <a:endParaRPr lang="es-MX" sz="2200" b="1" dirty="0" smtClean="0"/>
          </a:p>
          <a:p>
            <a:pPr algn="just"/>
            <a:endParaRPr lang="es-MX" sz="2200" b="1" dirty="0"/>
          </a:p>
          <a:p>
            <a:pPr algn="just"/>
            <a:r>
              <a:rPr lang="es-MX" sz="2200" b="1" dirty="0" smtClean="0"/>
              <a:t>Sin </a:t>
            </a:r>
            <a:r>
              <a:rPr lang="es-MX" sz="2200" b="1" dirty="0"/>
              <a:t>embargo, al final hay uremia (urea en  sangre) e insuficiencia renal. </a:t>
            </a:r>
            <a:endParaRPr lang="es-MX" sz="2200" b="1" dirty="0" smtClean="0"/>
          </a:p>
          <a:p>
            <a:pPr algn="just"/>
            <a:endParaRPr lang="es-MX" sz="2200" b="1" dirty="0"/>
          </a:p>
          <a:p>
            <a:pPr algn="just"/>
            <a:r>
              <a:rPr lang="es-MX" sz="2200" b="1" dirty="0" smtClean="0"/>
              <a:t>Existe </a:t>
            </a:r>
            <a:r>
              <a:rPr lang="es-MX" sz="2200" b="1" dirty="0"/>
              <a:t>además otro grupo de </a:t>
            </a:r>
            <a:r>
              <a:rPr lang="es-MX" sz="2200" b="1" dirty="0" err="1"/>
              <a:t>glomerulonefritis</a:t>
            </a:r>
            <a:r>
              <a:rPr lang="es-MX" sz="2200" b="1" dirty="0"/>
              <a:t> de causa desconocida, quizá autoinmune, que tienen peor pronóstico y evolucionan con más rapidez hacia la insuficiencia renal.</a:t>
            </a:r>
          </a:p>
        </p:txBody>
      </p:sp>
    </p:spTree>
    <p:extLst>
      <p:ext uri="{BB962C8B-B14F-4D97-AF65-F5344CB8AC3E}">
        <p14:creationId xmlns="" xmlns:p14="http://schemas.microsoft.com/office/powerpoint/2010/main" val="266306487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76071" y="489397"/>
            <a:ext cx="9219623" cy="585988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73049506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87932" y="437882"/>
            <a:ext cx="9484102" cy="5603481"/>
          </a:xfrm>
        </p:spPr>
        <p:txBody>
          <a:bodyPr>
            <a:normAutofit/>
          </a:bodyPr>
          <a:lstStyle/>
          <a:p>
            <a:pPr algn="just"/>
            <a:r>
              <a:rPr lang="es-MX" sz="2200" b="1" dirty="0" smtClean="0"/>
              <a:t>La </a:t>
            </a:r>
            <a:r>
              <a:rPr lang="es-MX" sz="2200" b="1" dirty="0"/>
              <a:t>hidronefrosis es el resultado de la obstrucción del flujo de orina en la vía excretora, que casi siempre es consecuencia de anomalías congénitas de los uréteres o de una hipertrofia prostática</a:t>
            </a:r>
            <a:r>
              <a:rPr lang="es-MX" sz="2200" b="1" dirty="0" smtClean="0"/>
              <a:t>.</a:t>
            </a:r>
          </a:p>
          <a:p>
            <a:pPr algn="just"/>
            <a:endParaRPr lang="es-MX" sz="2200" b="1" dirty="0"/>
          </a:p>
          <a:p>
            <a:pPr algn="just"/>
            <a:r>
              <a:rPr lang="es-MX" sz="2200" b="1" dirty="0" smtClean="0"/>
              <a:t> </a:t>
            </a:r>
            <a:r>
              <a:rPr lang="es-MX" sz="2200" b="1" dirty="0"/>
              <a:t>La </a:t>
            </a:r>
            <a:r>
              <a:rPr lang="es-MX" sz="2200" b="1" dirty="0" err="1"/>
              <a:t>nefroesclerosis</a:t>
            </a:r>
            <a:r>
              <a:rPr lang="es-MX" sz="2200" b="1" dirty="0"/>
              <a:t>, o endurecimiento de las pequeñas arterias que irrigan el riñón, es un trastorno caracterizado por la presencia de albúmina, cilindros, y en ocasiones hematíes o leucocitos en la orina (hematuria y </a:t>
            </a:r>
            <a:r>
              <a:rPr lang="es-MX" sz="2200" b="1" dirty="0" err="1"/>
              <a:t>leucocituria</a:t>
            </a:r>
            <a:r>
              <a:rPr lang="es-MX" sz="2200" b="1" dirty="0"/>
              <a:t>). </a:t>
            </a:r>
            <a:endParaRPr lang="es-MX" sz="2200" b="1" dirty="0" smtClean="0"/>
          </a:p>
          <a:p>
            <a:pPr algn="just"/>
            <a:endParaRPr lang="es-MX" sz="2200" b="1" dirty="0"/>
          </a:p>
          <a:p>
            <a:pPr algn="just"/>
            <a:r>
              <a:rPr lang="es-MX" sz="2200" b="1" dirty="0" smtClean="0"/>
              <a:t>Por </a:t>
            </a:r>
            <a:r>
              <a:rPr lang="es-MX" sz="2200" b="1" dirty="0"/>
              <a:t>lo general se acompaña de enfermedad vascular hipertensiva</a:t>
            </a:r>
            <a:r>
              <a:rPr lang="es-MX" sz="2200" b="1" dirty="0" smtClean="0"/>
              <a:t>.</a:t>
            </a:r>
          </a:p>
          <a:p>
            <a:pPr algn="just"/>
            <a:endParaRPr lang="es-MX" sz="2200" b="1" dirty="0"/>
          </a:p>
          <a:p>
            <a:pPr algn="just"/>
            <a:r>
              <a:rPr lang="es-MX" sz="2200" b="1" dirty="0" smtClean="0"/>
              <a:t> </a:t>
            </a:r>
            <a:r>
              <a:rPr lang="es-MX" sz="2200" b="1" dirty="0"/>
              <a:t>La lesión fundamental es la esclerosis de las pequeñas arterias del riñón con atrofia secundaria de los glomérulos y cambios patológicos en el tejido intersticial.</a:t>
            </a:r>
          </a:p>
          <a:p>
            <a:endParaRPr lang="es-MX" dirty="0"/>
          </a:p>
        </p:txBody>
      </p:sp>
    </p:spTree>
    <p:extLst>
      <p:ext uri="{BB962C8B-B14F-4D97-AF65-F5344CB8AC3E}">
        <p14:creationId xmlns="" xmlns:p14="http://schemas.microsoft.com/office/powerpoint/2010/main" val="337827987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31821" y="528034"/>
            <a:ext cx="9813700" cy="5513329"/>
          </a:xfrm>
        </p:spPr>
        <p:txBody>
          <a:bodyPr>
            <a:noAutofit/>
          </a:bodyPr>
          <a:lstStyle/>
          <a:p>
            <a:pPr algn="just"/>
            <a:r>
              <a:rPr lang="es-MX" sz="2200" b="1" dirty="0"/>
              <a:t>Los cálculos renales, o piedras en el riñón, se pueden formar en </a:t>
            </a:r>
            <a:r>
              <a:rPr lang="es-MX" sz="2200" b="1" dirty="0" smtClean="0"/>
              <a:t>este </a:t>
            </a:r>
            <a:r>
              <a:rPr lang="es-MX" sz="2200" b="1" dirty="0"/>
              <a:t>o en la pelvis renal por depósitos de cristales presentes en la orina. </a:t>
            </a:r>
            <a:endParaRPr lang="es-MX" sz="2200" b="1" dirty="0" smtClean="0"/>
          </a:p>
          <a:p>
            <a:pPr algn="just"/>
            <a:endParaRPr lang="es-MX" sz="300" b="1" dirty="0"/>
          </a:p>
          <a:p>
            <a:pPr algn="just"/>
            <a:r>
              <a:rPr lang="es-MX" sz="2200" b="1" dirty="0" smtClean="0"/>
              <a:t>La </a:t>
            </a:r>
            <a:r>
              <a:rPr lang="es-MX" sz="2200" b="1" dirty="0"/>
              <a:t>mayoría de ellos son cristales de oxalato de calcio. </a:t>
            </a:r>
            <a:endParaRPr lang="es-MX" sz="2200" b="1" dirty="0" smtClean="0"/>
          </a:p>
          <a:p>
            <a:pPr algn="just"/>
            <a:endParaRPr lang="es-MX" sz="300" b="1" dirty="0"/>
          </a:p>
          <a:p>
            <a:pPr algn="just"/>
            <a:r>
              <a:rPr lang="es-MX" sz="2200" b="1" dirty="0" smtClean="0"/>
              <a:t>La </a:t>
            </a:r>
            <a:r>
              <a:rPr lang="es-MX" sz="2200" b="1" dirty="0"/>
              <a:t>infección o una obstrucción, pueden desempeñar un importante papel en su formación. </a:t>
            </a:r>
            <a:endParaRPr lang="es-MX" sz="2200" b="1" dirty="0" smtClean="0"/>
          </a:p>
          <a:p>
            <a:pPr algn="just"/>
            <a:endParaRPr lang="es-MX" sz="300" b="1" dirty="0"/>
          </a:p>
          <a:p>
            <a:pPr algn="just"/>
            <a:r>
              <a:rPr lang="es-MX" sz="2200" b="1" dirty="0" smtClean="0"/>
              <a:t>En </a:t>
            </a:r>
            <a:r>
              <a:rPr lang="es-MX" sz="2200" b="1" dirty="0"/>
              <a:t>algunas ocasiones aparecen cuando el nivel de calcio en la  sangre se eleva de forma anormal como en los trastornos de las  glándulas paratiroides. </a:t>
            </a:r>
            <a:endParaRPr lang="es-MX" sz="2200" b="1" dirty="0" smtClean="0"/>
          </a:p>
          <a:p>
            <a:pPr algn="just"/>
            <a:endParaRPr lang="es-MX" sz="300" b="1" dirty="0"/>
          </a:p>
          <a:p>
            <a:pPr algn="just"/>
            <a:r>
              <a:rPr lang="es-MX" sz="2200" b="1" dirty="0" smtClean="0"/>
              <a:t>En </a:t>
            </a:r>
            <a:r>
              <a:rPr lang="es-MX" sz="2200" b="1" dirty="0"/>
              <a:t>otros casos aparecen cuando el nivel de ácido úrico en la sangre es demasiado </a:t>
            </a:r>
            <a:r>
              <a:rPr lang="es-MX" sz="2200" b="1" dirty="0" smtClean="0"/>
              <a:t>alto, </a:t>
            </a:r>
            <a:r>
              <a:rPr lang="es-MX" sz="2200" b="1" dirty="0"/>
              <a:t>por lo general debido a una dieta inadecuada y un consumo excesivo de alcohol. </a:t>
            </a:r>
          </a:p>
          <a:p>
            <a:pPr algn="just"/>
            <a:endParaRPr lang="es-MX" sz="2200" b="1" dirty="0"/>
          </a:p>
        </p:txBody>
      </p:sp>
    </p:spTree>
    <p:extLst>
      <p:ext uri="{BB962C8B-B14F-4D97-AF65-F5344CB8AC3E}">
        <p14:creationId xmlns="" xmlns:p14="http://schemas.microsoft.com/office/powerpoint/2010/main" val="10231271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8391" y="309091"/>
            <a:ext cx="9909100" cy="6381482"/>
          </a:xfrm>
        </p:spPr>
        <p:txBody>
          <a:bodyPr>
            <a:normAutofit/>
          </a:bodyPr>
          <a:lstStyle/>
          <a:p>
            <a:pPr algn="just"/>
            <a:r>
              <a:rPr lang="es-MX" sz="2000" b="1" dirty="0" smtClean="0"/>
              <a:t>La </a:t>
            </a:r>
            <a:r>
              <a:rPr lang="es-MX" sz="2000" b="1" dirty="0"/>
              <a:t>ingestión excesiva de calcio y oxalato en la dieta, junto con un aporte escaso de líquidos, pueden favorecer también la aparición de cálculos. Sin embargo, en la mayoría de los casos la causa es desconocida. </a:t>
            </a:r>
            <a:endParaRPr lang="es-MX" sz="2000" b="1" dirty="0" smtClean="0"/>
          </a:p>
          <a:p>
            <a:pPr algn="just"/>
            <a:endParaRPr lang="es-MX" sz="300" b="1" dirty="0"/>
          </a:p>
          <a:p>
            <a:pPr algn="just"/>
            <a:r>
              <a:rPr lang="es-MX" sz="2000" b="1" dirty="0" smtClean="0"/>
              <a:t>Los </a:t>
            </a:r>
            <a:r>
              <a:rPr lang="es-MX" sz="2000" b="1" dirty="0"/>
              <a:t>cálculos pueden producir hemorragia, infección secundaria u obstrucción. Cuando su tamaño es pequeño, tienden a descender por el uréter hacia la vejiga asociados con un dolor muy intenso. </a:t>
            </a:r>
            <a:endParaRPr lang="es-MX" sz="2000" b="1" dirty="0" smtClean="0"/>
          </a:p>
          <a:p>
            <a:pPr algn="just"/>
            <a:endParaRPr lang="es-MX" sz="300" b="1" dirty="0"/>
          </a:p>
          <a:p>
            <a:pPr algn="just"/>
            <a:r>
              <a:rPr lang="es-MX" sz="2000" b="1" dirty="0" smtClean="0"/>
              <a:t>El </a:t>
            </a:r>
            <a:r>
              <a:rPr lang="es-MX" sz="2000" b="1" dirty="0"/>
              <a:t>dolor cólico producido por los cálculos requiere tratamiento con analgésicos potentes o espasmolíticos, y puede aparecer de forma súbita tras el ejercicio muscular. </a:t>
            </a:r>
            <a:endParaRPr lang="es-MX" sz="2000" b="1" dirty="0" smtClean="0"/>
          </a:p>
          <a:p>
            <a:pPr algn="just"/>
            <a:endParaRPr lang="es-MX" sz="300" b="1" dirty="0"/>
          </a:p>
          <a:p>
            <a:pPr algn="just"/>
            <a:r>
              <a:rPr lang="es-MX" sz="2000" b="1" dirty="0" smtClean="0"/>
              <a:t>Una </a:t>
            </a:r>
            <a:r>
              <a:rPr lang="es-MX" sz="2000" b="1" dirty="0"/>
              <a:t>vez que el cálculo alcanza la vejiga, es posible que sea expulsado por la orina de forma inadvertida, desapareciendo el dolor. </a:t>
            </a:r>
            <a:endParaRPr lang="es-MX" sz="2000" b="1" dirty="0" smtClean="0"/>
          </a:p>
          <a:p>
            <a:pPr algn="just"/>
            <a:endParaRPr lang="es-MX" sz="300" b="1" dirty="0"/>
          </a:p>
          <a:p>
            <a:pPr algn="just"/>
            <a:r>
              <a:rPr lang="es-MX" sz="2000" b="1" dirty="0" smtClean="0"/>
              <a:t>Si </a:t>
            </a:r>
            <a:r>
              <a:rPr lang="es-MX" sz="2000" b="1" dirty="0"/>
              <a:t>el cálculo es demasiado grande para ser expulsado, es necesario recurrir a la cirugía o a la litotricia, procedimiento que utiliza ondas de choque generadas por un aparato localizado fuera del organismo, para desintegrar los cálculos.</a:t>
            </a:r>
          </a:p>
          <a:p>
            <a:endParaRPr lang="es-MX" dirty="0"/>
          </a:p>
        </p:txBody>
      </p:sp>
    </p:spTree>
    <p:extLst>
      <p:ext uri="{BB962C8B-B14F-4D97-AF65-F5344CB8AC3E}">
        <p14:creationId xmlns="" xmlns:p14="http://schemas.microsoft.com/office/powerpoint/2010/main" val="40647569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9095" y="670970"/>
            <a:ext cx="9079604" cy="501839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97919876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76518" y="463639"/>
            <a:ext cx="8797484" cy="6118636"/>
          </a:xfrm>
        </p:spPr>
        <p:txBody>
          <a:bodyPr>
            <a:normAutofit/>
          </a:bodyPr>
          <a:lstStyle/>
          <a:p>
            <a:pPr algn="just"/>
            <a:r>
              <a:rPr lang="es-MX" sz="2200" b="1" dirty="0"/>
              <a:t>La uremia es la intoxicación producida por la acumulación en la  sangre de los productos de desecho que suelen ser eliminados por el riñón. </a:t>
            </a:r>
            <a:endParaRPr lang="es-MX" sz="2200" b="1" dirty="0" smtClean="0"/>
          </a:p>
          <a:p>
            <a:pPr algn="just"/>
            <a:endParaRPr lang="es-MX" sz="2200" b="1" dirty="0"/>
          </a:p>
          <a:p>
            <a:pPr algn="just"/>
            <a:r>
              <a:rPr lang="es-MX" sz="2200" b="1" dirty="0" smtClean="0"/>
              <a:t>Aparece </a:t>
            </a:r>
            <a:r>
              <a:rPr lang="es-MX" sz="2200" b="1" dirty="0"/>
              <a:t>en la fase final de las enfermedades crónicas del riñón y se caracteriza por somnolencia, cefalea (dolor de cabeza), náuseas, insomnio, espasmos, convulsiones y estado de coma. </a:t>
            </a:r>
            <a:endParaRPr lang="es-MX" sz="2200" b="1" dirty="0" smtClean="0"/>
          </a:p>
          <a:p>
            <a:pPr algn="just"/>
            <a:endParaRPr lang="es-MX" sz="2200" b="1" dirty="0"/>
          </a:p>
          <a:p>
            <a:pPr algn="just"/>
            <a:r>
              <a:rPr lang="es-MX" sz="2200" b="1" dirty="0" smtClean="0"/>
              <a:t>El </a:t>
            </a:r>
            <a:r>
              <a:rPr lang="es-MX" sz="2200" b="1" dirty="0"/>
              <a:t>pronóstico es negativo, sin embargo, el desarrollo de las diferentes técnicas de diálisis periódica en la década de 1980, cuyo objetivo es eliminar de la sangre los productos de desecho y toxinas, y la generalización de los trasplantes de riñón han supuesto un gran avance para estos pacientes.</a:t>
            </a:r>
          </a:p>
        </p:txBody>
      </p:sp>
    </p:spTree>
    <p:extLst>
      <p:ext uri="{BB962C8B-B14F-4D97-AF65-F5344CB8AC3E}">
        <p14:creationId xmlns="" xmlns:p14="http://schemas.microsoft.com/office/powerpoint/2010/main" val="197854856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57577" y="592426"/>
            <a:ext cx="9003546" cy="4959537"/>
          </a:xfrm>
        </p:spPr>
        <p:txBody>
          <a:bodyPr/>
          <a:lstStyle/>
          <a:p>
            <a:pPr algn="just"/>
            <a:r>
              <a:rPr lang="es-MX" sz="2200" b="1" dirty="0"/>
              <a:t>La </a:t>
            </a:r>
            <a:r>
              <a:rPr lang="es-MX" sz="2200" b="1" dirty="0" err="1"/>
              <a:t>pielonefritis</a:t>
            </a:r>
            <a:r>
              <a:rPr lang="es-MX" sz="2200" b="1" dirty="0"/>
              <a:t> es una infección bacteriana del riñón. </a:t>
            </a:r>
            <a:endParaRPr lang="es-MX" sz="2200" b="1" dirty="0" smtClean="0"/>
          </a:p>
          <a:p>
            <a:pPr algn="just"/>
            <a:endParaRPr lang="es-MX" sz="2200" b="1" dirty="0"/>
          </a:p>
          <a:p>
            <a:pPr algn="just"/>
            <a:r>
              <a:rPr lang="es-MX" sz="2200" b="1" dirty="0" smtClean="0"/>
              <a:t>La </a:t>
            </a:r>
            <a:r>
              <a:rPr lang="es-MX" sz="2200" b="1" dirty="0"/>
              <a:t>forma aguda se acompaña de fiebre, escalofríos, dolor en el lado afectado, micción frecuente y escozor al orinar. </a:t>
            </a:r>
            <a:endParaRPr lang="es-MX" sz="2200" b="1" dirty="0" smtClean="0"/>
          </a:p>
          <a:p>
            <a:pPr algn="just"/>
            <a:endParaRPr lang="es-MX" sz="2200" b="1" dirty="0"/>
          </a:p>
          <a:p>
            <a:pPr algn="just"/>
            <a:r>
              <a:rPr lang="es-MX" sz="2200" b="1" dirty="0" smtClean="0"/>
              <a:t>La </a:t>
            </a:r>
            <a:r>
              <a:rPr lang="es-MX" sz="2200" b="1" dirty="0" err="1"/>
              <a:t>pielonefritis</a:t>
            </a:r>
            <a:r>
              <a:rPr lang="es-MX" sz="2200" b="1" dirty="0"/>
              <a:t> crónica es una enfermedad de larga evolución, progresiva, por lo general asintomática (sin síntomas) y que puede conducir a la destrucción del riñón y a la uremia. </a:t>
            </a:r>
            <a:endParaRPr lang="es-MX" sz="2200" b="1" dirty="0" smtClean="0"/>
          </a:p>
          <a:p>
            <a:pPr algn="just"/>
            <a:endParaRPr lang="es-MX" sz="2200" b="1" dirty="0"/>
          </a:p>
          <a:p>
            <a:pPr algn="just"/>
            <a:r>
              <a:rPr lang="es-MX" sz="2200" b="1" dirty="0" smtClean="0"/>
              <a:t>La </a:t>
            </a:r>
            <a:r>
              <a:rPr lang="es-MX" sz="2200" b="1" dirty="0" err="1"/>
              <a:t>pielonefritis</a:t>
            </a:r>
            <a:r>
              <a:rPr lang="es-MX" sz="2200" b="1" dirty="0"/>
              <a:t> es más frecuente en diabéticos y más en mujeres que en hombres.</a:t>
            </a:r>
          </a:p>
          <a:p>
            <a:endParaRPr lang="es-MX" dirty="0"/>
          </a:p>
        </p:txBody>
      </p:sp>
    </p:spTree>
    <p:extLst>
      <p:ext uri="{BB962C8B-B14F-4D97-AF65-F5344CB8AC3E}">
        <p14:creationId xmlns="" xmlns:p14="http://schemas.microsoft.com/office/powerpoint/2010/main" val="78981326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1118" y="1246189"/>
            <a:ext cx="9265157" cy="3880773"/>
          </a:xfrm>
        </p:spPr>
        <p:txBody>
          <a:bodyPr>
            <a:normAutofit/>
          </a:bodyPr>
          <a:lstStyle/>
          <a:p>
            <a:pPr algn="just"/>
            <a:r>
              <a:rPr lang="es-MX" sz="2200" b="1" dirty="0"/>
              <a:t>El tumor de </a:t>
            </a:r>
            <a:r>
              <a:rPr lang="es-MX" sz="2200" b="1" dirty="0" err="1"/>
              <a:t>Wilms</a:t>
            </a:r>
            <a:r>
              <a:rPr lang="es-MX" sz="2200" b="1" dirty="0"/>
              <a:t>, que es un tumor renal muy maligno, es más frecuente en los niños pequeños. </a:t>
            </a:r>
            <a:endParaRPr lang="es-MX" sz="2200" b="1" dirty="0" smtClean="0"/>
          </a:p>
          <a:p>
            <a:pPr algn="just"/>
            <a:endParaRPr lang="es-MX" sz="2200" b="1" dirty="0"/>
          </a:p>
          <a:p>
            <a:pPr algn="just"/>
            <a:r>
              <a:rPr lang="es-MX" sz="2200" b="1" dirty="0" smtClean="0"/>
              <a:t>Los </a:t>
            </a:r>
            <a:r>
              <a:rPr lang="es-MX" sz="2200" b="1" dirty="0"/>
              <a:t>últimos avances en su tratamiento han conseguido la curación de muchos niños con esta enfermedad. </a:t>
            </a:r>
            <a:endParaRPr lang="es-MX" sz="2200" b="1" dirty="0" smtClean="0"/>
          </a:p>
          <a:p>
            <a:pPr algn="just"/>
            <a:endParaRPr lang="es-MX" sz="2200" b="1" dirty="0"/>
          </a:p>
          <a:p>
            <a:pPr algn="just"/>
            <a:r>
              <a:rPr lang="es-MX" sz="2200" b="1" dirty="0" smtClean="0"/>
              <a:t>En </a:t>
            </a:r>
            <a:r>
              <a:rPr lang="es-MX" sz="2200" b="1" dirty="0"/>
              <a:t>el lupus eritematoso sistémico, que afecta sobre todo a mujeres en la cuarta década de la vida, el organismo produce anticuerpos que lesionan el riñón.</a:t>
            </a:r>
          </a:p>
          <a:p>
            <a:pPr algn="just"/>
            <a:endParaRPr lang="es-MX" sz="2200" b="1" dirty="0"/>
          </a:p>
        </p:txBody>
      </p:sp>
    </p:spTree>
    <p:extLst>
      <p:ext uri="{BB962C8B-B14F-4D97-AF65-F5344CB8AC3E}">
        <p14:creationId xmlns="" xmlns:p14="http://schemas.microsoft.com/office/powerpoint/2010/main" val="145145001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b="1" dirty="0" smtClean="0"/>
              <a:t>BIBLIOGRAFÍA</a:t>
            </a:r>
            <a:endParaRPr lang="es-MX" b="1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>
                <a:hlinkClick r:id="rId2"/>
              </a:rPr>
              <a:t>http://www.juntadeandalucia.es/averroes/~</a:t>
            </a:r>
            <a:r>
              <a:rPr lang="es-MX" dirty="0" smtClean="0">
                <a:hlinkClick r:id="rId2"/>
              </a:rPr>
              <a:t>29701428/salud/excetor.htm</a:t>
            </a:r>
            <a:endParaRPr lang="es-MX" dirty="0" smtClean="0"/>
          </a:p>
          <a:p>
            <a:r>
              <a:rPr lang="es-MX" dirty="0">
                <a:hlinkClick r:id="rId3"/>
              </a:rPr>
              <a:t>http://www.juntadeandalucia.es/averroes/~</a:t>
            </a:r>
            <a:r>
              <a:rPr lang="es-MX" dirty="0" smtClean="0">
                <a:hlinkClick r:id="rId3"/>
              </a:rPr>
              <a:t>29701428/salud/excrenf.htm</a:t>
            </a:r>
            <a:endParaRPr lang="es-MX" dirty="0" smtClean="0"/>
          </a:p>
          <a:p>
            <a:pPr>
              <a:buNone/>
            </a:pPr>
            <a:endParaRPr lang="es-MX" dirty="0"/>
          </a:p>
        </p:txBody>
      </p:sp>
    </p:spTree>
    <p:extLst>
      <p:ext uri="{BB962C8B-B14F-4D97-AF65-F5344CB8AC3E}">
        <p14:creationId xmlns="" xmlns:p14="http://schemas.microsoft.com/office/powerpoint/2010/main" val="304913657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a">
  <a:themeElements>
    <a:clrScheme name="Faceta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Faceta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cet" id="{C0C680CD-088A-49FC-A102-D699147F32B2}" vid="{23659B44-6E34-4CE8-8F0D-387DA79968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214</TotalTime>
  <Words>1815</Words>
  <Application>Microsoft Office PowerPoint</Application>
  <PresentationFormat>Personalizado</PresentationFormat>
  <Paragraphs>123</Paragraphs>
  <Slides>28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28</vt:i4>
      </vt:variant>
    </vt:vector>
  </HeadingPairs>
  <TitlesOfParts>
    <vt:vector size="29" baseType="lpstr">
      <vt:lpstr>Faceta</vt:lpstr>
      <vt:lpstr>Diapositiva 1</vt:lpstr>
      <vt:lpstr>SISTEMA URINARIO</vt:lpstr>
      <vt:lpstr>Diapositiva 3</vt:lpstr>
      <vt:lpstr>Diapositiva 4</vt:lpstr>
      <vt:lpstr>RIÑONES</vt:lpstr>
      <vt:lpstr>Diapositiva 6</vt:lpstr>
      <vt:lpstr>FUNCIÓN RENAL</vt:lpstr>
      <vt:lpstr>Diapositiva 8</vt:lpstr>
      <vt:lpstr>URÉTER</vt:lpstr>
      <vt:lpstr>Diapositiva 10</vt:lpstr>
      <vt:lpstr>Diapositiva 11</vt:lpstr>
      <vt:lpstr>FISIOLOGÍA RENAL</vt:lpstr>
      <vt:lpstr>Diapositiva 13</vt:lpstr>
      <vt:lpstr>Diapositiva 14</vt:lpstr>
      <vt:lpstr>Diapositiva 15</vt:lpstr>
      <vt:lpstr>ENFERMEDADES DEL SISTEMA URINARIO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BIBLIOGRAFÍA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BLOQUE 5 SISTEMA URINARIO</dc:title>
  <dc:creator>MAYRA LIZETH DE LEON SALAS</dc:creator>
  <cp:lastModifiedBy>PC</cp:lastModifiedBy>
  <cp:revision>25</cp:revision>
  <dcterms:created xsi:type="dcterms:W3CDTF">2014-05-05T02:18:18Z</dcterms:created>
  <dcterms:modified xsi:type="dcterms:W3CDTF">2015-07-01T22:19:36Z</dcterms:modified>
</cp:coreProperties>
</file>