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599" autoAdjust="0"/>
  </p:normalViewPr>
  <p:slideViewPr>
    <p:cSldViewPr>
      <p:cViewPr varScale="1">
        <p:scale>
          <a:sx n="56" d="100"/>
          <a:sy n="56" d="100"/>
        </p:scale>
        <p:origin x="-176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54784F-7628-47B6-9FED-B9E6628D2342}" type="datetimeFigureOut">
              <a:rPr lang="es-MX" smtClean="0"/>
              <a:t>15/01/2014</a:t>
            </a:fld>
            <a:endParaRPr lang="es-MX"/>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4F884F-8F03-4FB0-BCFE-33EF1CE11540}" type="slidenum">
              <a:rPr lang="es-MX" smtClean="0"/>
              <a:t>‹Nº›</a:t>
            </a:fld>
            <a:endParaRPr lang="es-MX"/>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t>3</a:t>
            </a:fld>
            <a:endParaRPr lang="es-MX"/>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z="1200" b="0" i="0" kern="1200" dirty="0" smtClean="0">
                <a:solidFill>
                  <a:schemeClr val="tx1"/>
                </a:solidFill>
                <a:latin typeface="+mn-lt"/>
                <a:ea typeface="+mn-ea"/>
                <a:cs typeface="+mn-cs"/>
              </a:rPr>
              <a:t>Se elige al isotopo</a:t>
            </a:r>
            <a:r>
              <a:rPr lang="es-MX" sz="1200" b="0" i="0" kern="1200" baseline="0" dirty="0" smtClean="0">
                <a:solidFill>
                  <a:schemeClr val="tx1"/>
                </a:solidFill>
                <a:latin typeface="+mn-lt"/>
                <a:ea typeface="+mn-ea"/>
                <a:cs typeface="+mn-cs"/>
              </a:rPr>
              <a:t> del C 12 por común acuerdo, para utilizarlo como una referencia, ya que es de los isotopos mas estables y abundantes de la naturaleza.</a:t>
            </a:r>
          </a:p>
          <a:p>
            <a:r>
              <a:rPr lang="es-MX" sz="1200" b="0" i="0" kern="1200" baseline="0" dirty="0" smtClean="0">
                <a:solidFill>
                  <a:schemeClr val="tx1"/>
                </a:solidFill>
                <a:latin typeface="+mn-lt"/>
                <a:ea typeface="+mn-ea"/>
                <a:cs typeface="+mn-cs"/>
              </a:rPr>
              <a:t>Se fija la masa del C 12 como 12 UMAS y </a:t>
            </a:r>
            <a:r>
              <a:rPr lang="es-MX" sz="1200" b="0" i="0" kern="1200" baseline="0" dirty="0" err="1" smtClean="0">
                <a:solidFill>
                  <a:schemeClr val="tx1"/>
                </a:solidFill>
                <a:latin typeface="+mn-lt"/>
                <a:ea typeface="+mn-ea"/>
                <a:cs typeface="+mn-cs"/>
              </a:rPr>
              <a:t>asi</a:t>
            </a:r>
            <a:r>
              <a:rPr lang="es-MX" sz="1200" b="0" i="0" kern="1200" baseline="0" dirty="0" smtClean="0">
                <a:solidFill>
                  <a:schemeClr val="tx1"/>
                </a:solidFill>
                <a:latin typeface="+mn-lt"/>
                <a:ea typeface="+mn-ea"/>
                <a:cs typeface="+mn-cs"/>
              </a:rPr>
              <a:t> se tiene la referencia para medir el de los demás </a:t>
            </a:r>
            <a:r>
              <a:rPr lang="es-MX" sz="1200" b="0" i="0" kern="1200" baseline="0" dirty="0" err="1" smtClean="0">
                <a:solidFill>
                  <a:schemeClr val="tx1"/>
                </a:solidFill>
                <a:latin typeface="+mn-lt"/>
                <a:ea typeface="+mn-ea"/>
                <a:cs typeface="+mn-cs"/>
              </a:rPr>
              <a:t>atomos</a:t>
            </a:r>
            <a:r>
              <a:rPr lang="es-MX" sz="1200" b="0" i="0" kern="1200" baseline="0" dirty="0" smtClean="0">
                <a:solidFill>
                  <a:schemeClr val="tx1"/>
                </a:solidFill>
                <a:latin typeface="+mn-lt"/>
                <a:ea typeface="+mn-ea"/>
                <a:cs typeface="+mn-cs"/>
              </a:rPr>
              <a:t>.</a:t>
            </a:r>
            <a:endParaRPr lang="es-MX" sz="1200" b="0" i="0" kern="1200" dirty="0" smtClean="0">
              <a:solidFill>
                <a:schemeClr val="tx1"/>
              </a:solidFill>
              <a:latin typeface="+mn-lt"/>
              <a:ea typeface="+mn-ea"/>
              <a:cs typeface="+mn-cs"/>
            </a:endParaRPr>
          </a:p>
          <a:p>
            <a:r>
              <a:rPr lang="es-MX" sz="1200" b="0" i="0" kern="1200" dirty="0" smtClean="0">
                <a:solidFill>
                  <a:schemeClr val="tx1"/>
                </a:solidFill>
                <a:latin typeface="+mn-lt"/>
                <a:ea typeface="+mn-ea"/>
                <a:cs typeface="+mn-cs"/>
              </a:rPr>
              <a:t>Se llaman </a:t>
            </a:r>
            <a:r>
              <a:rPr lang="es-MX" sz="1200" b="1" i="0" kern="1200" dirty="0" smtClean="0">
                <a:solidFill>
                  <a:schemeClr val="tx1"/>
                </a:solidFill>
                <a:latin typeface="+mn-lt"/>
                <a:ea typeface="+mn-ea"/>
                <a:cs typeface="+mn-cs"/>
              </a:rPr>
              <a:t>isótopos</a:t>
            </a:r>
            <a:r>
              <a:rPr lang="es-MX" sz="1200" b="0" i="0" kern="1200" dirty="0" smtClean="0">
                <a:solidFill>
                  <a:schemeClr val="tx1"/>
                </a:solidFill>
                <a:latin typeface="+mn-lt"/>
                <a:ea typeface="+mn-ea"/>
                <a:cs typeface="+mn-cs"/>
              </a:rPr>
              <a:t> cada una de las variedades de un átomo de cierto elemento químico, los cuales </a:t>
            </a:r>
            <a:r>
              <a:rPr lang="es-MX" sz="1200" b="1" i="0" kern="1200" dirty="0" smtClean="0">
                <a:solidFill>
                  <a:schemeClr val="tx1"/>
                </a:solidFill>
                <a:latin typeface="+mn-lt"/>
                <a:ea typeface="+mn-ea"/>
                <a:cs typeface="+mn-cs"/>
              </a:rPr>
              <a:t>varían en el núcleo atómico</a:t>
            </a:r>
            <a:r>
              <a:rPr lang="es-MX" sz="1200" b="0" i="0" kern="1200" dirty="0" smtClean="0">
                <a:solidFill>
                  <a:schemeClr val="tx1"/>
                </a:solidFill>
                <a:latin typeface="+mn-lt"/>
                <a:ea typeface="+mn-ea"/>
                <a:cs typeface="+mn-cs"/>
              </a:rPr>
              <a:t>. El núcleo presenta el mismo número atómico (Z), constituyendo por lo tanto el mismo elemento, pero presenta </a:t>
            </a:r>
            <a:r>
              <a:rPr lang="es-MX" sz="1200" b="1" i="0" kern="1200" dirty="0" smtClean="0">
                <a:solidFill>
                  <a:schemeClr val="tx1"/>
                </a:solidFill>
                <a:latin typeface="+mn-lt"/>
                <a:ea typeface="+mn-ea"/>
                <a:cs typeface="+mn-cs"/>
              </a:rPr>
              <a:t>distinto número másico </a:t>
            </a:r>
            <a:r>
              <a:rPr lang="es-MX" sz="1200" b="0" i="0" kern="1200" dirty="0" smtClean="0">
                <a:solidFill>
                  <a:schemeClr val="tx1"/>
                </a:solidFill>
                <a:latin typeface="+mn-lt"/>
                <a:ea typeface="+mn-ea"/>
                <a:cs typeface="+mn-cs"/>
              </a:rPr>
              <a:t>(A).</a:t>
            </a:r>
          </a:p>
          <a:p>
            <a:r>
              <a:rPr lang="es-MX" sz="1200" b="0" i="0" kern="1200" dirty="0" smtClean="0">
                <a:solidFill>
                  <a:schemeClr val="tx1"/>
                </a:solidFill>
                <a:latin typeface="+mn-lt"/>
                <a:ea typeface="+mn-ea"/>
                <a:cs typeface="+mn-cs"/>
              </a:rPr>
              <a:t>Puesto que el número atómico es equivalente al número de protones en el núcleo, y el número másico es la suma total de protones y neutrones en el núcleo, los isótopos del mismo elemento </a:t>
            </a:r>
            <a:r>
              <a:rPr lang="es-MX" sz="1200" b="1" i="0" kern="1200" dirty="0" smtClean="0">
                <a:solidFill>
                  <a:schemeClr val="tx1"/>
                </a:solidFill>
                <a:latin typeface="+mn-lt"/>
                <a:ea typeface="+mn-ea"/>
                <a:cs typeface="+mn-cs"/>
              </a:rPr>
              <a:t>sólo difieren entre ellos en el número de neutrones que contienen.</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t>5</a:t>
            </a:fld>
            <a:endParaRPr lang="es-MX"/>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MX" sz="1200" b="0" i="0" kern="1200" dirty="0" smtClean="0">
                <a:solidFill>
                  <a:schemeClr val="tx1"/>
                </a:solidFill>
                <a:latin typeface="+mn-lt"/>
                <a:ea typeface="+mn-ea"/>
                <a:cs typeface="+mn-cs"/>
              </a:rPr>
              <a:t>cuando se muestra un valor (un número) como masa atómica  (o peso atómico) de un elemento,  ese número está indicando cuántas veces la masa de un átomo de ese elemento es mayor que la unidad de masa atómica. (Recuerden, por eso es </a:t>
            </a:r>
            <a:r>
              <a:rPr lang="es-MX" sz="1200" b="1" i="0" kern="1200" dirty="0" smtClean="0">
                <a:solidFill>
                  <a:schemeClr val="tx1"/>
                </a:solidFill>
                <a:latin typeface="+mn-lt"/>
                <a:ea typeface="+mn-ea"/>
                <a:cs typeface="+mn-cs"/>
              </a:rPr>
              <a:t>masa atómica relativa, </a:t>
            </a:r>
            <a:r>
              <a:rPr lang="es-MX" sz="1200" b="0" i="0" kern="1200" dirty="0" smtClean="0">
                <a:solidFill>
                  <a:schemeClr val="tx1"/>
                </a:solidFill>
                <a:latin typeface="+mn-lt"/>
                <a:ea typeface="+mn-ea"/>
                <a:cs typeface="+mn-cs"/>
              </a:rPr>
              <a:t> pues </a:t>
            </a:r>
            <a:r>
              <a:rPr lang="es-MX" sz="1200" b="1" i="0" kern="1200" dirty="0" smtClean="0">
                <a:solidFill>
                  <a:schemeClr val="tx1"/>
                </a:solidFill>
                <a:latin typeface="+mn-lt"/>
                <a:ea typeface="+mn-ea"/>
                <a:cs typeface="+mn-cs"/>
              </a:rPr>
              <a:t>se relaciona</a:t>
            </a:r>
            <a:r>
              <a:rPr lang="es-MX" sz="1200" b="0" i="0" kern="1200" dirty="0" smtClean="0">
                <a:solidFill>
                  <a:schemeClr val="tx1"/>
                </a:solidFill>
                <a:latin typeface="+mn-lt"/>
                <a:ea typeface="+mn-ea"/>
                <a:cs typeface="+mn-cs"/>
              </a:rPr>
              <a:t> con una unidad, la </a:t>
            </a:r>
            <a:r>
              <a:rPr lang="es-MX" sz="1200" b="1" i="0" kern="1200" dirty="0" smtClean="0">
                <a:solidFill>
                  <a:schemeClr val="tx1"/>
                </a:solidFill>
                <a:latin typeface="+mn-lt"/>
                <a:ea typeface="+mn-ea"/>
                <a:cs typeface="+mn-cs"/>
              </a:rPr>
              <a:t>u. m. a.</a:t>
            </a:r>
            <a:endParaRPr lang="es-MX" sz="1200" b="0" i="0" kern="1200" dirty="0" smtClean="0">
              <a:solidFill>
                <a:schemeClr val="tx1"/>
              </a:solidFill>
              <a:latin typeface="+mn-lt"/>
              <a:ea typeface="+mn-ea"/>
              <a:cs typeface="+mn-cs"/>
            </a:endParaRPr>
          </a:p>
          <a:p>
            <a:r>
              <a:rPr lang="es-MX" sz="1200" b="0" i="0" kern="1200" dirty="0" smtClean="0">
                <a:solidFill>
                  <a:schemeClr val="tx1"/>
                </a:solidFill>
                <a:latin typeface="+mn-lt"/>
                <a:ea typeface="+mn-ea"/>
                <a:cs typeface="+mn-cs"/>
              </a:rPr>
              <a:t>Para aclarar la idea de </a:t>
            </a:r>
            <a:r>
              <a:rPr lang="es-MX" sz="1200" b="1" i="0" kern="1200" dirty="0" smtClean="0">
                <a:solidFill>
                  <a:schemeClr val="tx1"/>
                </a:solidFill>
                <a:latin typeface="+mn-lt"/>
                <a:ea typeface="+mn-ea"/>
                <a:cs typeface="+mn-cs"/>
              </a:rPr>
              <a:t>relativa</a:t>
            </a:r>
            <a:r>
              <a:rPr lang="es-MX" sz="1200" b="0" i="0" kern="1200" dirty="0" smtClean="0">
                <a:solidFill>
                  <a:schemeClr val="tx1"/>
                </a:solidFill>
                <a:latin typeface="+mn-lt"/>
                <a:ea typeface="+mn-ea"/>
                <a:cs typeface="+mn-cs"/>
              </a:rPr>
              <a:t>, debemos tomar en cuenta que para cualquier medición que realizamos diariamente siempre consideramos una unidad de referencia.</a:t>
            </a:r>
          </a:p>
          <a:p>
            <a:r>
              <a:rPr lang="es-MX" sz="1200" b="0" i="0" kern="1200" dirty="0" smtClean="0">
                <a:solidFill>
                  <a:schemeClr val="tx1"/>
                </a:solidFill>
                <a:latin typeface="+mn-lt"/>
                <a:ea typeface="+mn-ea"/>
                <a:cs typeface="+mn-cs"/>
              </a:rPr>
              <a:t>Por ejemplo: cuando medimos el largo de una calle nuestra unidad de referencia es el metro.</a:t>
            </a:r>
          </a:p>
          <a:p>
            <a:endParaRPr lang="es-MX" sz="1200" b="0" i="0" kern="1200" dirty="0" smtClean="0">
              <a:solidFill>
                <a:schemeClr val="tx1"/>
              </a:solidFill>
              <a:latin typeface="+mn-lt"/>
              <a:ea typeface="+mn-ea"/>
              <a:cs typeface="+mn-cs"/>
            </a:endParaRPr>
          </a:p>
          <a:p>
            <a:r>
              <a:rPr lang="es-MX" sz="1200" b="0" i="0" kern="1200" dirty="0" smtClean="0">
                <a:solidFill>
                  <a:schemeClr val="tx1"/>
                </a:solidFill>
                <a:latin typeface="+mn-lt"/>
                <a:ea typeface="+mn-ea"/>
                <a:cs typeface="+mn-cs"/>
              </a:rPr>
              <a:t>Cu = 63,54.</a:t>
            </a:r>
            <a:r>
              <a:rPr lang="es-MX" sz="1200" b="0" i="0" kern="1200" baseline="0" dirty="0" smtClean="0">
                <a:solidFill>
                  <a:schemeClr val="tx1"/>
                </a:solidFill>
                <a:latin typeface="+mn-lt"/>
                <a:ea typeface="+mn-ea"/>
                <a:cs typeface="+mn-cs"/>
              </a:rPr>
              <a:t> L</a:t>
            </a:r>
            <a:r>
              <a:rPr lang="es-MX" sz="1200" b="0" i="0" kern="1200" dirty="0" smtClean="0">
                <a:solidFill>
                  <a:schemeClr val="tx1"/>
                </a:solidFill>
                <a:latin typeface="+mn-lt"/>
                <a:ea typeface="+mn-ea"/>
                <a:cs typeface="+mn-cs"/>
              </a:rPr>
              <a:t>a masa de un átomo de Cu es 63,54 veces mayor que la </a:t>
            </a:r>
            <a:r>
              <a:rPr lang="es-MX" sz="1200" b="0" i="0" kern="1200" dirty="0" err="1" smtClean="0">
                <a:solidFill>
                  <a:schemeClr val="tx1"/>
                </a:solidFill>
                <a:latin typeface="+mn-lt"/>
                <a:ea typeface="+mn-ea"/>
                <a:cs typeface="+mn-cs"/>
              </a:rPr>
              <a:t>u.m</a:t>
            </a:r>
            <a:r>
              <a:rPr lang="es-MX" sz="1200" b="0" i="0" kern="1200" dirty="0" smtClean="0">
                <a:solidFill>
                  <a:schemeClr val="tx1"/>
                </a:solidFill>
                <a:latin typeface="+mn-lt"/>
                <a:ea typeface="+mn-ea"/>
                <a:cs typeface="+mn-cs"/>
              </a:rPr>
              <a:t> a., pero no que la masa de un átomo de Cu es 63,54 g</a:t>
            </a:r>
          </a:p>
          <a:p>
            <a:endParaRPr lang="es-MX" dirty="0" smtClean="0"/>
          </a:p>
          <a:p>
            <a:r>
              <a:rPr lang="es-MX" sz="1200" b="0" i="0" kern="1200" dirty="0" smtClean="0">
                <a:solidFill>
                  <a:schemeClr val="tx1"/>
                </a:solidFill>
                <a:latin typeface="+mn-lt"/>
                <a:ea typeface="+mn-ea"/>
                <a:cs typeface="+mn-cs"/>
              </a:rPr>
              <a:t>Pero sí ha sido posible medir (pesar) la masa de una  gran cantidad de átomos y resulta que 6,02 x 10</a:t>
            </a:r>
            <a:r>
              <a:rPr lang="es-MX" sz="1200" b="0" i="0" kern="1200" baseline="30000" dirty="0" smtClean="0">
                <a:solidFill>
                  <a:schemeClr val="tx1"/>
                </a:solidFill>
                <a:latin typeface="+mn-lt"/>
                <a:ea typeface="+mn-ea"/>
                <a:cs typeface="+mn-cs"/>
              </a:rPr>
              <a:t>23</a:t>
            </a:r>
            <a:r>
              <a:rPr lang="es-MX" sz="1200" b="0" i="0" kern="1200" dirty="0" smtClean="0">
                <a:solidFill>
                  <a:schemeClr val="tx1"/>
                </a:solidFill>
                <a:latin typeface="+mn-lt"/>
                <a:ea typeface="+mn-ea"/>
                <a:cs typeface="+mn-cs"/>
              </a:rPr>
              <a:t>  u. m. a. pesan un gramo masa; o sea, </a:t>
            </a:r>
            <a:r>
              <a:rPr lang="es-MX" sz="1200" b="1" i="0" kern="1200" dirty="0" smtClean="0">
                <a:solidFill>
                  <a:schemeClr val="tx1"/>
                </a:solidFill>
                <a:latin typeface="+mn-lt"/>
                <a:ea typeface="+mn-ea"/>
                <a:cs typeface="+mn-cs"/>
              </a:rPr>
              <a:t>un mol de </a:t>
            </a:r>
            <a:r>
              <a:rPr lang="es-MX" sz="1200" b="1" i="0" kern="1200" dirty="0" err="1" smtClean="0">
                <a:solidFill>
                  <a:schemeClr val="tx1"/>
                </a:solidFill>
                <a:latin typeface="+mn-lt"/>
                <a:ea typeface="+mn-ea"/>
                <a:cs typeface="+mn-cs"/>
              </a:rPr>
              <a:t>u.m.a.</a:t>
            </a:r>
            <a:r>
              <a:rPr lang="es-MX" sz="1200" b="1" i="0" kern="1200" dirty="0" smtClean="0">
                <a:solidFill>
                  <a:schemeClr val="tx1"/>
                </a:solidFill>
                <a:latin typeface="+mn-lt"/>
                <a:ea typeface="+mn-ea"/>
                <a:cs typeface="+mn-cs"/>
              </a:rPr>
              <a:t> pesa un gramo</a:t>
            </a:r>
            <a:r>
              <a:rPr lang="es-MX" sz="1200" b="0" i="0" kern="1200" dirty="0" smtClean="0">
                <a:solidFill>
                  <a:schemeClr val="tx1"/>
                </a:solidFill>
                <a:latin typeface="+mn-lt"/>
                <a:ea typeface="+mn-ea"/>
                <a:cs typeface="+mn-cs"/>
              </a:rPr>
              <a:t>.</a:t>
            </a:r>
          </a:p>
          <a:p>
            <a:r>
              <a:rPr lang="es-MX" sz="1200" b="1" i="0" kern="1200" dirty="0" smtClean="0">
                <a:solidFill>
                  <a:schemeClr val="tx1"/>
                </a:solidFill>
                <a:latin typeface="+mn-lt"/>
                <a:ea typeface="+mn-ea"/>
                <a:cs typeface="+mn-cs"/>
              </a:rPr>
              <a:t>La masa atómica relativa (o peso atómico) del cobre es 63,54 veces mayor que la </a:t>
            </a:r>
            <a:r>
              <a:rPr lang="es-MX" sz="1200" b="1" i="0" kern="1200" dirty="0" err="1" smtClean="0">
                <a:solidFill>
                  <a:schemeClr val="tx1"/>
                </a:solidFill>
                <a:latin typeface="+mn-lt"/>
                <a:ea typeface="+mn-ea"/>
                <a:cs typeface="+mn-cs"/>
              </a:rPr>
              <a:t>u.m</a:t>
            </a:r>
            <a:r>
              <a:rPr lang="es-MX" sz="1200" b="1" i="0" kern="1200" dirty="0" smtClean="0">
                <a:solidFill>
                  <a:schemeClr val="tx1"/>
                </a:solidFill>
                <a:latin typeface="+mn-lt"/>
                <a:ea typeface="+mn-ea"/>
                <a:cs typeface="+mn-cs"/>
              </a:rPr>
              <a:t> a., por lo tanto, un mol de cobre pesa 63,54 gramos.</a:t>
            </a:r>
            <a:endParaRPr lang="es-MX" dirty="0"/>
          </a:p>
        </p:txBody>
      </p:sp>
      <p:sp>
        <p:nvSpPr>
          <p:cNvPr id="4" name="3 Marcador de número de diapositiva"/>
          <p:cNvSpPr>
            <a:spLocks noGrp="1"/>
          </p:cNvSpPr>
          <p:nvPr>
            <p:ph type="sldNum" sz="quarter" idx="10"/>
          </p:nvPr>
        </p:nvSpPr>
        <p:spPr/>
        <p:txBody>
          <a:bodyPr/>
          <a:lstStyle/>
          <a:p>
            <a:fld id="{544F884F-8F03-4FB0-BCFE-33EF1CE11540}" type="slidenum">
              <a:rPr lang="es-MX" smtClean="0"/>
              <a:t>9</a:t>
            </a:fld>
            <a:endParaRPr lang="es-MX"/>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MX"/>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7" name="6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MX"/>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10"/>
          </p:nvPr>
        </p:nvSpPr>
        <p:spPr/>
        <p:txBody>
          <a:bodyPr/>
          <a:lstStyle/>
          <a:p>
            <a:fld id="{2F936AD7-F0B9-44F3-A4CD-6D66B7D56BAC}" type="datetimeFigureOut">
              <a:rPr lang="es-MX" smtClean="0"/>
              <a:pPr/>
              <a:t>15/01/2014</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0795F0A5-7994-4347-83B8-34A849C52BF5}"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t="-6000" b="-6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MX"/>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F936AD7-F0B9-44F3-A4CD-6D66B7D56BAC}" type="datetimeFigureOut">
              <a:rPr lang="es-MX" smtClean="0"/>
              <a:pPr/>
              <a:t>15/01/2014</a:t>
            </a:fld>
            <a:endParaRPr lang="es-MX"/>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95F0A5-7994-4347-83B8-34A849C52BF5}"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548680"/>
            <a:ext cx="7772400" cy="1470025"/>
          </a:xfrm>
        </p:spPr>
        <p:txBody>
          <a:bodyPr>
            <a:normAutofit/>
          </a:bodyPr>
          <a:lstStyle/>
          <a:p>
            <a:r>
              <a:rPr lang="es-MX" sz="3200" dirty="0" err="1" smtClean="0"/>
              <a:t>Multiversidad</a:t>
            </a:r>
            <a:r>
              <a:rPr lang="es-MX" sz="3200" dirty="0" smtClean="0"/>
              <a:t> Latinoamericana</a:t>
            </a:r>
            <a:endParaRPr lang="es-MX" sz="3200" dirty="0"/>
          </a:p>
        </p:txBody>
      </p:sp>
      <p:sp>
        <p:nvSpPr>
          <p:cNvPr id="4" name="1 Título"/>
          <p:cNvSpPr txBox="1">
            <a:spLocks/>
          </p:cNvSpPr>
          <p:nvPr/>
        </p:nvSpPr>
        <p:spPr>
          <a:xfrm>
            <a:off x="827584" y="2060848"/>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4400" b="0" i="1" u="none" strike="noStrike" kern="1200" cap="none" spc="0" normalizeH="0" baseline="0" noProof="0" dirty="0" smtClean="0">
                <a:ln>
                  <a:noFill/>
                </a:ln>
                <a:solidFill>
                  <a:schemeClr val="tx1"/>
                </a:solidFill>
                <a:effectLst/>
                <a:uLnTx/>
                <a:uFillTx/>
                <a:latin typeface="+mj-lt"/>
                <a:ea typeface="+mj-ea"/>
                <a:cs typeface="+mj-cs"/>
              </a:rPr>
              <a:t>Mol y No. de </a:t>
            </a:r>
            <a:r>
              <a:rPr kumimoji="0" lang="es-MX" sz="4400" b="0" i="1" u="none" strike="noStrike" kern="1200" cap="none" spc="0" normalizeH="0" baseline="0" noProof="0" dirty="0" err="1" smtClean="0">
                <a:ln>
                  <a:noFill/>
                </a:ln>
                <a:solidFill>
                  <a:schemeClr val="tx1"/>
                </a:solidFill>
                <a:effectLst/>
                <a:uLnTx/>
                <a:uFillTx/>
                <a:latin typeface="+mj-lt"/>
                <a:ea typeface="+mj-ea"/>
                <a:cs typeface="+mj-cs"/>
              </a:rPr>
              <a:t>Avogadro</a:t>
            </a:r>
            <a:endParaRPr kumimoji="0" lang="es-MX" sz="4400" b="0" i="1" u="none" strike="noStrike" kern="1200" cap="none" spc="0" normalizeH="0" baseline="0" noProof="0" dirty="0" smtClean="0">
              <a:ln>
                <a:noFill/>
              </a:ln>
              <a:solidFill>
                <a:schemeClr val="tx1"/>
              </a:solidFill>
              <a:effectLst/>
              <a:uLnTx/>
              <a:uFillTx/>
              <a:latin typeface="+mj-lt"/>
              <a:ea typeface="+mj-ea"/>
              <a:cs typeface="+mj-cs"/>
            </a:endParaRPr>
          </a:p>
        </p:txBody>
      </p:sp>
      <p:sp>
        <p:nvSpPr>
          <p:cNvPr id="5" name="2 Subtítulo"/>
          <p:cNvSpPr txBox="1">
            <a:spLocks/>
          </p:cNvSpPr>
          <p:nvPr/>
        </p:nvSpPr>
        <p:spPr>
          <a:xfrm>
            <a:off x="2743200" y="5877272"/>
            <a:ext cx="6400800" cy="720080"/>
          </a:xfrm>
          <a:prstGeom prst="rect">
            <a:avLst/>
          </a:prstGeom>
        </p:spPr>
        <p:txBody>
          <a:bodyPr vert="horz" lIns="91440" tIns="45720" rIns="91440" bIns="45720" rtlCol="0">
            <a:norm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León,</a:t>
            </a:r>
            <a:r>
              <a:rPr kumimoji="0" lang="es-MX" sz="2800" b="0" i="0" u="none" strike="noStrike" kern="1200" cap="none" spc="0" normalizeH="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 </a:t>
            </a:r>
            <a:r>
              <a:rPr kumimoji="0" lang="es-MX" sz="2800" b="0" i="0" u="none" strike="noStrike" kern="1200" cap="none" spc="0" normalizeH="0" noProof="0" dirty="0" err="1"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rPr>
              <a:t>Gto</a:t>
            </a:r>
            <a:r>
              <a:rPr lang="es-MX"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 </a:t>
            </a:r>
            <a:r>
              <a:rPr lang="es-MX"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16 </a:t>
            </a:r>
            <a:r>
              <a:rPr lang="es-MX"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de enero de 2014.</a:t>
            </a:r>
            <a:endParaRPr kumimoji="0" lang="es-MX" sz="28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s-MX" sz="3200" b="0" i="0" u="none" strike="noStrike" kern="1200" cap="none" spc="0" normalizeH="0" baseline="0" noProof="0" dirty="0" smtClean="0">
              <a:ln>
                <a:noFill/>
              </a:ln>
              <a:solidFill>
                <a:schemeClr val="tx1">
                  <a:tint val="75000"/>
                </a:schemeClr>
              </a:solidFill>
              <a:effectLst/>
              <a:uLnTx/>
              <a:uFillTx/>
              <a:latin typeface="+mn-lt"/>
              <a:ea typeface="+mn-ea"/>
              <a:cs typeface="+mn-cs"/>
            </a:endParaRPr>
          </a:p>
        </p:txBody>
      </p:sp>
      <p:sp>
        <p:nvSpPr>
          <p:cNvPr id="6" name="1 Título"/>
          <p:cNvSpPr txBox="1">
            <a:spLocks/>
          </p:cNvSpPr>
          <p:nvPr/>
        </p:nvSpPr>
        <p:spPr>
          <a:xfrm>
            <a:off x="899592" y="3573016"/>
            <a:ext cx="7772400" cy="1470025"/>
          </a:xfrm>
          <a:prstGeom prst="rect">
            <a:avLst/>
          </a:prstGeom>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3200" b="0" i="0" u="none" strike="noStrike" kern="1200" cap="none" spc="0" normalizeH="0" baseline="0" noProof="0" dirty="0" smtClean="0">
                <a:ln>
                  <a:noFill/>
                </a:ln>
                <a:solidFill>
                  <a:schemeClr val="tx1"/>
                </a:solidFill>
                <a:effectLst/>
                <a:uLnTx/>
                <a:uFillTx/>
                <a:latin typeface="+mj-lt"/>
                <a:ea typeface="+mj-ea"/>
                <a:cs typeface="+mj-cs"/>
              </a:rPr>
              <a:t>Docente: QFB.</a:t>
            </a:r>
            <a:r>
              <a:rPr kumimoji="0" lang="es-MX" sz="3200" b="0" i="0" u="none" strike="noStrike" kern="1200" cap="none" spc="0" normalizeH="0" noProof="0" dirty="0" smtClean="0">
                <a:ln>
                  <a:noFill/>
                </a:ln>
                <a:solidFill>
                  <a:schemeClr val="tx1"/>
                </a:solidFill>
                <a:effectLst/>
                <a:uLnTx/>
                <a:uFillTx/>
                <a:latin typeface="+mj-lt"/>
                <a:ea typeface="+mj-ea"/>
                <a:cs typeface="+mj-cs"/>
              </a:rPr>
              <a:t> Melissa Sánchez Vázquez</a:t>
            </a:r>
            <a:endParaRPr kumimoji="0" lang="es-MX" sz="32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encrypted-tbn2.gstatic.com/images?q=tbn:ANd9GcR9Sb0BUKQlaAaNBwMJxpgBIaiDye-87rxlfXTncebQT00dqKUTzw"/>
          <p:cNvPicPr>
            <a:picLocks noChangeAspect="1" noChangeArrowheads="1"/>
          </p:cNvPicPr>
          <p:nvPr/>
        </p:nvPicPr>
        <p:blipFill>
          <a:blip r:embed="rId2" cstate="print"/>
          <a:srcRect/>
          <a:stretch>
            <a:fillRect/>
          </a:stretch>
        </p:blipFill>
        <p:spPr bwMode="auto">
          <a:xfrm>
            <a:off x="251520" y="260648"/>
            <a:ext cx="3492965" cy="2664296"/>
          </a:xfrm>
          <a:prstGeom prst="rect">
            <a:avLst/>
          </a:prstGeom>
          <a:ln>
            <a:noFill/>
          </a:ln>
          <a:effectLst>
            <a:softEdge rad="112500"/>
          </a:effectLst>
        </p:spPr>
      </p:pic>
      <p:sp>
        <p:nvSpPr>
          <p:cNvPr id="3" name="2 Marcador de contenido"/>
          <p:cNvSpPr>
            <a:spLocks noGrp="1"/>
          </p:cNvSpPr>
          <p:nvPr>
            <p:ph idx="1"/>
          </p:nvPr>
        </p:nvSpPr>
        <p:spPr>
          <a:xfrm>
            <a:off x="2627784" y="3140968"/>
            <a:ext cx="5760640" cy="3268960"/>
          </a:xfrm>
        </p:spPr>
        <p:txBody>
          <a:bodyPr/>
          <a:lstStyle/>
          <a:p>
            <a:pPr algn="just"/>
            <a:r>
              <a:rPr lang="es-MX" sz="2400" b="1" dirty="0" smtClean="0"/>
              <a:t>Recuerda que… en todo el universo la materia esta sujeta de manera constante a cambios físicos y químicos; que en los cambios químicos se forman nuevas sustancias con fórmula y nombre propios y que en todos estos cambios se cumplen las leyes de conservación de la materia y energía…</a:t>
            </a:r>
          </a:p>
          <a:p>
            <a:endParaRPr lang="es-MX"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data:image/jpeg;base64,/9j/4AAQSkZJRgABAQAAAQABAAD/2wCEAAkGBhEREBUQERASFRAQFRgQEBETFRUWFRAWFBIXFhYUEhYZGyceGRokGhUUIi8gJCcpLCwsFR4yNzAqNSY3LCkBCQoKDgwOGg8PGiwkHyAqKSksNSwsLCosKSwsLCwsLDQvLi0pLCwsNC0sLCksLCwsLCwsLCwpKSwsKiwsLCwsLP/AABEIAOEA4QMBIgACEQEDEQH/xAAcAAEAAgMBAQEAAAAAAAAAAAAABgcDBAUBAgj/xABJEAABAwIDBAUHCAgEBgMAAAABAAIDBBESITEFBhNBByJRYXEyM3KBs8HTNUJUdJGTobIUFiNSU2Kx8DSCktEVJUNj4fEkRaL/xAAaAQEAAwEBAQAAAAAAAAAAAAAAAQIDBAUG/8QAKxEBAAICAQMDAwMFAQAAAAAAAAECAxEEEiExBUFREyJhcZGxIzKBodEU/9oADAMBAAIRAxEAPwC8UREBERAREQEREBERAREQEREBERAREQEREBERAREQEREBERAREQEREBERAREQEREBERAREQEREBERAREQEREBERAREQEREBERAREQEREBERAUJ6SN7auhdTNpGwk1DpGv4rXOtgDCMOF7beUe1TZV70of4ig9OX8saDXj3q20QDw6TP8A7UvxV9frPtv+HSfdS/FUso2jhtyGizFo7AoTpDP1n23/AA6T7qX4qfrPtv8Ah0n3UnxV3d4t46ehjEkxzdcRxtAL5CNcI7O0nIfgorSdKzZ3xQwUUhnmkawMe9gYAXdYh4GZAudB+FjE3iJ03rxslq9cR2+WSv362rA3HMaFjf5o5ATb90cW51GnauDJ02VovYU5I0HAkF+8Xmy9dlJelSpEdLEMLTjnDcRb5IEbzkbdW5A+wqtJqUvN3kBvJrRy7zqVjkyzW2nrcD03HyMXXaZ86SCHpyry+zmUrWfv8KQ28QJdPC6lUO922XtDmNonNcLtc2OQhwOhBEuYVO7TYGOsB1ier3eKu3cDYhj2XHFLnxmukte4aycYg0ZZdV1yO1xV6Xmzm53Ex4J+2Uf2h0rV8DyyR9GHNAcQIZneVpm2Qi/ddalD0y10hcCaKO2bS9j+sO60uR0y71XsdHkANPsvbtWxLRDlkRqR/fes/rS9Cvo9Jr5na1Kbffa8rMcQonsvbExkjgCORIlyPcs/61batfh0n3UnxVXO5AlZXR8Fkb5CS20t8LWkHG+7TcEMDs8+Ysbq49pbepadzY5pWsc9pe3EDbC06lwFhobDmRYXWtb7jbyeTw7YcnRXv7/lHxvftq9uHSfdS/FWT9adtfw6T7qT4q68O2qUuaRU09jp+1j5jLnzXawjsV4nbjtSa+YQ79adtfw6T7qT4q8k3q20P+nSaX81L8VTHAOwL5rGixy5e5FdIzuDvtXVdbLT1TIAyOHit4THtdi4jW5lzzlZx5KwlWW4Y/5tN9WPtmKzVKBERAREQEREBERAREQFXvSh/iKD05fyxqwlXvSh/iKD05fyxoJPR+bb4KKdIu8s1KyKOA4HTYy6SwJa1mEWbfIEl2vd3qV0fm2+C1NtbvwVjWtnaSGOxNLXFpFxYi4zsRa47h2Kl4mY1Dr4t8ePLW2SNxHsoCo2hLNK50r3SSXLccjnOOR0zOncsMkTgcRJxCxB5i2luz1KV70biSUk73MjkdT+W2WxdhBPkyEaEaXNr5FR4EudcNcY82veBk27SAMWl+73Zrjtur6uM2O2LcTGvaI/jS59nOj2pstgkNzNFgkcQCWTMGFz7dokaXf+1VNdQzUpdDM1wfFe1wbPaD5THaOFrZ/0OS3tk75z0sLYKdzGxx4iSWB7pLyOeS7Fp5RGQH+3z+sM9ZO1lRUfspnBzcZLYoHNxCN7WjJpY+xy8q9jdL3rePy4cODlcOl711qYmdTPeHLod36jaErGRR5G4MpIDYxkHF1zc4cTcgCdArzftKmpwI3zws4TWgNfIxrg1oAbdpN9AFEd29o7OiYcU0TKiJ85bM7G0lr3Os+/kv6hGRueroqxfVuI4hONznYnvOpBGbs8ySb3vmrVydNI1325MFZ9StNstta+Ib21qHDUPEJEsbpXcF0Rx8QPcXMaA3PFY2tbUZXWpWFzMRfHK2xwOxMcA1wyLSdLg8l8id4Ic1xDtW2JaftHuWzRVDPJeXGHEcYBIuTe72i+ZBOLvIz1We/l79sebHT+lMTqPeO8pd0UbFJElc8WDv2EF+YHnHjuuA2/c9cDeza0lVXzCVmEUzjBE2xa4Na9xBfnmTcn/MrgnqIYoQ8FjIGMDmkDCxjLDDhAGQsRYAdgVTb31dPJWPqKZ2NsrWGSwc2z2twnygM7NafWVtl1Wmnjem3vm5X1LRP/ABxZ3NaM2i7v6c1KdhdJNVEGskDJYmdXrXEuECwAeDY2yzLSVCKmquTcEchfUC3+9ypH0b7NlmrYncNxhjcZXvLTg6g6ovaxdiLLBZ0i0eHq8zJgvWfqxvW100k+ONr8LmY2h2B4s5lxfC4ciF9Vmh8PcsVJtCKXFwpWPwOLH4HB2BwNi11jkcjkexZazQ+HuXa+Knyh24nytP8AVz7ZisxVluH8rTfVj7Zis1WUEREBERAREQEREBERAVe9KH+IoPTl/LGrCVe9KHn6D05fyxoN/bW8kdFStkcMT3dWKO9sZGpJ5NAzJ8BqVVO39/Kupb15LRtfjayHqXLbEYyDfC02OZ1tzzHu/e0ZZKtzJHtLIf2cYZmGtyOHtLv3r6EW5KMTOAaciARw2353IJPdp+K5LXm1vw+r4vCx4sEXmIm09/0+FudFe9r6hhpZnXlhbxGvLrl0bpCMOnzAWC9yet3KG70b0SVbsJwiJjnGKKMBmEHLiH951rXOmuQuuVuNtMwbQppMQa0yCKQuNm4JOo7EdMg6/i0KRb87rMa79IpCHROOPAwOdw+RLSAWujJB55DusUvua6ZcScOHkT1+Z8fiff8AdEpBYchYWuTc8+Q1/p3r4hm/aRg3LMTbnm7rX+zMnvz7UZI21jk4dvPvHavbBzmNHN7Q42JDQTY3sstPX5dqfTmZnUad/a+zrM4zPm5SN7Rfyh71Fo8WMtv1bXw8ib96nFPLiDhYW6ze7W5vfla32qMybvuZJJwsPCZaZjnOwizy0cLPLm4i2ZsO1Z4oir4703lVwZPv8SxR9gawd4bmvIZv2mJwxNGVtMr3PuWR9LJwzJijDRYeVdzieTW2B+23rWtE0d5acvRPf/fNTaYiH0PJ9Yw48esc7n2SLebfyWsDWFjYoGkHhsJIJGjnEjMAHIZAa5lcQSkWaHX6uQ0uebh255/+jbVmjztfX3rNEwt6oth1wkXA7x2Kf743LT0q2+PSa/5/V9lmLIgHK9+TSeV/s9asuu38go6WKnoWMMnDaQBcx05c25xXzfJiJNj4uPIwHZuxp6qXhQRBzhmXEkMjvfN7jkND2k2yBWrteifBWSQuex3DNg9mbXka88iNCDmCCtKbrG4W59cGTJWlp+7fj5/VsP2vPSniQzyMkmI4rmHOQhxeS7LPMn7TyKnu4+/bqhxpqiRz5XguhcQ0HqsLnxvtbkLtNs8x2Kt3WLw9/ktBAHaTrl4Be7JqxFVwyxPwFsjQC5pksHdUgtBBcLOOQN88jdWpMsuZgpbHbtG/b57LW3D+Vpvqx9tGrNVZ7iD/AJtP9XPtmKzF2PkZEREBERAREQEREBERAVe9KPn6D05fyxqwlXvSj5+g9OX8saDgb09HE1RL+k0pivKBxI3HAcXzpMeeK+pGVuV1Hdu9F9fHNaGP9IjNsD2FjbZC4cxzgW53zzB1VzUfm2+C9q3uEbiwEuDSWgZkkDIC/P7fA6HKcdfL0Kc/NSvTvtCkBurLQNZW1EcbiyQD9He8Br2vDm9V7CcTtXXbcDCciFpybXxAM4cLAMw5kYa9o/d4l8bgMh1y45DNbG2dsSVTnl5cQ9we4ntY0huEaNAa5wt3m64UkWVz3C4dYG3bzBXFW/W9P0quLNE57xu0T7+IbEzmMbew0yaWjSxvkctPXmsjGljSWCzc8sWV7tN2jtv/AE5aLQfmLcsgSOQB8lpPMrxwfhleSA27Lj+Z92gD1Nd/pV6035a+sz14vbtMOjT7VJvlkcyDpllnY5jRYq6TjHruy0tkdTfmFoU9QC04idQHG+YaRYEeB/qFn4djyI5c/tGoUdGmHpvC484ovevVM/6Z6ljyAS7Gbi+gJyA7dbDna6+JH3fhZaw1N9T6/wC8uawzBwBaHDEbZDkB2/hroBzusjnjUG7m5k9vaomvbTD1Ph4q1nLT7ddtfP6OxsmqY0GJ7GvlqbREO8mKPFcuvfyyQCLHLDe4WrtOOJkpbBMXsbkXHCesNQ14ycBcZ217dTqRuLiAMjcC/YL5/hcetfU1K1jgHC8fWJz5u7f77FFY019ExX1OTc68fiWxQ7UkhcOFIYdcb43OxuuLWvYEA9oIIv3BdLZ4nrpBTxxuEL3F0j2tLgHNF8V9AQSDrcjuJUanOF+R6pAt2dh+3X+7K0eiTbzcD6Fxs8OM0Iy67SBjbfm4WvnyJ/dy0isTMblHqHDrj3mxzMTE9+7hHor2g5wF6fCdZOKS23aG4MR+xTHdzo5ioXcYyuknDCAbBkbcQscLcyTbmT6lMrrHWaHw9y6opEPOyczLljVpQ/cP5Wm+rH20as1VluF8rTfVj7aNWatHEIiICIiAiIgIiICIiAq96UfP0Hpy/ljVhKvelLz9B6cv5Y0Elo/Nt8FmWCj823wWZQsr3ero6lkmdPSFh4pL3wvOAhxzJjNrEE52NrEnMjSG1uw6Qt4glc2ZoDXQ2DiHtaA8mxyu7FzA7Mslbm809Q2H/wCO0Z34shcAYmAXLmg65Xz5dh1FHxuB1vb90f0XDkiuO3aPKK58mCf6c6/gj2RNIxsjWExufwmu6rWCTDiwlxIF7WNzlmOa82ps/gtdHLhIcW4pGHGInAHLLJ1sRv43BB12ttVQdCxmrI7hjASGsBNyMINsV9SbknO5XJjqW3LRiETxZ7DmPEd+lj+KtM/DfNz8meNWY6eiOIRsbxOI8Mbh+cXGwaByOehW7U0fDc5jxZzSWEXBFx33/u69ipMID4nddjTaxtjdmGuB7et4e/62HtIww1bbnG+MuFwOoY7lzs/nnEAOzCTqAo3vu6OD6nbjfbMbhozOLOYz8loFgLaknn2LFTSuLiSMiLZDL1L6jr/0iNjDfFACwdhjc4uA/wAhIA7n9jVvRw5hjNXZAn+pPYpvPT2ly8vm35FtT2j4KendYlgc4gh1mg9UC+vbqch/4SRxdpnfK39clv0O2mxSYm5xRtecsjK8Ruwknl1g0DsBXK/TJJnuleeu/MgdUHwA19efbdZVmdbl2cH1P/yUmkxuGM09v3hbQE3b4ix0U06K4Kd1WTLbjsbjpruwguzx4G6udhudbAXyOoiLG3PWOX96qy+jHdksc6skYW3bw6fELFwdm+QA52sA0Hndytjv1XiNJ5HqleRT6cU1/lYax1hyPo+5fa+KzQ+HuXc85ENwvlab6sfbRqzVWO4PytN9WPto1ZytCJEREQIiICIiAiIgIiICr3pS8/QenL+WNWEq86UvP0Hpy/ljQSSj8hvgsywUXm2+CzKqz5ljDmlrgC1wLXA6ODhYg+IJVJ707tinmnjYJMLetDjFi5mRNj875wxc8ParuWjtfZMdTEYpL2uHBzbYmkOB6pINrgWOWhKzvSLKWrt+cMPMfaFnpowRr1vnAjK3Ig+6ym+9XRtJTuMlOHy07rnCAXSQ8ziDRmywPW9RHMwmWbAbgjFyGWvf3dy5pmYnpYW3HZ0IZcDgzI9UPvpbM/7LBW0oxvkHkyNwFvi3C6/jbVadA6Qyh77m4wB4Fm9VtgDhFr2B/HtXRczVpe6xvezQ4t59Vptc911W32z58p04tDZpktYAODbepbsEwzJOZyt3f+Vln3ffG0mJrZA4j9tGS/D244y0Oae+xtz7ufTbLlllDYWPlJIaAy/Wzw3LtAMXMrfo6p2np2242jybdU95XX2Nu5UVjnMpzGTG3G7iEtFr2ycGkXvyNtD2Lmso3B2EtcHNvjab3ZhNnYuyxyVj9FO14sEtLgtMb1HEvcStGFlu7DiFuRDjzveK1iZ7lY3OpRWu3IrmR34DnOA/axtwuOV7mFzHESC3Lqv/AJSM1bO5203VFBTzPN3ujwvJ1Lo3GMk95LLnvK2D5bfH3Lcjia2+FoGIl5sALudq425nmea2rSK+G0Uis9mRY6zQ+j7l9r4rND6PuV1kQ3B+Vpvqx9tGrOVY7g/K031Y+2jVnK0IkRERAiIgIiICIiAiIgKvOlPz9B6cv5Y1YarzpT8/QenL+WNBIqPzbfBZrrBR+Q3wWZVWEXiIPbryQB3lAEHIh2dwdQbpdEEC6SZWsdTtw2bY2sBhsHDqgDIEa6fOVf0ZLrhwu0YgwkDIZiwP95qxulWnvTRSi14pTfvDmEm3b5Cqylmfx3xlxwgSBo0AGdlzZfLOY7umxrWXNgHaC5tf8fAKQdHwbJXB18Tmse420uQ1tye22JReeMYMINy28hJOpDb+78Qpz0TbIcGy1Dr2yiZ2EnruPqbw/wDUUx2mdKx5TWHZscT5pYwQ+pc18xuesWtwiw5cye0uJ5rDT7Ap2S/pMcTWTFrmvcwBola+xIkaMibtacWtxqbkHoTaJF5PqK6dNtNc+U3xW+ueT1m+IW/dEy9XxWaH0fcvq6+KzQ+j7kQiW4HytN9WPtmKzlWG4HytN9WPtmKz1aFZEREBERAREQEREBERAVedKfn6D05fyxqw1XnSn5+g9OX8saCQUfkN8FmusdF5tvgs6iFohjRZcksp6VuliRZrDuXlk6dnTtHd8qDjU7YwLl88bR4vD2D8XBVNS7PJcbsu92LCDlZtyesdM7Oz5Nae0K5d6ZxHTcY6QSwTnwZUxl3/AOcSr2kpi/itLHGUnhOd1rMdUCMu4QvhDWsc4Gw/6QN7Gy5s2ObTEfujp7oyKFxfm5r2XvJKwktbiY8kXIGeBj8v5T2K2txAf+HROLMJcXm3b+2kIP8Apc31WUDqKONg4UbDd7zTscceGZ0nVa6xNnOa25JAAHELc872PuqHcF7XCzWzyNiFtGNwsbr6JPrTDX75/ZWtW7LovYvJ9RW3hHYPsC8sOwLqirSKuW7ym+IW/dZDG3XCPsCWTpOljXxWaf5fcsxCxzaHwVZjSsxpEOj/AOVpvqx9sxWeqz3GH/OKj6ufbRqzFKgiIgIiICIiAiIgIiICrvpT8/QenL+WNWIq86U/P0Hpy/ljQSGi823wWwtei8hvgs6qs9Xq8XqncmxLoittbqcDft7TQSxEkccCIEAEjPETnl5LSoPtZhfIeBVhsZDWjFI6wEYLI7Z3JIa0k/vYl3ulVxMDGi1mB8z+5rRbF4ZFVzNsiRjmhzSXF4a9o1LrRl8Q/mHEa0+BXJmv31pSbxtI59mScFoNRiqYzxnSF5Nm2e4Htys2xBFsR5KZ7hSOLJmukdIBJk97w9zjnjcSNLuJ/wBKiG8e7b4toNiiGJzaRs7wPnkAxzEdt7OJ7rrd6MMMdVNGD1XR3aO0BzSM+drvHqVcdum8RMEW7+Fl3RLou3a+3iIiruUbl8lY5dD4LIVjl0PgoQie4/yzUfVz7ZisxVnuP8s1H1c+2jVmKyoiIgIiICIiAiIgIiICrzpT8/QenL+WNWGq/wClTYlbUOpH0cBlMLpDJZ0bcIcGYfLcL6HTsQd6i823wWdQeEbaa0D9Afl/3YPiLJj219Af97B8RQlNV6oTj219Af8AewfETHtr6A/72D4iCbIoTxNtfQH/AHsHxEx7a+gP+9g+Ig6+2YqWWXDO2RpaBFiuWh2Im2Hk4EF4vnY5ZHTXqNn001ZCABijlmqHNjAeHvLhYyk5jrMa7TVjRoFzJmbZeADQSZG4tNBr3jiWPrWKSl2yXYjsyMuGjiKbEL9hEqrNYRLsbRxR7ZgncTwxSSiV5FhGA92G57S5zQBqVr7RbTNqoKmme04RJDLHCMZJeQ4YsAswNc92IusG4wL3sDoRxbbabjZ7QTzBgB+3jL19PtlxBdQPOHJo4kAaLm/kiSxz7bp0QJnSyk6raUIb/wAaH/17/vYPiL3iba+gP+9g+IraSmqKFY9tfQH/AHsHxF5j219Af97B8RBNV8S6HwUNxba+gP8AvYPiLxx20Rb9Af8AewfEQZdyPlmo+rn20asxVn0d7C2hHtGaoq6Z0Ub4MDXF8Tru4rDazHk6A/YrMUoEREBERAREQEREBERAREQEREBERAREQEREBERAREQEREBERAREQEREBERAREQEREBERAREQEREBERAREQEREBERAREQEREBERAREQEREBERAREQEREBERAREQEREBERAREQEREBERAREQEREBERAREQEREBERAREQf/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028" name="Picture 4" descr="http://www.lapatilla.com/site/wp-content/uploads/2012/02/ramo-de-rosas.jpg"/>
          <p:cNvPicPr>
            <a:picLocks noChangeAspect="1" noChangeArrowheads="1"/>
          </p:cNvPicPr>
          <p:nvPr/>
        </p:nvPicPr>
        <p:blipFill>
          <a:blip r:embed="rId3" cstate="print"/>
          <a:srcRect/>
          <a:stretch>
            <a:fillRect/>
          </a:stretch>
        </p:blipFill>
        <p:spPr bwMode="auto">
          <a:xfrm rot="20517012">
            <a:off x="1567020" y="3333610"/>
            <a:ext cx="2376264" cy="266429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030" name="Picture 6" descr="http://us.123rf.com/400wm/400/400/embosser/embosser0912/embosser091200034/6076601-par-de-zapatos-de-verano-de-cuero-negro-con-agujeros-para-mejor-ventilacion.jpg"/>
          <p:cNvPicPr>
            <a:picLocks noChangeAspect="1" noChangeArrowheads="1"/>
          </p:cNvPicPr>
          <p:nvPr/>
        </p:nvPicPr>
        <p:blipFill>
          <a:blip r:embed="rId4" cstate="print"/>
          <a:srcRect/>
          <a:stretch>
            <a:fillRect/>
          </a:stretch>
        </p:blipFill>
        <p:spPr bwMode="auto">
          <a:xfrm>
            <a:off x="4355976" y="3068960"/>
            <a:ext cx="3312367" cy="2202724"/>
          </a:xfrm>
          <a:prstGeom prst="rect">
            <a:avLst/>
          </a:prstGeom>
          <a:ln w="88900" cap="sq" cmpd="thickThin">
            <a:solidFill>
              <a:srgbClr val="000000"/>
            </a:solidFill>
            <a:prstDash val="solid"/>
            <a:miter lim="800000"/>
          </a:ln>
          <a:effectLst>
            <a:innerShdw blurRad="76200">
              <a:srgbClr val="000000"/>
            </a:innerShdw>
          </a:effectLst>
        </p:spPr>
      </p:pic>
      <p:pic>
        <p:nvPicPr>
          <p:cNvPr id="1032" name="Picture 8" descr="http://img1.etsystatic.com/016/0/5321214/il_224xN.426973567_hdqi.jpg"/>
          <p:cNvPicPr>
            <a:picLocks noChangeAspect="1" noChangeArrowheads="1"/>
          </p:cNvPicPr>
          <p:nvPr/>
        </p:nvPicPr>
        <p:blipFill>
          <a:blip r:embed="rId5" cstate="print"/>
          <a:srcRect/>
          <a:stretch>
            <a:fillRect/>
          </a:stretch>
        </p:blipFill>
        <p:spPr bwMode="auto">
          <a:xfrm>
            <a:off x="1547664" y="980728"/>
            <a:ext cx="2637656" cy="1978242"/>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https://encrypted-tbn1.gstatic.com/images?q=tbn:ANd9GcSrcuG8Xx3-UkDAddqFia1LG0HFDGrrIzgWhuIYIhgKdFr2Pg8STmBZcU3n"/>
          <p:cNvPicPr>
            <a:picLocks noChangeAspect="1" noChangeArrowheads="1"/>
          </p:cNvPicPr>
          <p:nvPr/>
        </p:nvPicPr>
        <p:blipFill>
          <a:blip r:embed="rId2" cstate="print"/>
          <a:srcRect/>
          <a:stretch>
            <a:fillRect/>
          </a:stretch>
        </p:blipFill>
        <p:spPr bwMode="auto">
          <a:xfrm>
            <a:off x="120540" y="260648"/>
            <a:ext cx="3052891" cy="3248949"/>
          </a:xfrm>
          <a:prstGeom prst="rect">
            <a:avLst/>
          </a:prstGeom>
          <a:ln>
            <a:noFill/>
          </a:ln>
          <a:effectLst>
            <a:softEdge rad="112500"/>
          </a:effectLst>
        </p:spPr>
      </p:pic>
      <p:sp>
        <p:nvSpPr>
          <p:cNvPr id="2" name="1 Título"/>
          <p:cNvSpPr>
            <a:spLocks noGrp="1"/>
          </p:cNvSpPr>
          <p:nvPr>
            <p:ph type="title"/>
          </p:nvPr>
        </p:nvSpPr>
        <p:spPr/>
        <p:txBody>
          <a:bodyPr/>
          <a:lstStyle/>
          <a:p>
            <a:endParaRPr lang="es-MX"/>
          </a:p>
        </p:txBody>
      </p:sp>
      <p:sp>
        <p:nvSpPr>
          <p:cNvPr id="3" name="2 Marcador de contenido"/>
          <p:cNvSpPr>
            <a:spLocks noGrp="1"/>
          </p:cNvSpPr>
          <p:nvPr>
            <p:ph idx="1"/>
          </p:nvPr>
        </p:nvSpPr>
        <p:spPr>
          <a:xfrm>
            <a:off x="2699792" y="2564904"/>
            <a:ext cx="5472608" cy="3384376"/>
          </a:xfrm>
        </p:spPr>
        <p:txBody>
          <a:bodyPr>
            <a:normAutofit fontScale="85000" lnSpcReduction="20000"/>
          </a:bodyPr>
          <a:lstStyle/>
          <a:p>
            <a:pPr algn="just"/>
            <a:r>
              <a:rPr lang="es-MX" dirty="0" smtClean="0"/>
              <a:t>Los </a:t>
            </a:r>
            <a:r>
              <a:rPr lang="es-MX" b="1" dirty="0" smtClean="0"/>
              <a:t>átomos</a:t>
            </a:r>
            <a:r>
              <a:rPr lang="es-MX" dirty="0" smtClean="0"/>
              <a:t> son tan pequeños que cualquier sustancia contiene un número enorme de ellos; por lo que para contar adecuadamente toda clase de partículas microscópicas como átomos, moléculas o iones se define una unidad de materia que contiene un No. conocido de partículas, el </a:t>
            </a:r>
            <a:r>
              <a:rPr lang="es-MX" i="1" dirty="0" smtClean="0"/>
              <a:t>mol</a:t>
            </a:r>
            <a:r>
              <a:rPr lang="es-MX" dirty="0" smtClean="0"/>
              <a:t>.</a:t>
            </a:r>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r>
              <a:rPr lang="es-MX" dirty="0" smtClean="0"/>
              <a:t>Definición.- Cantidad de materia que tiene el mismo número de partículas como el número de átomos que hay en exactamente 12 g del isótopo de C12.</a:t>
            </a:r>
            <a:endParaRPr lang="es-MX" dirty="0"/>
          </a:p>
        </p:txBody>
      </p:sp>
      <p:sp>
        <p:nvSpPr>
          <p:cNvPr id="4" name="3 CuadroTexto"/>
          <p:cNvSpPr txBox="1"/>
          <p:nvPr/>
        </p:nvSpPr>
        <p:spPr>
          <a:xfrm>
            <a:off x="5076056" y="4869160"/>
            <a:ext cx="3096344" cy="523220"/>
          </a:xfrm>
          <a:prstGeom prst="rect">
            <a:avLst/>
          </a:prstGeom>
          <a:noFill/>
        </p:spPr>
        <p:txBody>
          <a:bodyPr wrap="square" rtlCol="0">
            <a:spAutoFit/>
          </a:bodyPr>
          <a:lstStyle/>
          <a:p>
            <a:r>
              <a:rPr lang="es-MX" sz="2800" b="1" dirty="0" err="1" smtClean="0"/>
              <a:t>Wilhelm</a:t>
            </a:r>
            <a:r>
              <a:rPr lang="es-MX" sz="2800" b="1" dirty="0" smtClean="0"/>
              <a:t>  </a:t>
            </a:r>
            <a:r>
              <a:rPr lang="es-MX" sz="2800" b="1" dirty="0" err="1" smtClean="0"/>
              <a:t>Ostwald</a:t>
            </a:r>
            <a:endParaRPr lang="es-MX" sz="28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t>No. de </a:t>
            </a:r>
            <a:r>
              <a:rPr lang="es-MX" b="1" dirty="0" err="1" smtClean="0"/>
              <a:t>Avogadro</a:t>
            </a:r>
            <a:endParaRPr lang="es-MX" b="1" dirty="0"/>
          </a:p>
        </p:txBody>
      </p:sp>
      <p:sp>
        <p:nvSpPr>
          <p:cNvPr id="3" name="2 Marcador de contenido"/>
          <p:cNvSpPr>
            <a:spLocks noGrp="1"/>
          </p:cNvSpPr>
          <p:nvPr>
            <p:ph idx="1"/>
          </p:nvPr>
        </p:nvSpPr>
        <p:spPr/>
        <p:txBody>
          <a:bodyPr/>
          <a:lstStyle/>
          <a:p>
            <a:r>
              <a:rPr lang="es-MX" dirty="0" smtClean="0"/>
              <a:t>Número conocido de partículas contenidas en un mol.</a:t>
            </a:r>
            <a:endParaRPr lang="es-MX" dirty="0"/>
          </a:p>
        </p:txBody>
      </p:sp>
      <p:sp>
        <p:nvSpPr>
          <p:cNvPr id="18434" name="AutoShape 2" descr="data:image/jpeg;base64,/9j/4AAQSkZJRgABAQAAAQABAAD/2wCEAAkGBhMSEBUUExQVFBUVGBgUGBUUGRgaFxgYFxcWGRcbGBsYHCYeGBokHBUUIDAgIycpLSwtFR4xNTAqNSgsLCoBCQoKBQUFDQUFDSkYEhgpKSkpKSkpKSkpKSkpKSkpKSkpKSkpKSkpKSkpKSkpKSkpKSkpKSkpKSkpKSkpKSkpKf/AABEIAJ8BPgMBIgACEQEDEQH/xAAcAAEAAgMBAQEAAAAAAAAAAAAABgcDBAUCAQj/xABHEAABAwIEAwUFBAcGAwkAAAABAAIDBBEFEiExBkFRBxMiYYEycZGhsRRCUtEjNHKCweHwFTNic7PxCBbTFyRVdJKTosLD/8QAFAEBAAAAAAAAAAAAAAAAAAAAAP/EABQRAQAAAAAAAAAAAAAAAAAAAAD/2gAMAwEAAhEDEQA/ALxREQEREBEWKWoDfM9AgyoufLWuO1m/M/P8l4uSNXOPqR9LBB00XHdHru7nzd+aytJH3nfG/wBboOmi0m1pG+vyWxFUtd5Hod/5oMqIiAiIgIiICIiAiIgIiICIiAiIgIiICIiAiIgIiICIiAiIgIiICItKslzeEbc/P+SD5PW30boOv5eXmsLRovll9ug+tavpC4nEHF9PRj9I677XEbNXn05DzKhdR2rTv/uKYDo55LtOW1hfkgs1eg1U/wD9rdWCLshI/Zd1N9nf1Zd2i7W2jL9ogczNs6MhzSOovb6oLCexeHN/NamFY9BUtzQyB1tCNnNPRw3C3kGSCsINnHTk7n6/mt9cnLqtqlnI0O3Ly8kG4iIgIiICIiAiIgIiICIiAiIgIiICIiAiIgIiICIiAiIgIiIMNTLYWG5+S0QFkmfck/1ZYwg+lyiPGXGLqf8AQ07e8nIzG2oY3a5HXUWHmpPVShjXOOzQXH3AXKrCCsa6J9S72pXOlvzs0NbG30c8kD/CEGPhzA3vL+/F5JDmc53ic3MWgXvzvr6hd6DD3GLYNdGS1zSCQ1wvodyGOvcO228lucPAGnMx3dcg/wCFrhk0PPwqTuia7xFuuwOzh5XGqCs8S4WinnjcR3XeXBGwLvIi9ifqFj4z4ZEVI02N49A4m9xzB6HmPVTnGcBbJGQ05XH7zi5xHncm4+n1UJ4ro5Y6fLJWGUuLWsgFiHef4rDe5ugiuD1LmWfE90cjebDrbTcfh6gq2OC+LvtQdFJZs7LEgbPadnNHwuPMcio5gXAjGwgytzPIB00t5X/mo9XQnD8QikYXbgkE8ibOaSORaguyyFfA669WQblLLduu40P5rMtGndZ3yW8gLTxitMNPNKACY43yAHYljC4A+Wi3Fy+Kv1Gq/wAib/TcggHZn20f2jUmnqI44XuF4iwus8i5c05j7VtR1sfK9kYtWGKnlkABMcb3gHYlrS4A/BflPB+FZnYa/EqdzhJSzgPDd2sDY3Nkbzu1xN/Ig8ir64c43ZieCzy6CZkMrJmDk8RO1A/C7ceo5FBm7KuPZcVp5ZZY2RmOQMAZmsRlDrnMfNTdVD/w3fqVT/nj/TareQERcrif7X9lf9i7v7R4cne+x7Tc1/3c3qg6qKsM3FHSg+f5rqcMnHvtTPtopPs/iz91fP7Dstv3svpdBO0REBERAREQEREBERAREQEREBYqh9mn4fFZVq177AfH4f7oNPMvV1jBX1zwg5HF9X3dFO7nkLR73+EfVU9BVEwdyBcNbIAfVrh+XqFa/G0Oely/dMkeYbXaDe3rYD1Vb8S0Pc1RsW5XRCTwizQDYENHTSyCweE/FQU99bxtv52/2Xf74ctzqov2fVAfQRD8N2n0cf4ELq10GY+IOLQC4tabF/Rt7jQ+8IPc2OiP+8yAHZzXi1vMHUfNctzaeSUFkUee+bO1rbj3kD3rlyY3M6EvNO2CJrizu3gh2XQZiLAWubWFuepXR4EpstPd4ALnOLTcO8HLUctLoN/G8fjpYsziNBtpf3Acyql4gxt9ZO1x0+40dAT/ADUh4lfCXONQXzSve5rY2mzYmh9mi9tHEC50JOtrbnW4FwZs2IDTKyD9IW3zXINm2NhpfX0QXDSOORt97C/vsL/NZsyxhwQuQZA9dGJ1wFyxIt+lfcIM65fFX6jVf5E3+m5dRauK0PfQSxXy95G+PNa9s7S29ri9r7XQVX/w6RB2HVLXAOa6cggi4IMUYII5hQziXD5eHcRl7oOdR1ccjAL6Fj2kFhJ+/G5wIPMW/EVcfZvwD/ZNPJD33f8AeSd5myZLeFrbWzuv7N735rf434OixKkdTyHKfajkAuY3jZwFxfcgi4uCdt0Ff/8ADd+pVP8Anj/TarfUP7Nuz/8AsmCWLvu/7x/eZsmS3hDbWzuvsoBxhxDVvxCprqeR/wBnwqSCJ0bS4Nmu89+CAbEgktJ6WKC71yuJ6WqkpXto5Ww1By5JHgOaLOaXXBa7duYbc1v0dU2WNkjDmY9rXtcObXAEH4ELMgq//lrib/xOm/8Aab/0F1OGMExyOqY6sroJqcZs8bI2hzrscG2Iibazi078lPEQEREBERAREQEREBERAREQEREBc7Ej4h7v6+i6K5mInx28h/FBrI4r4AvTig5+Nxl1PIBuG5m/tMs5vzaFWWIStqg+a2WKOPJluLl17hvuBNyedtFbD9Qb/DdUvxFhz4ZpZmZWsbIGhvI/hBGx0bmN+qDu9ndWYXywuJy3DgTsLga+V9FYR201P18lSmE4+9sxlcdXOzOtpe2vL6K0OH8dNQ0nS4sfQ3t9EGrjnD7qlwbl7sc3DU+nT0XdpKZsMbI27MAaPQbleZp3AECznH2R5+fkuc6rNPlErZX3F3SsZmaD521aBfTTYIOPjUsonmjZmsA2ZuXbVuU6dbt+a1eyyF5qaiQghuVrTmJJzE3Gp8gfisnFmMxxyxva65cxw06aOabe+416qQcBUhbS9472p3GU+72W/IA+qCT2Xqy8A6r2EArdoOfotMNW3Rb+n5IN1ERAREQc3iTEXwUk0sbHSyMY4sjY0uc59rMGVoJIzEX8rqu+EOyFrsOZ9pnrY5KhpkniZM5jC6TWz47auy5Q7NzBVrIgg/ZH9ojonUtVHIx9JI+FrntcGyRgkscwkWc32mi3JreqnCIgIiICIiAiIgIiICIiAiIgIiICIiAuZiA8foPqV01zsSb4geoI+B/mg1C5fbLzzXrMg8uCqftKgyzhrSfEDIRy/CPk0q13OKqHiqp7+ve4G4AEbfMN0NvXMfggh7mFhHNWH2d18RD2AgPdY+dhp/H6qLVVCMuU6a362IFr+f8AuuIMzHX1BadCNLHyKC8auV7G2jaHPdoLmzR5uPIfFaGLYmWx2mjaGHwkd80Od+zmABB96h/CnF9QZO7eHT3GlsucW1Nhpm92+ikldxBR3JeGCS1iZGXcBfbK4ZhzQV7iQa6dxY3LmdZrGuzgX0ADhvuFeGFUhjgjYd2Ma3TyACp/A5GPxWHumgRmbwgjlrfTlzt0V1sCD03zWReAxewg9BbVH7Xp+S1GhbtEN/gg2kRfCUH1FW8vaxNUTSR4XQSVrIjlfPnEcZI5MJBzeWoJ3tbVdjgbtFZiD5IHwvpaqHWSnk1IFwLtNhcAkXuBbMN73QTBEUb4445hw2JrntdLLK7JFDH7cjtNugF23Nj7Q0JKCSIqzf2s1VM5jsRwyWlp5CAJmvEmS+2doaLczbQ6GwKnmK49DT0zqmR4ELG5y8agg2y5be0XXAFt7hB0EVY0/aniFQzvqXB5ZKfUte6UNe9vVrcpv+7m96lXBHHUGJwufGHRyRnLLC/243a2v1BsbHyOgIIQSRFAce7UHNrHUeH0j66eP+9yuDI4z0LiDqDob2AOl73AzcL9pff1f2Kspn0VXYubG8hzJAAT4HAC5sHHa3hOulkE4REQEUJ4s7T4aSspqOMCaaaWOORodYQtkcGgusD4/ECG9NTbS82QEVe4n2pSvq5KbDaJ9c6E2lkDxHE12oLQ4ggm4I1IuWm17XXR4L7RW1sslNNA+kq4hd8EhvduniY6wuNW8ho4EXGqCYoohM/FKiacxPio4oXmOITQmR0+UAmRxztyREmwygnQlYcP4prK3DqWaliY2WocWSPf4ooGsc9skgbmDpASzwtv94XOmoTVFE+HcZqW101DUvjndHCyobPEzu9Huc3JKzM4NfpcWOo1UsQEREBaWKN8APQj4HT6kLdWOeEOaWnmLIOC12q9leA2xIO9z/X1Xu2iDnY/iBgpppebGOcPfazfmQqzjpRcEXJAAvz6XFjrvf0Un40rROTStcQ1uspAOrgLtYPdcE+g62j2HOJaGnQjwnb2hZunLXf4IMcuH5mkam1yOepGvw15riVuH2a0nUjQnq0fO4+ilsUA1NvP+voteekvra1ru5ac7j5oI7R0TmObJG6xaQ4OHUHQj5KzZHisw8vAu8scLAXOdtwW6WPtD5hQemeIz3bvZcbt8iSLt93MeRK6mD46aR7gQ4wv18J1YbWzNB321HldBHOG4nQYnAHaFsrWuG4Bd4SL+pCu9hVacSYHDPB9to3OuDcjW5LXWuAdQ4EbcwpfwnxG2rgD9nt8MjeYdzNuh3Hw5IJA0r6sHfhfRUNQbDdl0KRvh965lNZx0K7DRYWQfVFO1PEnQYPWPabHu+7B5jvXNjuPOzypWoh2uUTpcFrGtFyGCT0jkZI75MKCF8G8fQ0OH09NR0lRWysibLOaZhc1kkozuD3gG7he22mW19LCTcD4zhuI1clZDE6KuY3u5WyFzZA3RurQ7I4aAXtcWF7aLZ7HYohgtL3QFnNc55G5kzuD79TcW9wCjdZGG8ZQ9zpnpiajL1yS2zW8m0//AMUFsKqsU/7xxfTsdq2mpi8NO2Yh5v77vYf3ArVVVYj+g4vgc7RtTTFjSdswDxb3/o2/+odUE07QaBs2FVjHC47iRw/aYwvYfRzWn0UR4KwJmL8N00FQ+QNF2kxuAdaGR7Yx4mkEBobpb7oUv4/rWxYXWPcbD7PK0ftPYWNHq5zR6qP9l87KHh6CWod3bGskmc53Jr5HubbqSCywG5cLboJo98VLT3cWxwwsAubBrWMFvQABVn2Q3qcRxLEGNLKed4ZHcWzkOJLrdbWJ85D5rRhhq+JZQ+TPS4Ux3hYNJJy07nkT5+y3YZiCVbuG4dFTxMihY2ONgytY3YD+tb7kklBw4sLoMIjqaqxhZI4SzvJfIS4uIB1zO9qQ6D8Sr+LGGY5j1LLS+GGhBe+V5DXyXNwGMJzFtwBcjTM69tL2Nw5xdS4iJmw3d3LwyRsjMpB1IOV2trtO/NpVd9uFDHSyUVZTARVff5R3YAMjQL+ID2rHK3zEljogs/G+JaajDDUzNi7wlrM1/ERa4Fh5hOJcPmnpZIqeY08rwGtmAuWeJuYi1jfLmG433C8Y/wAKUtcIxVRCXuyXMu54yk2ufC4X2G666ChuL+A4MMq8HERfJJLWB0s0hu+RwkpzryAu52nnqTurp4hrjDSVEo3ihlkHvYxzh9FXXbL+v4L/AOb/AP0plYnEVEZqOoibvJDLGPe+NzR9UEL7BaEMwdkn3ppJZHHmSHmMfKMLQ7QR9n4hwidmjpi6nd5tzNbr10nPy6Lodg1aH4NGwbwySxuHQl5k+kgXP7Qz3/EODwN1dE51Q4dG5mu19KdyD3xTxpFWVUtAayKjpYj3dTK6RrZpnffhhBPhaNWuefMDS95NJxVRUlNSmLKaJ7vs7ZonAwwgAtaXuvo3M0tzcjuV3X4FTkkmCEkm5JjYSSdyTbUrO2hjEfdhjBGbjIGjLY7+G1tUEA4Wgp4cYdFhrg6ndTmSqDHmSNsweBCc5LiJHNz3bm2F7Kxlgo6COFuWKNkbd8sbQ1t/c0ALOgIiICIiDlYjTWdfk7621+X0K42OYj3EJcLZnEMYDze69veBYn0spXNEHCxVacZFzqljC0jutW6HxPeB4gfwgaX6l3RBxmRctTvre5JJ1dfqSSV5nhI1G1wCfoT8VuBl7ed+n096zCmBBuPn+Wvl6oNadmgsfidx/uvr4zYba2vr1/r5L7T0JJsb+H6cvy9FssZvp5C9tNNvJBGq5jC8tN8trg7EHkdOlrj3LMyQSjKfbaLOFtzr4h1BFj8QsldS2k1adeXlp8NisM1MQ4StOrRZ2ovk0ufeBc/JB3OCZbGWmfs79KwG+4s1/wD9CtLGCMOrWTtuI5iWytF7aG+b0vf0PVfaGYCeNwcLgtvY6ZTcHlbUFfO1M3ZEOj3E/Bo09T80E3ZODY30NrdCOSz7/HkorwLiolphE7V8VhqPun2D8iP3fNSqkizPs3Un5dfRB1sJh3d00/r+ua6a8QxBrQByXtAXmSMOBBAIIsQdQQdwRzC9IgrQdldXSSSHCsQdSwyOzGCRgkY0nmwuv5Da9gLkrucEdnraB8s8kz6qrn/vKiQWNrg5Wi5sLgczfKNgAFL0QV3V0sn/ADNCY6l72GCR8tOC7JCGxhkbnDNlJe51wLD2b6ru8dcCRYlEwOe6GaF2eGdntRu0vzFwcrTuDdoIIUkbE0OLgACbAm2pte1zztc/Fe0FYTdlldVljMSxN1RTxkO7mOMRl9ts7hb4nMd7EHVSHj7gM4jRx0scwpo2Oa4hseYFrGkMZYPbYC4P7oUuRBVFN2PYjGxrGY5UMY0BrWtZIGtAFgABUWAAUn4K4Mq6KV76jEZq1rm5QyUPAabg5hmldrbTbmpgiCvsb7L5BWPrMNq3UU0tzK3IHxSEm5JadASdTcHXXRME7LnmrZWYlVurp47GJpaGRRkG4IaNCQdRYAX1sSrBRAREQRTjPgb7fUUUvfd19jm77LkzZ/FG618wy/3e9jupWiIK6xDsvqIquWpwutNGZzmlicwPiLiSS4A6DUk2INsxsQNF0uC+zr7HPJV1E7quslGV0zxYNbp4WNubbAX6NAAAveZogIiICIiAiIgIiIC4/EfDzalg5Pbq09fI+RXYRBUhpXQucyS/hvb8Tbcj19/P4LZpfFctB9Ntf4qwcWwOOcaiz7WDxv5A9RfkoTUYPJSOILP0biSHtHgHkbexffXneyD7LH7LgNW/MHce/wDiAtZ5F9BodQ4fX+fvW2yQfEfQLTnfklaCQWvDiL7gtbewPQ6+uqDRxGHMRz03Hn1+B1Wo+VrXZcwDnXIG5sOf81sY7jQYRDCO8md7LBra+t3dNr2+gWxhGBGNhMhzyv8AE9x8tgP8IOw2QcOopyx5AFmkd4zpYEXA56H5OC+8WzCemgnJGZhfE5vnpr8r+52+i7uJ4XmYW2/SMPeMPU9P3hcXvvbotTAOHZ6yENyERmUSlzxlboxzT5k3DNvNBwuFZZY5oXxMdIZPA5jd3NvY2HkQHXNvZ1V5Ybh4jFzbMdz/AAC5/C/CMVEwhhL3u1c930aPujRd1AREQEREBERAREQEREBERAREQEREBERAREQEREBERAREQEREBERAXwtvoV9RBy6nhuF+oaWHe7Db5bfJcTFOz/vgAKhzC05muDBmBsR1AOhPLmpeiCDYL2YtpgS2UOe7QyOZ4rdBroOvVdocJgizpHW/wgD4b2XfRBoU2BwstZgJGt3an5rfREBERAREQEREBERAREQEREBERAREQEREBERAREQEREBERAREQ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18436" name="AutoShape 4" descr="data:image/jpeg;base64,/9j/4AAQSkZJRgABAQAAAQABAAD/2wCEAAkGBhMSEBUUExQVFBUVGBgUGBUUGRgaFxgYFxcWGRcbGBsYHCYeGBokHBUUIDAgIycpLSwtFR4xNTAqNSgsLCoBCQoKBQUFDQUFDSkYEhgpKSkpKSkpKSkpKSkpKSkpKSkpKSkpKSkpKSkpKSkpKSkpKSkpKSkpKSkpKSkpKSkpKf/AABEIAJ8BPgMBIgACEQEDEQH/xAAcAAEAAgMBAQEAAAAAAAAAAAAABgcDBAUCAQj/xABHEAABAwIEAwUFBAcGAwkAAAABAAIDBBEFEiExBkFRBxMiYYEycZGhsRRCUtEjNHKCweHwFTNic7PxCBbTFyRVdJKTosLD/8QAFAEBAAAAAAAAAAAAAAAAAAAAAP/EABQRAQAAAAAAAAAAAAAAAAAAAAD/2gAMAwEAAhEDEQA/ALxREQEREBEWKWoDfM9AgyoufLWuO1m/M/P8l4uSNXOPqR9LBB00XHdHru7nzd+aytJH3nfG/wBboOmi0m1pG+vyWxFUtd5Hod/5oMqIiAiIgIiICIiAiIgIiICIiAiIgIiICIiAiIgIiICIiAiIgIiICItKslzeEbc/P+SD5PW30boOv5eXmsLRovll9ug+tavpC4nEHF9PRj9I677XEbNXn05DzKhdR2rTv/uKYDo55LtOW1hfkgs1eg1U/wD9rdWCLshI/Zd1N9nf1Zd2i7W2jL9ogczNs6MhzSOovb6oLCexeHN/NamFY9BUtzQyB1tCNnNPRw3C3kGSCsINnHTk7n6/mt9cnLqtqlnI0O3Ly8kG4iIgIiICIiAiIgIiICIiAiIgIiICIiAiIgIiICIiAiIgIiIMNTLYWG5+S0QFkmfck/1ZYwg+lyiPGXGLqf8AQ07e8nIzG2oY3a5HXUWHmpPVShjXOOzQXH3AXKrCCsa6J9S72pXOlvzs0NbG30c8kD/CEGPhzA3vL+/F5JDmc53ic3MWgXvzvr6hd6DD3GLYNdGS1zSCQ1wvodyGOvcO228lucPAGnMx3dcg/wCFrhk0PPwqTuia7xFuuwOzh5XGqCs8S4WinnjcR3XeXBGwLvIi9ifqFj4z4ZEVI02N49A4m9xzB6HmPVTnGcBbJGQ05XH7zi5xHncm4+n1UJ4ro5Y6fLJWGUuLWsgFiHef4rDe5ugiuD1LmWfE90cjebDrbTcfh6gq2OC+LvtQdFJZs7LEgbPadnNHwuPMcio5gXAjGwgytzPIB00t5X/mo9XQnD8QikYXbgkE8ibOaSORaguyyFfA669WQblLLduu40P5rMtGndZ3yW8gLTxitMNPNKACY43yAHYljC4A+Wi3Fy+Kv1Gq/wAib/TcggHZn20f2jUmnqI44XuF4iwus8i5c05j7VtR1sfK9kYtWGKnlkABMcb3gHYlrS4A/BflPB+FZnYa/EqdzhJSzgPDd2sDY3Nkbzu1xN/Ig8ir64c43ZieCzy6CZkMrJmDk8RO1A/C7ceo5FBm7KuPZcVp5ZZY2RmOQMAZmsRlDrnMfNTdVD/w3fqVT/nj/TareQERcrif7X9lf9i7v7R4cne+x7Tc1/3c3qg6qKsM3FHSg+f5rqcMnHvtTPtopPs/iz91fP7Dstv3svpdBO0REBERAREQEREBERAREQEREBYqh9mn4fFZVq177AfH4f7oNPMvV1jBX1zwg5HF9X3dFO7nkLR73+EfVU9BVEwdyBcNbIAfVrh+XqFa/G0Oely/dMkeYbXaDe3rYD1Vb8S0Pc1RsW5XRCTwizQDYENHTSyCweE/FQU99bxtv52/2Xf74ctzqov2fVAfQRD8N2n0cf4ELq10GY+IOLQC4tabF/Rt7jQ+8IPc2OiP+8yAHZzXi1vMHUfNctzaeSUFkUee+bO1rbj3kD3rlyY3M6EvNO2CJrizu3gh2XQZiLAWubWFuepXR4EpstPd4ALnOLTcO8HLUctLoN/G8fjpYsziNBtpf3Acyql4gxt9ZO1x0+40dAT/ADUh4lfCXONQXzSve5rY2mzYmh9mi9tHEC50JOtrbnW4FwZs2IDTKyD9IW3zXINm2NhpfX0QXDSOORt97C/vsL/NZsyxhwQuQZA9dGJ1wFyxIt+lfcIM65fFX6jVf5E3+m5dRauK0PfQSxXy95G+PNa9s7S29ri9r7XQVX/w6RB2HVLXAOa6cggi4IMUYII5hQziXD5eHcRl7oOdR1ccjAL6Fj2kFhJ+/G5wIPMW/EVcfZvwD/ZNPJD33f8AeSd5myZLeFrbWzuv7N735rf434OixKkdTyHKfajkAuY3jZwFxfcgi4uCdt0Ff/8ADd+pVP8Anj/TarfUP7Nuz/8AsmCWLvu/7x/eZsmS3hDbWzuvsoBxhxDVvxCprqeR/wBnwqSCJ0bS4Nmu89+CAbEgktJ6WKC71yuJ6WqkpXto5Ww1By5JHgOaLOaXXBa7duYbc1v0dU2WNkjDmY9rXtcObXAEH4ELMgq//lrib/xOm/8Aab/0F1OGMExyOqY6sroJqcZs8bI2hzrscG2Iibazi078lPEQEREBERAREQEREBERAREQEREBc7Ej4h7v6+i6K5mInx28h/FBrI4r4AvTig5+Nxl1PIBuG5m/tMs5vzaFWWIStqg+a2WKOPJluLl17hvuBNyedtFbD9Qb/DdUvxFhz4ZpZmZWsbIGhvI/hBGx0bmN+qDu9ndWYXywuJy3DgTsLga+V9FYR201P18lSmE4+9sxlcdXOzOtpe2vL6K0OH8dNQ0nS4sfQ3t9EGrjnD7qlwbl7sc3DU+nT0XdpKZsMbI27MAaPQbleZp3AECznH2R5+fkuc6rNPlErZX3F3SsZmaD521aBfTTYIOPjUsonmjZmsA2ZuXbVuU6dbt+a1eyyF5qaiQghuVrTmJJzE3Gp8gfisnFmMxxyxva65cxw06aOabe+416qQcBUhbS9472p3GU+72W/IA+qCT2Xqy8A6r2EArdoOfotMNW3Rb+n5IN1ERAREQc3iTEXwUk0sbHSyMY4sjY0uc59rMGVoJIzEX8rqu+EOyFrsOZ9pnrY5KhpkniZM5jC6TWz47auy5Q7NzBVrIgg/ZH9ojonUtVHIx9JI+FrntcGyRgkscwkWc32mi3JreqnCIgIiICIiAiIgIiICIiAiIgIiICIiAuZiA8foPqV01zsSb4geoI+B/mg1C5fbLzzXrMg8uCqftKgyzhrSfEDIRy/CPk0q13OKqHiqp7+ve4G4AEbfMN0NvXMfggh7mFhHNWH2d18RD2AgPdY+dhp/H6qLVVCMuU6a362IFr+f8AuuIMzHX1BadCNLHyKC8auV7G2jaHPdoLmzR5uPIfFaGLYmWx2mjaGHwkd80Od+zmABB96h/CnF9QZO7eHT3GlsucW1Nhpm92+ikldxBR3JeGCS1iZGXcBfbK4ZhzQV7iQa6dxY3LmdZrGuzgX0ADhvuFeGFUhjgjYd2Ma3TyACp/A5GPxWHumgRmbwgjlrfTlzt0V1sCD03zWReAxewg9BbVH7Xp+S1GhbtEN/gg2kRfCUH1FW8vaxNUTSR4XQSVrIjlfPnEcZI5MJBzeWoJ3tbVdjgbtFZiD5IHwvpaqHWSnk1IFwLtNhcAkXuBbMN73QTBEUb4445hw2JrntdLLK7JFDH7cjtNugF23Nj7Q0JKCSIqzf2s1VM5jsRwyWlp5CAJmvEmS+2doaLczbQ6GwKnmK49DT0zqmR4ELG5y8agg2y5be0XXAFt7hB0EVY0/aniFQzvqXB5ZKfUte6UNe9vVrcpv+7m96lXBHHUGJwufGHRyRnLLC/243a2v1BsbHyOgIIQSRFAce7UHNrHUeH0j66eP+9yuDI4z0LiDqDob2AOl73AzcL9pff1f2Kspn0VXYubG8hzJAAT4HAC5sHHa3hOulkE4REQEUJ4s7T4aSspqOMCaaaWOORodYQtkcGgusD4/ECG9NTbS82QEVe4n2pSvq5KbDaJ9c6E2lkDxHE12oLQ4ggm4I1IuWm17XXR4L7RW1sslNNA+kq4hd8EhvduniY6wuNW8ho4EXGqCYoohM/FKiacxPio4oXmOITQmR0+UAmRxztyREmwygnQlYcP4prK3DqWaliY2WocWSPf4ooGsc9skgbmDpASzwtv94XOmoTVFE+HcZqW101DUvjndHCyobPEzu9Huc3JKzM4NfpcWOo1UsQEREBaWKN8APQj4HT6kLdWOeEOaWnmLIOC12q9leA2xIO9z/X1Xu2iDnY/iBgpppebGOcPfazfmQqzjpRcEXJAAvz6XFjrvf0Un40rROTStcQ1uspAOrgLtYPdcE+g62j2HOJaGnQjwnb2hZunLXf4IMcuH5mkam1yOepGvw15riVuH2a0nUjQnq0fO4+ilsUA1NvP+voteekvra1ru5ac7j5oI7R0TmObJG6xaQ4OHUHQj5KzZHisw8vAu8scLAXOdtwW6WPtD5hQemeIz3bvZcbt8iSLt93MeRK6mD46aR7gQ4wv18J1YbWzNB321HldBHOG4nQYnAHaFsrWuG4Bd4SL+pCu9hVacSYHDPB9to3OuDcjW5LXWuAdQ4EbcwpfwnxG2rgD9nt8MjeYdzNuh3Hw5IJA0r6sHfhfRUNQbDdl0KRvh965lNZx0K7DRYWQfVFO1PEnQYPWPabHu+7B5jvXNjuPOzypWoh2uUTpcFrGtFyGCT0jkZI75MKCF8G8fQ0OH09NR0lRWysibLOaZhc1kkozuD3gG7he22mW19LCTcD4zhuI1clZDE6KuY3u5WyFzZA3RurQ7I4aAXtcWF7aLZ7HYohgtL3QFnNc55G5kzuD79TcW9wCjdZGG8ZQ9zpnpiajL1yS2zW8m0//AMUFsKqsU/7xxfTsdq2mpi8NO2Yh5v77vYf3ArVVVYj+g4vgc7RtTTFjSdswDxb3/o2/+odUE07QaBs2FVjHC47iRw/aYwvYfRzWn0UR4KwJmL8N00FQ+QNF2kxuAdaGR7Yx4mkEBobpb7oUv4/rWxYXWPcbD7PK0ftPYWNHq5zR6qP9l87KHh6CWod3bGskmc53Jr5HubbqSCywG5cLboJo98VLT3cWxwwsAubBrWMFvQABVn2Q3qcRxLEGNLKed4ZHcWzkOJLrdbWJ85D5rRhhq+JZQ+TPS4Ux3hYNJJy07nkT5+y3YZiCVbuG4dFTxMihY2ONgytY3YD+tb7kklBw4sLoMIjqaqxhZI4SzvJfIS4uIB1zO9qQ6D8Sr+LGGY5j1LLS+GGhBe+V5DXyXNwGMJzFtwBcjTM69tL2Nw5xdS4iJmw3d3LwyRsjMpB1IOV2trtO/NpVd9uFDHSyUVZTARVff5R3YAMjQL+ID2rHK3zEljogs/G+JaajDDUzNi7wlrM1/ERa4Fh5hOJcPmnpZIqeY08rwGtmAuWeJuYi1jfLmG433C8Y/wAKUtcIxVRCXuyXMu54yk2ufC4X2G666ChuL+A4MMq8HERfJJLWB0s0hu+RwkpzryAu52nnqTurp4hrjDSVEo3ihlkHvYxzh9FXXbL+v4L/AOb/AP0plYnEVEZqOoibvJDLGPe+NzR9UEL7BaEMwdkn3ppJZHHmSHmMfKMLQ7QR9n4hwidmjpi6nd5tzNbr10nPy6Lodg1aH4NGwbwySxuHQl5k+kgXP7Qz3/EODwN1dE51Q4dG5mu19KdyD3xTxpFWVUtAayKjpYj3dTK6RrZpnffhhBPhaNWuefMDS95NJxVRUlNSmLKaJ7vs7ZonAwwgAtaXuvo3M0tzcjuV3X4FTkkmCEkm5JjYSSdyTbUrO2hjEfdhjBGbjIGjLY7+G1tUEA4Wgp4cYdFhrg6ndTmSqDHmSNsweBCc5LiJHNz3bm2F7Kxlgo6COFuWKNkbd8sbQ1t/c0ALOgIiICIiDlYjTWdfk7621+X0K42OYj3EJcLZnEMYDze69veBYn0spXNEHCxVacZFzqljC0jutW6HxPeB4gfwgaX6l3RBxmRctTvre5JJ1dfqSSV5nhI1G1wCfoT8VuBl7ed+n096zCmBBuPn+Wvl6oNadmgsfidx/uvr4zYba2vr1/r5L7T0JJsb+H6cvy9FssZvp5C9tNNvJBGq5jC8tN8trg7EHkdOlrj3LMyQSjKfbaLOFtzr4h1BFj8QsldS2k1adeXlp8NisM1MQ4StOrRZ2ovk0ufeBc/JB3OCZbGWmfs79KwG+4s1/wD9CtLGCMOrWTtuI5iWytF7aG+b0vf0PVfaGYCeNwcLgtvY6ZTcHlbUFfO1M3ZEOj3E/Bo09T80E3ZODY30NrdCOSz7/HkorwLiolphE7V8VhqPun2D8iP3fNSqkizPs3Un5dfRB1sJh3d00/r+ua6a8QxBrQByXtAXmSMOBBAIIsQdQQdwRzC9IgrQdldXSSSHCsQdSwyOzGCRgkY0nmwuv5Da9gLkrucEdnraB8s8kz6qrn/vKiQWNrg5Wi5sLgczfKNgAFL0QV3V0sn/ADNCY6l72GCR8tOC7JCGxhkbnDNlJe51wLD2b6ru8dcCRYlEwOe6GaF2eGdntRu0vzFwcrTuDdoIIUkbE0OLgACbAm2pte1zztc/Fe0FYTdlldVljMSxN1RTxkO7mOMRl9ts7hb4nMd7EHVSHj7gM4jRx0scwpo2Oa4hseYFrGkMZYPbYC4P7oUuRBVFN2PYjGxrGY5UMY0BrWtZIGtAFgABUWAAUn4K4Mq6KV76jEZq1rm5QyUPAabg5hmldrbTbmpgiCvsb7L5BWPrMNq3UU0tzK3IHxSEm5JadASdTcHXXRME7LnmrZWYlVurp47GJpaGRRkG4IaNCQdRYAX1sSrBRAREQRTjPgb7fUUUvfd19jm77LkzZ/FG618wy/3e9jupWiIK6xDsvqIquWpwutNGZzmlicwPiLiSS4A6DUk2INsxsQNF0uC+zr7HPJV1E7quslGV0zxYNbp4WNubbAX6NAAAveZogIiICIiAiIgIiIC4/EfDzalg5Pbq09fI+RXYRBUhpXQucyS/hvb8Tbcj19/P4LZpfFctB9Ntf4qwcWwOOcaiz7WDxv5A9RfkoTUYPJSOILP0biSHtHgHkbexffXneyD7LH7LgNW/MHce/wDiAtZ5F9BodQ4fX+fvW2yQfEfQLTnfklaCQWvDiL7gtbewPQ6+uqDRxGHMRz03Hn1+B1Wo+VrXZcwDnXIG5sOf81sY7jQYRDCO8md7LBra+t3dNr2+gWxhGBGNhMhzyv8AE9x8tgP8IOw2QcOopyx5AFmkd4zpYEXA56H5OC+8WzCemgnJGZhfE5vnpr8r+52+i7uJ4XmYW2/SMPeMPU9P3hcXvvbotTAOHZ6yENyERmUSlzxlboxzT5k3DNvNBwuFZZY5oXxMdIZPA5jd3NvY2HkQHXNvZ1V5Ybh4jFzbMdz/AAC5/C/CMVEwhhL3u1c930aPujRd1AREQEREBERAREQEREBERAREQEREBERAREQEREBERAREQEREBERAXwtvoV9RBy6nhuF+oaWHe7Db5bfJcTFOz/vgAKhzC05muDBmBsR1AOhPLmpeiCDYL2YtpgS2UOe7QyOZ4rdBroOvVdocJgizpHW/wgD4b2XfRBoU2BwstZgJGt3an5rfREBERAREQEREBERAREQEREBERAREQEREBERAREQEREBERAREQ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18438" name="AutoShape 6" descr="data:image/jpeg;base64,/9j/4AAQSkZJRgABAQAAAQABAAD/2wCEAAkGBhMSEBUUExQVFBUVGBgUGBUUGRgaFxgYFxcWGRcbGBsYHCYeGBokHBUUIDAgIycpLSwtFR4xNTAqNSgsLCoBCQoKBQUFDQUFDSkYEhgpKSkpKSkpKSkpKSkpKSkpKSkpKSkpKSkpKSkpKSkpKSkpKSkpKSkpKSkpKSkpKSkpKf/AABEIAJ8BPgMBIgACEQEDEQH/xAAcAAEAAgMBAQEAAAAAAAAAAAAABgcDBAUCAQj/xABHEAABAwIEAwUFBAcGAwkAAAABAAIDBBEFEiExBkFRBxMiYYEycZGhsRRCUtEjNHKCweHwFTNic7PxCBbTFyRVdJKTosLD/8QAFAEBAAAAAAAAAAAAAAAAAAAAAP/EABQRAQAAAAAAAAAAAAAAAAAAAAD/2gAMAwEAAhEDEQA/ALxREQEREBEWKWoDfM9AgyoufLWuO1m/M/P8l4uSNXOPqR9LBB00XHdHru7nzd+aytJH3nfG/wBboOmi0m1pG+vyWxFUtd5Hod/5oMqIiAiIgIiICIiAiIgIiICIiAiIgIiICIiAiIgIiICIiAiIgIiICItKslzeEbc/P+SD5PW30boOv5eXmsLRovll9ug+tavpC4nEHF9PRj9I677XEbNXn05DzKhdR2rTv/uKYDo55LtOW1hfkgs1eg1U/wD9rdWCLshI/Zd1N9nf1Zd2i7W2jL9ogczNs6MhzSOovb6oLCexeHN/NamFY9BUtzQyB1tCNnNPRw3C3kGSCsINnHTk7n6/mt9cnLqtqlnI0O3Ly8kG4iIgIiICIiAiIgIiICIiAiIgIiICIiAiIgIiICIiAiIgIiIMNTLYWG5+S0QFkmfck/1ZYwg+lyiPGXGLqf8AQ07e8nIzG2oY3a5HXUWHmpPVShjXOOzQXH3AXKrCCsa6J9S72pXOlvzs0NbG30c8kD/CEGPhzA3vL+/F5JDmc53ic3MWgXvzvr6hd6DD3GLYNdGS1zSCQ1wvodyGOvcO228lucPAGnMx3dcg/wCFrhk0PPwqTuia7xFuuwOzh5XGqCs8S4WinnjcR3XeXBGwLvIi9ifqFj4z4ZEVI02N49A4m9xzB6HmPVTnGcBbJGQ05XH7zi5xHncm4+n1UJ4ro5Y6fLJWGUuLWsgFiHef4rDe5ugiuD1LmWfE90cjebDrbTcfh6gq2OC+LvtQdFJZs7LEgbPadnNHwuPMcio5gXAjGwgytzPIB00t5X/mo9XQnD8QikYXbgkE8ibOaSORaguyyFfA669WQblLLduu40P5rMtGndZ3yW8gLTxitMNPNKACY43yAHYljC4A+Wi3Fy+Kv1Gq/wAib/TcggHZn20f2jUmnqI44XuF4iwus8i5c05j7VtR1sfK9kYtWGKnlkABMcb3gHYlrS4A/BflPB+FZnYa/EqdzhJSzgPDd2sDY3Nkbzu1xN/Ig8ir64c43ZieCzy6CZkMrJmDk8RO1A/C7ceo5FBm7KuPZcVp5ZZY2RmOQMAZmsRlDrnMfNTdVD/w3fqVT/nj/TareQERcrif7X9lf9i7v7R4cne+x7Tc1/3c3qg6qKsM3FHSg+f5rqcMnHvtTPtopPs/iz91fP7Dstv3svpdBO0REBERAREQEREBERAREQEREBYqh9mn4fFZVq177AfH4f7oNPMvV1jBX1zwg5HF9X3dFO7nkLR73+EfVU9BVEwdyBcNbIAfVrh+XqFa/G0Oely/dMkeYbXaDe3rYD1Vb8S0Pc1RsW5XRCTwizQDYENHTSyCweE/FQU99bxtv52/2Xf74ctzqov2fVAfQRD8N2n0cf4ELq10GY+IOLQC4tabF/Rt7jQ+8IPc2OiP+8yAHZzXi1vMHUfNctzaeSUFkUee+bO1rbj3kD3rlyY3M6EvNO2CJrizu3gh2XQZiLAWubWFuepXR4EpstPd4ALnOLTcO8HLUctLoN/G8fjpYsziNBtpf3Acyql4gxt9ZO1x0+40dAT/ADUh4lfCXONQXzSve5rY2mzYmh9mi9tHEC50JOtrbnW4FwZs2IDTKyD9IW3zXINm2NhpfX0QXDSOORt97C/vsL/NZsyxhwQuQZA9dGJ1wFyxIt+lfcIM65fFX6jVf5E3+m5dRauK0PfQSxXy95G+PNa9s7S29ri9r7XQVX/w6RB2HVLXAOa6cggi4IMUYII5hQziXD5eHcRl7oOdR1ccjAL6Fj2kFhJ+/G5wIPMW/EVcfZvwD/ZNPJD33f8AeSd5myZLeFrbWzuv7N735rf434OixKkdTyHKfajkAuY3jZwFxfcgi4uCdt0Ff/8ADd+pVP8Anj/TarfUP7Nuz/8AsmCWLvu/7x/eZsmS3hDbWzuvsoBxhxDVvxCprqeR/wBnwqSCJ0bS4Nmu89+CAbEgktJ6WKC71yuJ6WqkpXto5Ww1By5JHgOaLOaXXBa7duYbc1v0dU2WNkjDmY9rXtcObXAEH4ELMgq//lrib/xOm/8Aab/0F1OGMExyOqY6sroJqcZs8bI2hzrscG2Iibazi078lPEQEREBERAREQEREBERAREQEREBc7Ej4h7v6+i6K5mInx28h/FBrI4r4AvTig5+Nxl1PIBuG5m/tMs5vzaFWWIStqg+a2WKOPJluLl17hvuBNyedtFbD9Qb/DdUvxFhz4ZpZmZWsbIGhvI/hBGx0bmN+qDu9ndWYXywuJy3DgTsLga+V9FYR201P18lSmE4+9sxlcdXOzOtpe2vL6K0OH8dNQ0nS4sfQ3t9EGrjnD7qlwbl7sc3DU+nT0XdpKZsMbI27MAaPQbleZp3AECznH2R5+fkuc6rNPlErZX3F3SsZmaD521aBfTTYIOPjUsonmjZmsA2ZuXbVuU6dbt+a1eyyF5qaiQghuVrTmJJzE3Gp8gfisnFmMxxyxva65cxw06aOabe+416qQcBUhbS9472p3GU+72W/IA+qCT2Xqy8A6r2EArdoOfotMNW3Rb+n5IN1ERAREQc3iTEXwUk0sbHSyMY4sjY0uc59rMGVoJIzEX8rqu+EOyFrsOZ9pnrY5KhpkniZM5jC6TWz47auy5Q7NzBVrIgg/ZH9ojonUtVHIx9JI+FrntcGyRgkscwkWc32mi3JreqnCIgIiICIiAiIgIiICIiAiIgIiICIiAuZiA8foPqV01zsSb4geoI+B/mg1C5fbLzzXrMg8uCqftKgyzhrSfEDIRy/CPk0q13OKqHiqp7+ve4G4AEbfMN0NvXMfggh7mFhHNWH2d18RD2AgPdY+dhp/H6qLVVCMuU6a362IFr+f8AuuIMzHX1BadCNLHyKC8auV7G2jaHPdoLmzR5uPIfFaGLYmWx2mjaGHwkd80Od+zmABB96h/CnF9QZO7eHT3GlsucW1Nhpm92+ikldxBR3JeGCS1iZGXcBfbK4ZhzQV7iQa6dxY3LmdZrGuzgX0ADhvuFeGFUhjgjYd2Ma3TyACp/A5GPxWHumgRmbwgjlrfTlzt0V1sCD03zWReAxewg9BbVH7Xp+S1GhbtEN/gg2kRfCUH1FW8vaxNUTSR4XQSVrIjlfPnEcZI5MJBzeWoJ3tbVdjgbtFZiD5IHwvpaqHWSnk1IFwLtNhcAkXuBbMN73QTBEUb4445hw2JrntdLLK7JFDH7cjtNugF23Nj7Q0JKCSIqzf2s1VM5jsRwyWlp5CAJmvEmS+2doaLczbQ6GwKnmK49DT0zqmR4ELG5y8agg2y5be0XXAFt7hB0EVY0/aniFQzvqXB5ZKfUte6UNe9vVrcpv+7m96lXBHHUGJwufGHRyRnLLC/243a2v1BsbHyOgIIQSRFAce7UHNrHUeH0j66eP+9yuDI4z0LiDqDob2AOl73AzcL9pff1f2Kspn0VXYubG8hzJAAT4HAC5sHHa3hOulkE4REQEUJ4s7T4aSspqOMCaaaWOORodYQtkcGgusD4/ECG9NTbS82QEVe4n2pSvq5KbDaJ9c6E2lkDxHE12oLQ4ggm4I1IuWm17XXR4L7RW1sslNNA+kq4hd8EhvduniY6wuNW8ho4EXGqCYoohM/FKiacxPio4oXmOITQmR0+UAmRxztyREmwygnQlYcP4prK3DqWaliY2WocWSPf4ooGsc9skgbmDpASzwtv94XOmoTVFE+HcZqW101DUvjndHCyobPEzu9Huc3JKzM4NfpcWOo1UsQEREBaWKN8APQj4HT6kLdWOeEOaWnmLIOC12q9leA2xIO9z/X1Xu2iDnY/iBgpppebGOcPfazfmQqzjpRcEXJAAvz6XFjrvf0Un40rROTStcQ1uspAOrgLtYPdcE+g62j2HOJaGnQjwnb2hZunLXf4IMcuH5mkam1yOepGvw15riVuH2a0nUjQnq0fO4+ilsUA1NvP+voteekvra1ru5ac7j5oI7R0TmObJG6xaQ4OHUHQj5KzZHisw8vAu8scLAXOdtwW6WPtD5hQemeIz3bvZcbt8iSLt93MeRK6mD46aR7gQ4wv18J1YbWzNB321HldBHOG4nQYnAHaFsrWuG4Bd4SL+pCu9hVacSYHDPB9to3OuDcjW5LXWuAdQ4EbcwpfwnxG2rgD9nt8MjeYdzNuh3Hw5IJA0r6sHfhfRUNQbDdl0KRvh965lNZx0K7DRYWQfVFO1PEnQYPWPabHu+7B5jvXNjuPOzypWoh2uUTpcFrGtFyGCT0jkZI75MKCF8G8fQ0OH09NR0lRWysibLOaZhc1kkozuD3gG7he22mW19LCTcD4zhuI1clZDE6KuY3u5WyFzZA3RurQ7I4aAXtcWF7aLZ7HYohgtL3QFnNc55G5kzuD79TcW9wCjdZGG8ZQ9zpnpiajL1yS2zW8m0//AMUFsKqsU/7xxfTsdq2mpi8NO2Yh5v77vYf3ArVVVYj+g4vgc7RtTTFjSdswDxb3/o2/+odUE07QaBs2FVjHC47iRw/aYwvYfRzWn0UR4KwJmL8N00FQ+QNF2kxuAdaGR7Yx4mkEBobpb7oUv4/rWxYXWPcbD7PK0ftPYWNHq5zR6qP9l87KHh6CWod3bGskmc53Jr5HubbqSCywG5cLboJo98VLT3cWxwwsAubBrWMFvQABVn2Q3qcRxLEGNLKed4ZHcWzkOJLrdbWJ85D5rRhhq+JZQ+TPS4Ux3hYNJJy07nkT5+y3YZiCVbuG4dFTxMihY2ONgytY3YD+tb7kklBw4sLoMIjqaqxhZI4SzvJfIS4uIB1zO9qQ6D8Sr+LGGY5j1LLS+GGhBe+V5DXyXNwGMJzFtwBcjTM69tL2Nw5xdS4iJmw3d3LwyRsjMpB1IOV2trtO/NpVd9uFDHSyUVZTARVff5R3YAMjQL+ID2rHK3zEljogs/G+JaajDDUzNi7wlrM1/ERa4Fh5hOJcPmnpZIqeY08rwGtmAuWeJuYi1jfLmG433C8Y/wAKUtcIxVRCXuyXMu54yk2ufC4X2G666ChuL+A4MMq8HERfJJLWB0s0hu+RwkpzryAu52nnqTurp4hrjDSVEo3ihlkHvYxzh9FXXbL+v4L/AOb/AP0plYnEVEZqOoibvJDLGPe+NzR9UEL7BaEMwdkn3ppJZHHmSHmMfKMLQ7QR9n4hwidmjpi6nd5tzNbr10nPy6Lodg1aH4NGwbwySxuHQl5k+kgXP7Qz3/EODwN1dE51Q4dG5mu19KdyD3xTxpFWVUtAayKjpYj3dTK6RrZpnffhhBPhaNWuefMDS95NJxVRUlNSmLKaJ7vs7ZonAwwgAtaXuvo3M0tzcjuV3X4FTkkmCEkm5JjYSSdyTbUrO2hjEfdhjBGbjIGjLY7+G1tUEA4Wgp4cYdFhrg6ndTmSqDHmSNsweBCc5LiJHNz3bm2F7Kxlgo6COFuWKNkbd8sbQ1t/c0ALOgIiICIiDlYjTWdfk7621+X0K42OYj3EJcLZnEMYDze69veBYn0spXNEHCxVacZFzqljC0jutW6HxPeB4gfwgaX6l3RBxmRctTvre5JJ1dfqSSV5nhI1G1wCfoT8VuBl7ed+n096zCmBBuPn+Wvl6oNadmgsfidx/uvr4zYba2vr1/r5L7T0JJsb+H6cvy9FssZvp5C9tNNvJBGq5jC8tN8trg7EHkdOlrj3LMyQSjKfbaLOFtzr4h1BFj8QsldS2k1adeXlp8NisM1MQ4StOrRZ2ovk0ufeBc/JB3OCZbGWmfs79KwG+4s1/wD9CtLGCMOrWTtuI5iWytF7aG+b0vf0PVfaGYCeNwcLgtvY6ZTcHlbUFfO1M3ZEOj3E/Bo09T80E3ZODY30NrdCOSz7/HkorwLiolphE7V8VhqPun2D8iP3fNSqkizPs3Un5dfRB1sJh3d00/r+ua6a8QxBrQByXtAXmSMOBBAIIsQdQQdwRzC9IgrQdldXSSSHCsQdSwyOzGCRgkY0nmwuv5Da9gLkrucEdnraB8s8kz6qrn/vKiQWNrg5Wi5sLgczfKNgAFL0QV3V0sn/ADNCY6l72GCR8tOC7JCGxhkbnDNlJe51wLD2b6ru8dcCRYlEwOe6GaF2eGdntRu0vzFwcrTuDdoIIUkbE0OLgACbAm2pte1zztc/Fe0FYTdlldVljMSxN1RTxkO7mOMRl9ts7hb4nMd7EHVSHj7gM4jRx0scwpo2Oa4hseYFrGkMZYPbYC4P7oUuRBVFN2PYjGxrGY5UMY0BrWtZIGtAFgABUWAAUn4K4Mq6KV76jEZq1rm5QyUPAabg5hmldrbTbmpgiCvsb7L5BWPrMNq3UU0tzK3IHxSEm5JadASdTcHXXRME7LnmrZWYlVurp47GJpaGRRkG4IaNCQdRYAX1sSrBRAREQRTjPgb7fUUUvfd19jm77LkzZ/FG618wy/3e9jupWiIK6xDsvqIquWpwutNGZzmlicwPiLiSS4A6DUk2INsxsQNF0uC+zr7HPJV1E7quslGV0zxYNbp4WNubbAX6NAAAveZogIiICIiAiIgIiIC4/EfDzalg5Pbq09fI+RXYRBUhpXQucyS/hvb8Tbcj19/P4LZpfFctB9Ntf4qwcWwOOcaiz7WDxv5A9RfkoTUYPJSOILP0biSHtHgHkbexffXneyD7LH7LgNW/MHce/wDiAtZ5F9BodQ4fX+fvW2yQfEfQLTnfklaCQWvDiL7gtbewPQ6+uqDRxGHMRz03Hn1+B1Wo+VrXZcwDnXIG5sOf81sY7jQYRDCO8md7LBra+t3dNr2+gWxhGBGNhMhzyv8AE9x8tgP8IOw2QcOopyx5AFmkd4zpYEXA56H5OC+8WzCemgnJGZhfE5vnpr8r+52+i7uJ4XmYW2/SMPeMPU9P3hcXvvbotTAOHZ6yENyERmUSlzxlboxzT5k3DNvNBwuFZZY5oXxMdIZPA5jd3NvY2HkQHXNvZ1V5Ybh4jFzbMdz/AAC5/C/CMVEwhhL3u1c930aPujRd1AREQEREBERAREQEREBERAREQEREBERAREQEREBERAREQEREBERAXwtvoV9RBy6nhuF+oaWHe7Db5bfJcTFOz/vgAKhzC05muDBmBsR1AOhPLmpeiCDYL2YtpgS2UOe7QyOZ4rdBroOvVdocJgizpHW/wgD4b2XfRBoU2BwstZgJGt3an5rfREBERAREQEREBERAREQEREBERAREQEREBERAREQEREBERAREQ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18440" name="AutoShape 8" descr="data:image/jpeg;base64,/9j/4AAQSkZJRgABAQAAAQABAAD/2wCEAAkGBhMSEBUUExQVFBUVGBgUGBUUGRgaFxgYFxcWGRcbGBsYHCYeGBokHBUUIDAgIycpLSwtFR4xNTAqNSgsLCoBCQoKBQUFDQUFDSkYEhgpKSkpKSkpKSkpKSkpKSkpKSkpKSkpKSkpKSkpKSkpKSkpKSkpKSkpKSkpKSkpKSkpKf/AABEIAJ8BPgMBIgACEQEDEQH/xAAcAAEAAgMBAQEAAAAAAAAAAAAABgcDBAUCAQj/xABHEAABAwIEAwUFBAcGAwkAAAABAAIDBBEFEiExBkFRBxMiYYEycZGhsRRCUtEjNHKCweHwFTNic7PxCBbTFyRVdJKTosLD/8QAFAEBAAAAAAAAAAAAAAAAAAAAAP/EABQRAQAAAAAAAAAAAAAAAAAAAAD/2gAMAwEAAhEDEQA/ALxREQEREBEWKWoDfM9AgyoufLWuO1m/M/P8l4uSNXOPqR9LBB00XHdHru7nzd+aytJH3nfG/wBboOmi0m1pG+vyWxFUtd5Hod/5oMqIiAiIgIiICIiAiIgIiICIiAiIgIiICIiAiIgIiICIiAiIgIiICItKslzeEbc/P+SD5PW30boOv5eXmsLRovll9ug+tavpC4nEHF9PRj9I677XEbNXn05DzKhdR2rTv/uKYDo55LtOW1hfkgs1eg1U/wD9rdWCLshI/Zd1N9nf1Zd2i7W2jL9ogczNs6MhzSOovb6oLCexeHN/NamFY9BUtzQyB1tCNnNPRw3C3kGSCsINnHTk7n6/mt9cnLqtqlnI0O3Ly8kG4iIgIiICIiAiIgIiICIiAiIgIiICIiAiIgIiICIiAiIgIiIMNTLYWG5+S0QFkmfck/1ZYwg+lyiPGXGLqf8AQ07e8nIzG2oY3a5HXUWHmpPVShjXOOzQXH3AXKrCCsa6J9S72pXOlvzs0NbG30c8kD/CEGPhzA3vL+/F5JDmc53ic3MWgXvzvr6hd6DD3GLYNdGS1zSCQ1wvodyGOvcO228lucPAGnMx3dcg/wCFrhk0PPwqTuia7xFuuwOzh5XGqCs8S4WinnjcR3XeXBGwLvIi9ifqFj4z4ZEVI02N49A4m9xzB6HmPVTnGcBbJGQ05XH7zi5xHncm4+n1UJ4ro5Y6fLJWGUuLWsgFiHef4rDe5ugiuD1LmWfE90cjebDrbTcfh6gq2OC+LvtQdFJZs7LEgbPadnNHwuPMcio5gXAjGwgytzPIB00t5X/mo9XQnD8QikYXbgkE8ibOaSORaguyyFfA669WQblLLduu40P5rMtGndZ3yW8gLTxitMNPNKACY43yAHYljC4A+Wi3Fy+Kv1Gq/wAib/TcggHZn20f2jUmnqI44XuF4iwus8i5c05j7VtR1sfK9kYtWGKnlkABMcb3gHYlrS4A/BflPB+FZnYa/EqdzhJSzgPDd2sDY3Nkbzu1xN/Ig8ir64c43ZieCzy6CZkMrJmDk8RO1A/C7ceo5FBm7KuPZcVp5ZZY2RmOQMAZmsRlDrnMfNTdVD/w3fqVT/nj/TareQERcrif7X9lf9i7v7R4cne+x7Tc1/3c3qg6qKsM3FHSg+f5rqcMnHvtTPtopPs/iz91fP7Dstv3svpdBO0REBERAREQEREBERAREQEREBYqh9mn4fFZVq177AfH4f7oNPMvV1jBX1zwg5HF9X3dFO7nkLR73+EfVU9BVEwdyBcNbIAfVrh+XqFa/G0Oely/dMkeYbXaDe3rYD1Vb8S0Pc1RsW5XRCTwizQDYENHTSyCweE/FQU99bxtv52/2Xf74ctzqov2fVAfQRD8N2n0cf4ELq10GY+IOLQC4tabF/Rt7jQ+8IPc2OiP+8yAHZzXi1vMHUfNctzaeSUFkUee+bO1rbj3kD3rlyY3M6EvNO2CJrizu3gh2XQZiLAWubWFuepXR4EpstPd4ALnOLTcO8HLUctLoN/G8fjpYsziNBtpf3Acyql4gxt9ZO1x0+40dAT/ADUh4lfCXONQXzSve5rY2mzYmh9mi9tHEC50JOtrbnW4FwZs2IDTKyD9IW3zXINm2NhpfX0QXDSOORt97C/vsL/NZsyxhwQuQZA9dGJ1wFyxIt+lfcIM65fFX6jVf5E3+m5dRauK0PfQSxXy95G+PNa9s7S29ri9r7XQVX/w6RB2HVLXAOa6cggi4IMUYII5hQziXD5eHcRl7oOdR1ccjAL6Fj2kFhJ+/G5wIPMW/EVcfZvwD/ZNPJD33f8AeSd5myZLeFrbWzuv7N735rf434OixKkdTyHKfajkAuY3jZwFxfcgi4uCdt0Ff/8ADd+pVP8Anj/TarfUP7Nuz/8AsmCWLvu/7x/eZsmS3hDbWzuvsoBxhxDVvxCprqeR/wBnwqSCJ0bS4Nmu89+CAbEgktJ6WKC71yuJ6WqkpXto5Ww1By5JHgOaLOaXXBa7duYbc1v0dU2WNkjDmY9rXtcObXAEH4ELMgq//lrib/xOm/8Aab/0F1OGMExyOqY6sroJqcZs8bI2hzrscG2Iibazi078lPEQEREBERAREQEREBERAREQEREBc7Ej4h7v6+i6K5mInx28h/FBrI4r4AvTig5+Nxl1PIBuG5m/tMs5vzaFWWIStqg+a2WKOPJluLl17hvuBNyedtFbD9Qb/DdUvxFhz4ZpZmZWsbIGhvI/hBGx0bmN+qDu9ndWYXywuJy3DgTsLga+V9FYR201P18lSmE4+9sxlcdXOzOtpe2vL6K0OH8dNQ0nS4sfQ3t9EGrjnD7qlwbl7sc3DU+nT0XdpKZsMbI27MAaPQbleZp3AECznH2R5+fkuc6rNPlErZX3F3SsZmaD521aBfTTYIOPjUsonmjZmsA2ZuXbVuU6dbt+a1eyyF5qaiQghuVrTmJJzE3Gp8gfisnFmMxxyxva65cxw06aOabe+416qQcBUhbS9472p3GU+72W/IA+qCT2Xqy8A6r2EArdoOfotMNW3Rb+n5IN1ERAREQc3iTEXwUk0sbHSyMY4sjY0uc59rMGVoJIzEX8rqu+EOyFrsOZ9pnrY5KhpkniZM5jC6TWz47auy5Q7NzBVrIgg/ZH9ojonUtVHIx9JI+FrntcGyRgkscwkWc32mi3JreqnCIgIiICIiAiIgIiICIiAiIgIiICIiAuZiA8foPqV01zsSb4geoI+B/mg1C5fbLzzXrMg8uCqftKgyzhrSfEDIRy/CPk0q13OKqHiqp7+ve4G4AEbfMN0NvXMfggh7mFhHNWH2d18RD2AgPdY+dhp/H6qLVVCMuU6a362IFr+f8AuuIMzHX1BadCNLHyKC8auV7G2jaHPdoLmzR5uPIfFaGLYmWx2mjaGHwkd80Od+zmABB96h/CnF9QZO7eHT3GlsucW1Nhpm92+ikldxBR3JeGCS1iZGXcBfbK4ZhzQV7iQa6dxY3LmdZrGuzgX0ADhvuFeGFUhjgjYd2Ma3TyACp/A5GPxWHumgRmbwgjlrfTlzt0V1sCD03zWReAxewg9BbVH7Xp+S1GhbtEN/gg2kRfCUH1FW8vaxNUTSR4XQSVrIjlfPnEcZI5MJBzeWoJ3tbVdjgbtFZiD5IHwvpaqHWSnk1IFwLtNhcAkXuBbMN73QTBEUb4445hw2JrntdLLK7JFDH7cjtNugF23Nj7Q0JKCSIqzf2s1VM5jsRwyWlp5CAJmvEmS+2doaLczbQ6GwKnmK49DT0zqmR4ELG5y8agg2y5be0XXAFt7hB0EVY0/aniFQzvqXB5ZKfUte6UNe9vVrcpv+7m96lXBHHUGJwufGHRyRnLLC/243a2v1BsbHyOgIIQSRFAce7UHNrHUeH0j66eP+9yuDI4z0LiDqDob2AOl73AzcL9pff1f2Kspn0VXYubG8hzJAAT4HAC5sHHa3hOulkE4REQEUJ4s7T4aSspqOMCaaaWOORodYQtkcGgusD4/ECG9NTbS82QEVe4n2pSvq5KbDaJ9c6E2lkDxHE12oLQ4ggm4I1IuWm17XXR4L7RW1sslNNA+kq4hd8EhvduniY6wuNW8ho4EXGqCYoohM/FKiacxPio4oXmOITQmR0+UAmRxztyREmwygnQlYcP4prK3DqWaliY2WocWSPf4ooGsc9skgbmDpASzwtv94XOmoTVFE+HcZqW101DUvjndHCyobPEzu9Huc3JKzM4NfpcWOo1UsQEREBaWKN8APQj4HT6kLdWOeEOaWnmLIOC12q9leA2xIO9z/X1Xu2iDnY/iBgpppebGOcPfazfmQqzjpRcEXJAAvz6XFjrvf0Un40rROTStcQ1uspAOrgLtYPdcE+g62j2HOJaGnQjwnb2hZunLXf4IMcuH5mkam1yOepGvw15riVuH2a0nUjQnq0fO4+ilsUA1NvP+voteekvra1ru5ac7j5oI7R0TmObJG6xaQ4OHUHQj5KzZHisw8vAu8scLAXOdtwW6WPtD5hQemeIz3bvZcbt8iSLt93MeRK6mD46aR7gQ4wv18J1YbWzNB321HldBHOG4nQYnAHaFsrWuG4Bd4SL+pCu9hVacSYHDPB9to3OuDcjW5LXWuAdQ4EbcwpfwnxG2rgD9nt8MjeYdzNuh3Hw5IJA0r6sHfhfRUNQbDdl0KRvh965lNZx0K7DRYWQfVFO1PEnQYPWPabHu+7B5jvXNjuPOzypWoh2uUTpcFrGtFyGCT0jkZI75MKCF8G8fQ0OH09NR0lRWysibLOaZhc1kkozuD3gG7he22mW19LCTcD4zhuI1clZDE6KuY3u5WyFzZA3RurQ7I4aAXtcWF7aLZ7HYohgtL3QFnNc55G5kzuD79TcW9wCjdZGG8ZQ9zpnpiajL1yS2zW8m0//AMUFsKqsU/7xxfTsdq2mpi8NO2Yh5v77vYf3ArVVVYj+g4vgc7RtTTFjSdswDxb3/o2/+odUE07QaBs2FVjHC47iRw/aYwvYfRzWn0UR4KwJmL8N00FQ+QNF2kxuAdaGR7Yx4mkEBobpb7oUv4/rWxYXWPcbD7PK0ftPYWNHq5zR6qP9l87KHh6CWod3bGskmc53Jr5HubbqSCywG5cLboJo98VLT3cWxwwsAubBrWMFvQABVn2Q3qcRxLEGNLKed4ZHcWzkOJLrdbWJ85D5rRhhq+JZQ+TPS4Ux3hYNJJy07nkT5+y3YZiCVbuG4dFTxMihY2ONgytY3YD+tb7kklBw4sLoMIjqaqxhZI4SzvJfIS4uIB1zO9qQ6D8Sr+LGGY5j1LLS+GGhBe+V5DXyXNwGMJzFtwBcjTM69tL2Nw5xdS4iJmw3d3LwyRsjMpB1IOV2trtO/NpVd9uFDHSyUVZTARVff5R3YAMjQL+ID2rHK3zEljogs/G+JaajDDUzNi7wlrM1/ERa4Fh5hOJcPmnpZIqeY08rwGtmAuWeJuYi1jfLmG433C8Y/wAKUtcIxVRCXuyXMu54yk2ufC4X2G666ChuL+A4MMq8HERfJJLWB0s0hu+RwkpzryAu52nnqTurp4hrjDSVEo3ihlkHvYxzh9FXXbL+v4L/AOb/AP0plYnEVEZqOoibvJDLGPe+NzR9UEL7BaEMwdkn3ppJZHHmSHmMfKMLQ7QR9n4hwidmjpi6nd5tzNbr10nPy6Lodg1aH4NGwbwySxuHQl5k+kgXP7Qz3/EODwN1dE51Q4dG5mu19KdyD3xTxpFWVUtAayKjpYj3dTK6RrZpnffhhBPhaNWuefMDS95NJxVRUlNSmLKaJ7vs7ZonAwwgAtaXuvo3M0tzcjuV3X4FTkkmCEkm5JjYSSdyTbUrO2hjEfdhjBGbjIGjLY7+G1tUEA4Wgp4cYdFhrg6ndTmSqDHmSNsweBCc5LiJHNz3bm2F7Kxlgo6COFuWKNkbd8sbQ1t/c0ALOgIiICIiDlYjTWdfk7621+X0K42OYj3EJcLZnEMYDze69veBYn0spXNEHCxVacZFzqljC0jutW6HxPeB4gfwgaX6l3RBxmRctTvre5JJ1dfqSSV5nhI1G1wCfoT8VuBl7ed+n096zCmBBuPn+Wvl6oNadmgsfidx/uvr4zYba2vr1/r5L7T0JJsb+H6cvy9FssZvp5C9tNNvJBGq5jC8tN8trg7EHkdOlrj3LMyQSjKfbaLOFtzr4h1BFj8QsldS2k1adeXlp8NisM1MQ4StOrRZ2ovk0ufeBc/JB3OCZbGWmfs79KwG+4s1/wD9CtLGCMOrWTtuI5iWytF7aG+b0vf0PVfaGYCeNwcLgtvY6ZTcHlbUFfO1M3ZEOj3E/Bo09T80E3ZODY30NrdCOSz7/HkorwLiolphE7V8VhqPun2D8iP3fNSqkizPs3Un5dfRB1sJh3d00/r+ua6a8QxBrQByXtAXmSMOBBAIIsQdQQdwRzC9IgrQdldXSSSHCsQdSwyOzGCRgkY0nmwuv5Da9gLkrucEdnraB8s8kz6qrn/vKiQWNrg5Wi5sLgczfKNgAFL0QV3V0sn/ADNCY6l72GCR8tOC7JCGxhkbnDNlJe51wLD2b6ru8dcCRYlEwOe6GaF2eGdntRu0vzFwcrTuDdoIIUkbE0OLgACbAm2pte1zztc/Fe0FYTdlldVljMSxN1RTxkO7mOMRl9ts7hb4nMd7EHVSHj7gM4jRx0scwpo2Oa4hseYFrGkMZYPbYC4P7oUuRBVFN2PYjGxrGY5UMY0BrWtZIGtAFgABUWAAUn4K4Mq6KV76jEZq1rm5QyUPAabg5hmldrbTbmpgiCvsb7L5BWPrMNq3UU0tzK3IHxSEm5JadASdTcHXXRME7LnmrZWYlVurp47GJpaGRRkG4IaNCQdRYAX1sSrBRAREQRTjPgb7fUUUvfd19jm77LkzZ/FG618wy/3e9jupWiIK6xDsvqIquWpwutNGZzmlicwPiLiSS4A6DUk2INsxsQNF0uC+zr7HPJV1E7quslGV0zxYNbp4WNubbAX6NAAAveZogIiICIiAiIgIiIC4/EfDzalg5Pbq09fI+RXYRBUhpXQucyS/hvb8Tbcj19/P4LZpfFctB9Ntf4qwcWwOOcaiz7WDxv5A9RfkoTUYPJSOILP0biSHtHgHkbexffXneyD7LH7LgNW/MHce/wDiAtZ5F9BodQ4fX+fvW2yQfEfQLTnfklaCQWvDiL7gtbewPQ6+uqDRxGHMRz03Hn1+B1Wo+VrXZcwDnXIG5sOf81sY7jQYRDCO8md7LBra+t3dNr2+gWxhGBGNhMhzyv8AE9x8tgP8IOw2QcOopyx5AFmkd4zpYEXA56H5OC+8WzCemgnJGZhfE5vnpr8r+52+i7uJ4XmYW2/SMPeMPU9P3hcXvvbotTAOHZ6yENyERmUSlzxlboxzT5k3DNvNBwuFZZY5oXxMdIZPA5jd3NvY2HkQHXNvZ1V5Ybh4jFzbMdz/AAC5/C/CMVEwhhL3u1c930aPujRd1AREQEREBERAREQEREBERAREQEREBERAREQEREBERAREQEREBERAXwtvoV9RBy6nhuF+oaWHe7Db5bfJcTFOz/vgAKhzC05muDBmBsR1AOhPLmpeiCDYL2YtpgS2UOe7QyOZ4rdBroOvVdocJgizpHW/wgD4b2XfRBoU2BwstZgJGt3an5rfREBERAREQEREBERAREQEREBERAREQEREBERAREQEREBERAREQ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sp>
        <p:nvSpPr>
          <p:cNvPr id="18442" name="AutoShape 10" descr="data:image/jpeg;base64,/9j/4AAQSkZJRgABAQAAAQABAAD/2wCEAAkGBhMSEBUUExQVFBUVGBgUGBUUGRgaFxgYFxcWGRcbGBsYHCYeGBokHBUUIDAgIycpLSwtFR4xNTAqNSgsLCoBCQoKBQUFDQUFDSkYEhgpKSkpKSkpKSkpKSkpKSkpKSkpKSkpKSkpKSkpKSkpKSkpKSkpKSkpKSkpKSkpKSkpKf/AABEIAJ8BPgMBIgACEQEDEQH/xAAcAAEAAgMBAQEAAAAAAAAAAAAABgcDBAUCAQj/xABHEAABAwIEAwUFBAcGAwkAAAABAAIDBBEFEiExBkFRBxMiYYEycZGhsRRCUtEjNHKCweHwFTNic7PxCBbTFyRVdJKTosLD/8QAFAEBAAAAAAAAAAAAAAAAAAAAAP/EABQRAQAAAAAAAAAAAAAAAAAAAAD/2gAMAwEAAhEDEQA/ALxREQEREBEWKWoDfM9AgyoufLWuO1m/M/P8l4uSNXOPqR9LBB00XHdHru7nzd+aytJH3nfG/wBboOmi0m1pG+vyWxFUtd5Hod/5oMqIiAiIgIiICIiAiIgIiICIiAiIgIiICIiAiIgIiICIiAiIgIiICItKslzeEbc/P+SD5PW30boOv5eXmsLRovll9ug+tavpC4nEHF9PRj9I677XEbNXn05DzKhdR2rTv/uKYDo55LtOW1hfkgs1eg1U/wD9rdWCLshI/Zd1N9nf1Zd2i7W2jL9ogczNs6MhzSOovb6oLCexeHN/NamFY9BUtzQyB1tCNnNPRw3C3kGSCsINnHTk7n6/mt9cnLqtqlnI0O3Ly8kG4iIgIiICIiAiIgIiICIiAiIgIiICIiAiIgIiICIiAiIgIiIMNTLYWG5+S0QFkmfck/1ZYwg+lyiPGXGLqf8AQ07e8nIzG2oY3a5HXUWHmpPVShjXOOzQXH3AXKrCCsa6J9S72pXOlvzs0NbG30c8kD/CEGPhzA3vL+/F5JDmc53ic3MWgXvzvr6hd6DD3GLYNdGS1zSCQ1wvodyGOvcO228lucPAGnMx3dcg/wCFrhk0PPwqTuia7xFuuwOzh5XGqCs8S4WinnjcR3XeXBGwLvIi9ifqFj4z4ZEVI02N49A4m9xzB6HmPVTnGcBbJGQ05XH7zi5xHncm4+n1UJ4ro5Y6fLJWGUuLWsgFiHef4rDe5ugiuD1LmWfE90cjebDrbTcfh6gq2OC+LvtQdFJZs7LEgbPadnNHwuPMcio5gXAjGwgytzPIB00t5X/mo9XQnD8QikYXbgkE8ibOaSORaguyyFfA669WQblLLduu40P5rMtGndZ3yW8gLTxitMNPNKACY43yAHYljC4A+Wi3Fy+Kv1Gq/wAib/TcggHZn20f2jUmnqI44XuF4iwus8i5c05j7VtR1sfK9kYtWGKnlkABMcb3gHYlrS4A/BflPB+FZnYa/EqdzhJSzgPDd2sDY3Nkbzu1xN/Ig8ir64c43ZieCzy6CZkMrJmDk8RO1A/C7ceo5FBm7KuPZcVp5ZZY2RmOQMAZmsRlDrnMfNTdVD/w3fqVT/nj/TareQERcrif7X9lf9i7v7R4cne+x7Tc1/3c3qg6qKsM3FHSg+f5rqcMnHvtTPtopPs/iz91fP7Dstv3svpdBO0REBERAREQEREBERAREQEREBYqh9mn4fFZVq177AfH4f7oNPMvV1jBX1zwg5HF9X3dFO7nkLR73+EfVU9BVEwdyBcNbIAfVrh+XqFa/G0Oely/dMkeYbXaDe3rYD1Vb8S0Pc1RsW5XRCTwizQDYENHTSyCweE/FQU99bxtv52/2Xf74ctzqov2fVAfQRD8N2n0cf4ELq10GY+IOLQC4tabF/Rt7jQ+8IPc2OiP+8yAHZzXi1vMHUfNctzaeSUFkUee+bO1rbj3kD3rlyY3M6EvNO2CJrizu3gh2XQZiLAWubWFuepXR4EpstPd4ALnOLTcO8HLUctLoN/G8fjpYsziNBtpf3Acyql4gxt9ZO1x0+40dAT/ADUh4lfCXONQXzSve5rY2mzYmh9mi9tHEC50JOtrbnW4FwZs2IDTKyD9IW3zXINm2NhpfX0QXDSOORt97C/vsL/NZsyxhwQuQZA9dGJ1wFyxIt+lfcIM65fFX6jVf5E3+m5dRauK0PfQSxXy95G+PNa9s7S29ri9r7XQVX/w6RB2HVLXAOa6cggi4IMUYII5hQziXD5eHcRl7oOdR1ccjAL6Fj2kFhJ+/G5wIPMW/EVcfZvwD/ZNPJD33f8AeSd5myZLeFrbWzuv7N735rf434OixKkdTyHKfajkAuY3jZwFxfcgi4uCdt0Ff/8ADd+pVP8Anj/TarfUP7Nuz/8AsmCWLvu/7x/eZsmS3hDbWzuvsoBxhxDVvxCprqeR/wBnwqSCJ0bS4Nmu89+CAbEgktJ6WKC71yuJ6WqkpXto5Ww1By5JHgOaLOaXXBa7duYbc1v0dU2WNkjDmY9rXtcObXAEH4ELMgq//lrib/xOm/8Aab/0F1OGMExyOqY6sroJqcZs8bI2hzrscG2Iibazi078lPEQEREBERAREQEREBERAREQEREBc7Ej4h7v6+i6K5mInx28h/FBrI4r4AvTig5+Nxl1PIBuG5m/tMs5vzaFWWIStqg+a2WKOPJluLl17hvuBNyedtFbD9Qb/DdUvxFhz4ZpZmZWsbIGhvI/hBGx0bmN+qDu9ndWYXywuJy3DgTsLga+V9FYR201P18lSmE4+9sxlcdXOzOtpe2vL6K0OH8dNQ0nS4sfQ3t9EGrjnD7qlwbl7sc3DU+nT0XdpKZsMbI27MAaPQbleZp3AECznH2R5+fkuc6rNPlErZX3F3SsZmaD521aBfTTYIOPjUsonmjZmsA2ZuXbVuU6dbt+a1eyyF5qaiQghuVrTmJJzE3Gp8gfisnFmMxxyxva65cxw06aOabe+416qQcBUhbS9472p3GU+72W/IA+qCT2Xqy8A6r2EArdoOfotMNW3Rb+n5IN1ERAREQc3iTEXwUk0sbHSyMY4sjY0uc59rMGVoJIzEX8rqu+EOyFrsOZ9pnrY5KhpkniZM5jC6TWz47auy5Q7NzBVrIgg/ZH9ojonUtVHIx9JI+FrntcGyRgkscwkWc32mi3JreqnCIgIiICIiAiIgIiICIiAiIgIiICIiAuZiA8foPqV01zsSb4geoI+B/mg1C5fbLzzXrMg8uCqftKgyzhrSfEDIRy/CPk0q13OKqHiqp7+ve4G4AEbfMN0NvXMfggh7mFhHNWH2d18RD2AgPdY+dhp/H6qLVVCMuU6a362IFr+f8AuuIMzHX1BadCNLHyKC8auV7G2jaHPdoLmzR5uPIfFaGLYmWx2mjaGHwkd80Od+zmABB96h/CnF9QZO7eHT3GlsucW1Nhpm92+ikldxBR3JeGCS1iZGXcBfbK4ZhzQV7iQa6dxY3LmdZrGuzgX0ADhvuFeGFUhjgjYd2Ma3TyACp/A5GPxWHumgRmbwgjlrfTlzt0V1sCD03zWReAxewg9BbVH7Xp+S1GhbtEN/gg2kRfCUH1FW8vaxNUTSR4XQSVrIjlfPnEcZI5MJBzeWoJ3tbVdjgbtFZiD5IHwvpaqHWSnk1IFwLtNhcAkXuBbMN73QTBEUb4445hw2JrntdLLK7JFDH7cjtNugF23Nj7Q0JKCSIqzf2s1VM5jsRwyWlp5CAJmvEmS+2doaLczbQ6GwKnmK49DT0zqmR4ELG5y8agg2y5be0XXAFt7hB0EVY0/aniFQzvqXB5ZKfUte6UNe9vVrcpv+7m96lXBHHUGJwufGHRyRnLLC/243a2v1BsbHyOgIIQSRFAce7UHNrHUeH0j66eP+9yuDI4z0LiDqDob2AOl73AzcL9pff1f2Kspn0VXYubG8hzJAAT4HAC5sHHa3hOulkE4REQEUJ4s7T4aSspqOMCaaaWOORodYQtkcGgusD4/ECG9NTbS82QEVe4n2pSvq5KbDaJ9c6E2lkDxHE12oLQ4ggm4I1IuWm17XXR4L7RW1sslNNA+kq4hd8EhvduniY6wuNW8ho4EXGqCYoohM/FKiacxPio4oXmOITQmR0+UAmRxztyREmwygnQlYcP4prK3DqWaliY2WocWSPf4ooGsc9skgbmDpASzwtv94XOmoTVFE+HcZqW101DUvjndHCyobPEzu9Huc3JKzM4NfpcWOo1UsQEREBaWKN8APQj4HT6kLdWOeEOaWnmLIOC12q9leA2xIO9z/X1Xu2iDnY/iBgpppebGOcPfazfmQqzjpRcEXJAAvz6XFjrvf0Un40rROTStcQ1uspAOrgLtYPdcE+g62j2HOJaGnQjwnb2hZunLXf4IMcuH5mkam1yOepGvw15riVuH2a0nUjQnq0fO4+ilsUA1NvP+voteekvra1ru5ac7j5oI7R0TmObJG6xaQ4OHUHQj5KzZHisw8vAu8scLAXOdtwW6WPtD5hQemeIz3bvZcbt8iSLt93MeRK6mD46aR7gQ4wv18J1YbWzNB321HldBHOG4nQYnAHaFsrWuG4Bd4SL+pCu9hVacSYHDPB9to3OuDcjW5LXWuAdQ4EbcwpfwnxG2rgD9nt8MjeYdzNuh3Hw5IJA0r6sHfhfRUNQbDdl0KRvh965lNZx0K7DRYWQfVFO1PEnQYPWPabHu+7B5jvXNjuPOzypWoh2uUTpcFrGtFyGCT0jkZI75MKCF8G8fQ0OH09NR0lRWysibLOaZhc1kkozuD3gG7he22mW19LCTcD4zhuI1clZDE6KuY3u5WyFzZA3RurQ7I4aAXtcWF7aLZ7HYohgtL3QFnNc55G5kzuD79TcW9wCjdZGG8ZQ9zpnpiajL1yS2zW8m0//AMUFsKqsU/7xxfTsdq2mpi8NO2Yh5v77vYf3ArVVVYj+g4vgc7RtTTFjSdswDxb3/o2/+odUE07QaBs2FVjHC47iRw/aYwvYfRzWn0UR4KwJmL8N00FQ+QNF2kxuAdaGR7Yx4mkEBobpb7oUv4/rWxYXWPcbD7PK0ftPYWNHq5zR6qP9l87KHh6CWod3bGskmc53Jr5HubbqSCywG5cLboJo98VLT3cWxwwsAubBrWMFvQABVn2Q3qcRxLEGNLKed4ZHcWzkOJLrdbWJ85D5rRhhq+JZQ+TPS4Ux3hYNJJy07nkT5+y3YZiCVbuG4dFTxMihY2ONgytY3YD+tb7kklBw4sLoMIjqaqxhZI4SzvJfIS4uIB1zO9qQ6D8Sr+LGGY5j1LLS+GGhBe+V5DXyXNwGMJzFtwBcjTM69tL2Nw5xdS4iJmw3d3LwyRsjMpB1IOV2trtO/NpVd9uFDHSyUVZTARVff5R3YAMjQL+ID2rHK3zEljogs/G+JaajDDUzNi7wlrM1/ERa4Fh5hOJcPmnpZIqeY08rwGtmAuWeJuYi1jfLmG433C8Y/wAKUtcIxVRCXuyXMu54yk2ufC4X2G666ChuL+A4MMq8HERfJJLWB0s0hu+RwkpzryAu52nnqTurp4hrjDSVEo3ihlkHvYxzh9FXXbL+v4L/AOb/AP0plYnEVEZqOoibvJDLGPe+NzR9UEL7BaEMwdkn3ppJZHHmSHmMfKMLQ7QR9n4hwidmjpi6nd5tzNbr10nPy6Lodg1aH4NGwbwySxuHQl5k+kgXP7Qz3/EODwN1dE51Q4dG5mu19KdyD3xTxpFWVUtAayKjpYj3dTK6RrZpnffhhBPhaNWuefMDS95NJxVRUlNSmLKaJ7vs7ZonAwwgAtaXuvo3M0tzcjuV3X4FTkkmCEkm5JjYSSdyTbUrO2hjEfdhjBGbjIGjLY7+G1tUEA4Wgp4cYdFhrg6ndTmSqDHmSNsweBCc5LiJHNz3bm2F7Kxlgo6COFuWKNkbd8sbQ1t/c0ALOgIiICIiDlYjTWdfk7621+X0K42OYj3EJcLZnEMYDze69veBYn0spXNEHCxVacZFzqljC0jutW6HxPeB4gfwgaX6l3RBxmRctTvre5JJ1dfqSSV5nhI1G1wCfoT8VuBl7ed+n096zCmBBuPn+Wvl6oNadmgsfidx/uvr4zYba2vr1/r5L7T0JJsb+H6cvy9FssZvp5C9tNNvJBGq5jC8tN8trg7EHkdOlrj3LMyQSjKfbaLOFtzr4h1BFj8QsldS2k1adeXlp8NisM1MQ4StOrRZ2ovk0ufeBc/JB3OCZbGWmfs79KwG+4s1/wD9CtLGCMOrWTtuI5iWytF7aG+b0vf0PVfaGYCeNwcLgtvY6ZTcHlbUFfO1M3ZEOj3E/Bo09T80E3ZODY30NrdCOSz7/HkorwLiolphE7V8VhqPun2D8iP3fNSqkizPs3Un5dfRB1sJh3d00/r+ua6a8QxBrQByXtAXmSMOBBAIIsQdQQdwRzC9IgrQdldXSSSHCsQdSwyOzGCRgkY0nmwuv5Da9gLkrucEdnraB8s8kz6qrn/vKiQWNrg5Wi5sLgczfKNgAFL0QV3V0sn/ADNCY6l72GCR8tOC7JCGxhkbnDNlJe51wLD2b6ru8dcCRYlEwOe6GaF2eGdntRu0vzFwcrTuDdoIIUkbE0OLgACbAm2pte1zztc/Fe0FYTdlldVljMSxN1RTxkO7mOMRl9ts7hb4nMd7EHVSHj7gM4jRx0scwpo2Oa4hseYFrGkMZYPbYC4P7oUuRBVFN2PYjGxrGY5UMY0BrWtZIGtAFgABUWAAUn4K4Mq6KV76jEZq1rm5QyUPAabg5hmldrbTbmpgiCvsb7L5BWPrMNq3UU0tzK3IHxSEm5JadASdTcHXXRME7LnmrZWYlVurp47GJpaGRRkG4IaNCQdRYAX1sSrBRAREQRTjPgb7fUUUvfd19jm77LkzZ/FG618wy/3e9jupWiIK6xDsvqIquWpwutNGZzmlicwPiLiSS4A6DUk2INsxsQNF0uC+zr7HPJV1E7quslGV0zxYNbp4WNubbAX6NAAAveZogIiICIiAiIgIiIC4/EfDzalg5Pbq09fI+RXYRBUhpXQucyS/hvb8Tbcj19/P4LZpfFctB9Ntf4qwcWwOOcaiz7WDxv5A9RfkoTUYPJSOILP0biSHtHgHkbexffXneyD7LH7LgNW/MHce/wDiAtZ5F9BodQ4fX+fvW2yQfEfQLTnfklaCQWvDiL7gtbewPQ6+uqDRxGHMRz03Hn1+B1Wo+VrXZcwDnXIG5sOf81sY7jQYRDCO8md7LBra+t3dNr2+gWxhGBGNhMhzyv8AE9x8tgP8IOw2QcOopyx5AFmkd4zpYEXA56H5OC+8WzCemgnJGZhfE5vnpr8r+52+i7uJ4XmYW2/SMPeMPU9P3hcXvvbotTAOHZ6yENyERmUSlzxlboxzT5k3DNvNBwuFZZY5oXxMdIZPA5jd3NvY2HkQHXNvZ1V5Ybh4jFzbMdz/AAC5/C/CMVEwhhL3u1c930aPujRd1AREQEREBERAREQEREBERAREQEREBERAREQEREBERAREQEREBERAXwtvoV9RBy6nhuF+oaWHe7Db5bfJcTFOz/vgAKhzC05muDBmBsR1AOhPLmpeiCDYL2YtpgS2UOe7QyOZ4rdBroOvVdocJgizpHW/wgD4b2XfRBoU2BwstZgJGt3an5rfREBERAREQEREBERAREQEREBERAREQEREBERAREQEREBERAREQf/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MX"/>
          </a:p>
        </p:txBody>
      </p:sp>
      <p:pic>
        <p:nvPicPr>
          <p:cNvPr id="18444" name="Picture 12" descr="http://2.bp.blogspot.com/-DpNZV9TEA7U/UjjJ3gHeTyI/AAAAAAAAAA8/W6Mor15VWpA/s1600/Avogadro.png"/>
          <p:cNvPicPr>
            <a:picLocks noChangeAspect="1" noChangeArrowheads="1"/>
          </p:cNvPicPr>
          <p:nvPr/>
        </p:nvPicPr>
        <p:blipFill>
          <a:blip r:embed="rId2" cstate="print"/>
          <a:srcRect/>
          <a:stretch>
            <a:fillRect/>
          </a:stretch>
        </p:blipFill>
        <p:spPr bwMode="auto">
          <a:xfrm>
            <a:off x="611560" y="2708920"/>
            <a:ext cx="7620000" cy="3810000"/>
          </a:xfrm>
          <a:prstGeom prst="rect">
            <a:avLst/>
          </a:prstGeom>
          <a:noFill/>
          <a:effectLst>
            <a:softEdge rad="1270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Por lo tanto….</a:t>
            </a:r>
            <a:endParaRPr lang="es-MX" dirty="0"/>
          </a:p>
        </p:txBody>
      </p:sp>
      <p:sp>
        <p:nvSpPr>
          <p:cNvPr id="3" name="2 Marcador de contenido"/>
          <p:cNvSpPr>
            <a:spLocks noGrp="1"/>
          </p:cNvSpPr>
          <p:nvPr>
            <p:ph idx="1"/>
          </p:nvPr>
        </p:nvSpPr>
        <p:spPr/>
        <p:txBody>
          <a:bodyPr>
            <a:normAutofit lnSpcReduction="10000"/>
          </a:bodyPr>
          <a:lstStyle/>
          <a:p>
            <a:r>
              <a:rPr lang="es-MX" dirty="0" smtClean="0"/>
              <a:t>1 mol de </a:t>
            </a:r>
            <a:r>
              <a:rPr lang="es-MX" dirty="0" smtClean="0"/>
              <a:t>á</a:t>
            </a:r>
            <a:r>
              <a:rPr lang="es-MX" dirty="0" smtClean="0"/>
              <a:t>tomos de </a:t>
            </a:r>
            <a:r>
              <a:rPr lang="es-MX" baseline="30000" dirty="0" smtClean="0"/>
              <a:t>12</a:t>
            </a:r>
            <a:r>
              <a:rPr lang="es-MX" dirty="0" smtClean="0"/>
              <a:t>C contiene 6.023x10</a:t>
            </a:r>
            <a:r>
              <a:rPr lang="es-MX" baseline="30000" dirty="0" smtClean="0"/>
              <a:t>22 </a:t>
            </a:r>
            <a:r>
              <a:rPr lang="es-MX" dirty="0" smtClean="0"/>
              <a:t> átomos de </a:t>
            </a:r>
            <a:r>
              <a:rPr lang="es-MX" baseline="30000" dirty="0" smtClean="0"/>
              <a:t>12</a:t>
            </a:r>
            <a:r>
              <a:rPr lang="es-MX" dirty="0" smtClean="0"/>
              <a:t>C.</a:t>
            </a:r>
          </a:p>
          <a:p>
            <a:r>
              <a:rPr lang="es-MX" dirty="0" smtClean="0"/>
              <a:t>1 mol de </a:t>
            </a:r>
            <a:r>
              <a:rPr lang="es-MX" dirty="0" smtClean="0"/>
              <a:t>moléculas de NH</a:t>
            </a:r>
            <a:r>
              <a:rPr lang="es-MX" baseline="-25000" dirty="0" smtClean="0"/>
              <a:t>3</a:t>
            </a:r>
            <a:r>
              <a:rPr lang="es-MX" dirty="0" smtClean="0"/>
              <a:t> </a:t>
            </a:r>
            <a:r>
              <a:rPr lang="es-MX" dirty="0" smtClean="0"/>
              <a:t>contiene 6.023x10</a:t>
            </a:r>
            <a:r>
              <a:rPr lang="es-MX" baseline="30000" dirty="0" smtClean="0"/>
              <a:t>22 </a:t>
            </a:r>
            <a:r>
              <a:rPr lang="es-MX" dirty="0" smtClean="0"/>
              <a:t>moléculas de </a:t>
            </a:r>
            <a:r>
              <a:rPr lang="es-MX" dirty="0" smtClean="0"/>
              <a:t>NH</a:t>
            </a:r>
            <a:r>
              <a:rPr lang="es-MX" baseline="-25000" dirty="0" smtClean="0"/>
              <a:t>3</a:t>
            </a:r>
            <a:r>
              <a:rPr lang="es-MX" dirty="0" smtClean="0"/>
              <a:t>.</a:t>
            </a:r>
            <a:endParaRPr lang="es-MX" dirty="0" smtClean="0"/>
          </a:p>
          <a:p>
            <a:r>
              <a:rPr lang="es-MX" dirty="0" smtClean="0"/>
              <a:t>1 mol de </a:t>
            </a:r>
            <a:r>
              <a:rPr lang="es-MX" dirty="0" smtClean="0"/>
              <a:t>electrones contiene </a:t>
            </a:r>
            <a:r>
              <a:rPr lang="es-MX" dirty="0" smtClean="0"/>
              <a:t>6.023x10</a:t>
            </a:r>
            <a:r>
              <a:rPr lang="es-MX" baseline="30000" dirty="0" smtClean="0"/>
              <a:t>22 </a:t>
            </a:r>
            <a:r>
              <a:rPr lang="es-MX" dirty="0" smtClean="0"/>
              <a:t> </a:t>
            </a:r>
            <a:r>
              <a:rPr lang="es-MX" dirty="0" smtClean="0"/>
              <a:t>electrones.</a:t>
            </a:r>
            <a:endParaRPr lang="es-MX" dirty="0" smtClean="0"/>
          </a:p>
          <a:p>
            <a:r>
              <a:rPr lang="es-MX" dirty="0" smtClean="0"/>
              <a:t>1 mol de </a:t>
            </a:r>
            <a:r>
              <a:rPr lang="es-MX" dirty="0" smtClean="0"/>
              <a:t>naranjas contiene </a:t>
            </a:r>
            <a:r>
              <a:rPr lang="es-MX" dirty="0" smtClean="0"/>
              <a:t>6.023x10</a:t>
            </a:r>
            <a:r>
              <a:rPr lang="es-MX" baseline="30000" dirty="0" smtClean="0"/>
              <a:t>22 </a:t>
            </a:r>
            <a:r>
              <a:rPr lang="es-MX" dirty="0" smtClean="0"/>
              <a:t> </a:t>
            </a:r>
            <a:r>
              <a:rPr lang="es-MX" dirty="0" smtClean="0"/>
              <a:t>naranjas.</a:t>
            </a:r>
          </a:p>
          <a:p>
            <a:r>
              <a:rPr lang="es-MX" dirty="0" smtClean="0"/>
              <a:t>1 mol de </a:t>
            </a:r>
            <a:r>
              <a:rPr lang="es-MX" dirty="0" smtClean="0"/>
              <a:t>sillas contiene </a:t>
            </a:r>
            <a:r>
              <a:rPr lang="es-MX" dirty="0" smtClean="0"/>
              <a:t>6.023x10</a:t>
            </a:r>
            <a:r>
              <a:rPr lang="es-MX" baseline="30000" dirty="0" smtClean="0"/>
              <a:t>22 </a:t>
            </a:r>
            <a:r>
              <a:rPr lang="es-MX" dirty="0" smtClean="0"/>
              <a:t> </a:t>
            </a:r>
            <a:r>
              <a:rPr lang="es-MX" dirty="0" smtClean="0"/>
              <a:t>sillas.</a:t>
            </a:r>
            <a:endParaRPr lang="es-MX" dirty="0" smtClean="0"/>
          </a:p>
          <a:p>
            <a:endParaRPr lang="es-MX" dirty="0" smtClean="0"/>
          </a:p>
          <a:p>
            <a:endParaRPr lang="es-MX" baseline="30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620688"/>
            <a:ext cx="8229600" cy="1143000"/>
          </a:xfrm>
        </p:spPr>
        <p:style>
          <a:lnRef idx="1">
            <a:schemeClr val="accent2"/>
          </a:lnRef>
          <a:fillRef idx="3">
            <a:schemeClr val="accent2"/>
          </a:fillRef>
          <a:effectRef idx="2">
            <a:schemeClr val="accent2"/>
          </a:effectRef>
          <a:fontRef idx="minor">
            <a:schemeClr val="lt1"/>
          </a:fontRef>
        </p:style>
        <p:txBody>
          <a:bodyPr>
            <a:normAutofit fontScale="90000"/>
          </a:bodyPr>
          <a:lstStyle/>
          <a:p>
            <a:r>
              <a:rPr lang="es-MX" b="1" dirty="0" smtClean="0">
                <a:solidFill>
                  <a:schemeClr val="bg1"/>
                </a:solidFill>
              </a:rPr>
              <a:t>Masas: atómica, molecular y molar</a:t>
            </a:r>
            <a:endParaRPr lang="es-MX" b="1" dirty="0">
              <a:solidFill>
                <a:schemeClr val="bg1"/>
              </a:solidFill>
            </a:endParaRPr>
          </a:p>
        </p:txBody>
      </p:sp>
      <p:pic>
        <p:nvPicPr>
          <p:cNvPr id="22530" name="Picture 2" descr="http://quimica2univia.files.wordpress.com/2012/04/shutterstock_60384736-converted.png?w=640"/>
          <p:cNvPicPr>
            <a:picLocks noChangeAspect="1" noChangeArrowheads="1"/>
          </p:cNvPicPr>
          <p:nvPr/>
        </p:nvPicPr>
        <p:blipFill>
          <a:blip r:embed="rId2" cstate="print"/>
          <a:srcRect/>
          <a:stretch>
            <a:fillRect/>
          </a:stretch>
        </p:blipFill>
        <p:spPr bwMode="auto">
          <a:xfrm>
            <a:off x="2051720" y="1988840"/>
            <a:ext cx="5303912" cy="435295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UMA (Unidad de masa atómica)</a:t>
            </a:r>
            <a:endParaRPr lang="es-MX" dirty="0"/>
          </a:p>
        </p:txBody>
      </p:sp>
      <p:sp>
        <p:nvSpPr>
          <p:cNvPr id="3" name="2 Marcador de contenido"/>
          <p:cNvSpPr>
            <a:spLocks noGrp="1"/>
          </p:cNvSpPr>
          <p:nvPr>
            <p:ph idx="1"/>
          </p:nvPr>
        </p:nvSpPr>
        <p:spPr>
          <a:xfrm>
            <a:off x="457200" y="1600201"/>
            <a:ext cx="8075240" cy="1612776"/>
          </a:xfrm>
        </p:spPr>
        <p:txBody>
          <a:bodyPr/>
          <a:lstStyle/>
          <a:p>
            <a:r>
              <a:rPr lang="es-MX" dirty="0" smtClean="0"/>
              <a:t>Por acuerdo científico se define que su valor es igual a la doceava parte de la masa de un átomo de  carbono 12.</a:t>
            </a:r>
            <a:endParaRPr lang="es-MX" dirty="0"/>
          </a:p>
        </p:txBody>
      </p:sp>
      <p:pic>
        <p:nvPicPr>
          <p:cNvPr id="24578" name="Picture 2" descr="http://www.trotelincoln.com.ar/Pronosticos/lupa.gif"/>
          <p:cNvPicPr>
            <a:picLocks noChangeAspect="1" noChangeArrowheads="1"/>
          </p:cNvPicPr>
          <p:nvPr/>
        </p:nvPicPr>
        <p:blipFill>
          <a:blip r:embed="rId3" cstate="print"/>
          <a:srcRect/>
          <a:stretch>
            <a:fillRect/>
          </a:stretch>
        </p:blipFill>
        <p:spPr bwMode="auto">
          <a:xfrm>
            <a:off x="1043608" y="3501008"/>
            <a:ext cx="2457450" cy="2609851"/>
          </a:xfrm>
          <a:prstGeom prst="rect">
            <a:avLst/>
          </a:prstGeom>
          <a:noFill/>
        </p:spPr>
      </p:pic>
      <p:sp>
        <p:nvSpPr>
          <p:cNvPr id="5" name="2 Marcador de contenido"/>
          <p:cNvSpPr txBox="1">
            <a:spLocks/>
          </p:cNvSpPr>
          <p:nvPr/>
        </p:nvSpPr>
        <p:spPr>
          <a:xfrm>
            <a:off x="3491880" y="3789040"/>
            <a:ext cx="4968552" cy="2448272"/>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s-MX" sz="3200" b="0" i="0" u="none" strike="noStrike" kern="1200" cap="none" spc="0" normalizeH="0" baseline="0" noProof="0" dirty="0" smtClean="0">
                <a:ln>
                  <a:noFill/>
                </a:ln>
                <a:solidFill>
                  <a:schemeClr val="tx1"/>
                </a:solidFill>
                <a:effectLst/>
                <a:uLnTx/>
                <a:uFillTx/>
                <a:latin typeface="+mn-lt"/>
                <a:ea typeface="+mn-ea"/>
                <a:cs typeface="+mn-cs"/>
              </a:rPr>
              <a:t>Las</a:t>
            </a:r>
            <a:r>
              <a:rPr kumimoji="0" lang="es-MX" sz="3200" b="0" i="0" u="none" strike="noStrike" kern="1200" cap="none" spc="0" normalizeH="0" noProof="0" dirty="0" smtClean="0">
                <a:ln>
                  <a:noFill/>
                </a:ln>
                <a:solidFill>
                  <a:schemeClr val="tx1"/>
                </a:solidFill>
                <a:effectLst/>
                <a:uLnTx/>
                <a:uFillTx/>
                <a:latin typeface="+mn-lt"/>
                <a:ea typeface="+mn-ea"/>
                <a:cs typeface="+mn-cs"/>
              </a:rPr>
              <a:t> masas atómicas de los elementos se expresan en UMA por lo tanto las MA de todos los elementos son relativas.</a:t>
            </a:r>
            <a:endParaRPr kumimoji="0" lang="es-MX" sz="32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Masa molecular (MM)</a:t>
            </a:r>
            <a:endParaRPr lang="es-MX" dirty="0"/>
          </a:p>
        </p:txBody>
      </p:sp>
      <p:sp>
        <p:nvSpPr>
          <p:cNvPr id="3" name="2 Marcador de contenido"/>
          <p:cNvSpPr>
            <a:spLocks noGrp="1"/>
          </p:cNvSpPr>
          <p:nvPr>
            <p:ph idx="1"/>
          </p:nvPr>
        </p:nvSpPr>
        <p:spPr/>
        <p:txBody>
          <a:bodyPr/>
          <a:lstStyle/>
          <a:p>
            <a:pPr>
              <a:buNone/>
            </a:pPr>
            <a:r>
              <a:rPr lang="es-MX" dirty="0" smtClean="0"/>
              <a:t>Definición.- Suma de las masas atómicas (en UMA) de los átomos de los elementos que constituyen una molécula. </a:t>
            </a:r>
            <a:endParaRPr lang="es-MX"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Masa Molar (M)</a:t>
            </a:r>
            <a:endParaRPr lang="es-MX" dirty="0"/>
          </a:p>
        </p:txBody>
      </p:sp>
      <p:sp>
        <p:nvSpPr>
          <p:cNvPr id="3" name="2 Marcador de contenido"/>
          <p:cNvSpPr>
            <a:spLocks noGrp="1"/>
          </p:cNvSpPr>
          <p:nvPr>
            <p:ph idx="1"/>
          </p:nvPr>
        </p:nvSpPr>
        <p:spPr/>
        <p:txBody>
          <a:bodyPr/>
          <a:lstStyle/>
          <a:p>
            <a:pPr>
              <a:buNone/>
            </a:pPr>
            <a:r>
              <a:rPr lang="es-MX" dirty="0" smtClean="0"/>
              <a:t>Definición.- Masa atómica o molecular expresada en gramos.</a:t>
            </a:r>
          </a:p>
          <a:p>
            <a:pPr>
              <a:buNone/>
            </a:pPr>
            <a:endParaRPr lang="es-MX" dirty="0" smtClean="0"/>
          </a:p>
          <a:p>
            <a:pPr>
              <a:buNone/>
            </a:pPr>
            <a:r>
              <a:rPr lang="es-MX" dirty="0" smtClean="0"/>
              <a:t>Unidades: g/mol.</a:t>
            </a:r>
            <a:endParaRPr lang="es-MX"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128</TotalTime>
  <Words>401</Words>
  <Application>Microsoft Office PowerPoint</Application>
  <PresentationFormat>Presentación en pantalla (4:3)</PresentationFormat>
  <Paragraphs>41</Paragraphs>
  <Slides>11</Slides>
  <Notes>3</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Multiversidad Latinoamericana</vt:lpstr>
      <vt:lpstr>Diapositiva 2</vt:lpstr>
      <vt:lpstr>Diapositiva 3</vt:lpstr>
      <vt:lpstr>Diapositiva 4</vt:lpstr>
      <vt:lpstr>Diapositiva 5</vt:lpstr>
      <vt:lpstr>No. de Avogadro</vt:lpstr>
      <vt:lpstr>Por lo tanto….</vt:lpstr>
      <vt:lpstr>Masas: atómica, molecular y molar</vt:lpstr>
      <vt:lpstr>UMA (Unidad de masa atómica)</vt:lpstr>
      <vt:lpstr>Masa molecular (MM)</vt:lpstr>
      <vt:lpstr>Masa Molar (M)</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dc:title>
  <dc:creator>msanchez</dc:creator>
  <cp:lastModifiedBy>msanchez</cp:lastModifiedBy>
  <cp:revision>2</cp:revision>
  <dcterms:created xsi:type="dcterms:W3CDTF">2014-01-12T18:42:32Z</dcterms:created>
  <dcterms:modified xsi:type="dcterms:W3CDTF">2014-01-16T05:09:53Z</dcterms:modified>
</cp:coreProperties>
</file>