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02" r:id="rId1"/>
  </p:sldMasterIdLst>
  <p:sldIdLst>
    <p:sldId id="256" r:id="rId2"/>
    <p:sldId id="257" r:id="rId3"/>
    <p:sldId id="265" r:id="rId4"/>
    <p:sldId id="258" r:id="rId5"/>
    <p:sldId id="259" r:id="rId6"/>
    <p:sldId id="260" r:id="rId7"/>
    <p:sldId id="261" r:id="rId8"/>
    <p:sldId id="262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7552" autoAdjust="0"/>
    <p:restoredTop sz="94660"/>
  </p:normalViewPr>
  <p:slideViewPr>
    <p:cSldViewPr snapToGrid="0">
      <p:cViewPr varScale="1">
        <p:scale>
          <a:sx n="88" d="100"/>
          <a:sy n="88" d="100"/>
        </p:scale>
        <p:origin x="-350" y="-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6/24/2015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947792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6/24/2015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5166090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6/24/2015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002095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smtClean="0"/>
              <a:pPr/>
              <a:t>6/24/2015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4908112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6/24/2015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1064951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6/24/2015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6910904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6/24/2015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644401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42A54C80-263E-416B-A8E0-580EDEADCBDC}" type="datetimeFigureOut">
              <a:rPr lang="en-US" smtClean="0"/>
              <a:pPr/>
              <a:t>6/24/2015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19954A3-9DFD-4C44-94BA-B95130A3BA1C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9051293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6/24/2015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8461329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pPr/>
              <a:t>6/24/2015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2262664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6/24/2015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1864176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6/24/2015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5261713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-499701" y="0"/>
            <a:ext cx="10058400" cy="1661376"/>
          </a:xfrm>
        </p:spPr>
        <p:txBody>
          <a:bodyPr>
            <a:normAutofit fontScale="90000"/>
          </a:bodyPr>
          <a:lstStyle/>
          <a:p>
            <a:pPr algn="ctr"/>
            <a:r>
              <a:rPr lang="es-MX" dirty="0" smtClean="0"/>
              <a:t/>
            </a:r>
            <a:br>
              <a:rPr lang="es-MX" dirty="0" smtClean="0"/>
            </a:br>
            <a:r>
              <a:rPr lang="es-MX" dirty="0" smtClean="0"/>
              <a:t/>
            </a:r>
            <a:br>
              <a:rPr lang="es-MX" dirty="0" smtClean="0"/>
            </a:br>
            <a:r>
              <a:rPr lang="es-MX" dirty="0" smtClean="0"/>
              <a:t/>
            </a:r>
            <a:br>
              <a:rPr lang="es-MX" dirty="0" smtClean="0"/>
            </a:br>
            <a:r>
              <a:rPr lang="es-MX" dirty="0" smtClean="0"/>
              <a:t/>
            </a:r>
            <a:br>
              <a:rPr lang="es-MX" dirty="0" smtClean="0"/>
            </a:br>
            <a:r>
              <a:rPr lang="es-MX" dirty="0" smtClean="0"/>
              <a:t/>
            </a:r>
            <a:br>
              <a:rPr lang="es-MX" dirty="0" smtClean="0"/>
            </a:br>
            <a:r>
              <a:rPr lang="es-MX" sz="4000" b="1" dirty="0" smtClean="0"/>
              <a:t>MULTIVERSIDAD LATINOAMERICANA</a:t>
            </a:r>
            <a:br>
              <a:rPr lang="es-MX" sz="4000" b="1" dirty="0" smtClean="0"/>
            </a:br>
            <a:r>
              <a:rPr lang="es-MX" sz="4000" b="1" dirty="0" smtClean="0"/>
              <a:t>CAMPUS TONALÁ</a:t>
            </a:r>
            <a:r>
              <a:rPr lang="es-MX" dirty="0" smtClean="0"/>
              <a:t/>
            </a:r>
            <a:br>
              <a:rPr lang="es-MX" dirty="0" smtClean="0"/>
            </a:br>
            <a:endParaRPr lang="es-MX" sz="3100" b="1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7342012" y="4919265"/>
            <a:ext cx="3683798" cy="1159568"/>
          </a:xfrm>
        </p:spPr>
        <p:txBody>
          <a:bodyPr>
            <a:normAutofit/>
          </a:bodyPr>
          <a:lstStyle/>
          <a:p>
            <a:pPr algn="ctr"/>
            <a:r>
              <a:rPr lang="es-MX" sz="1800" b="1" dirty="0" smtClean="0"/>
              <a:t>DOCENTE: MARÍA DOLORES GARCÍA PONCE</a:t>
            </a:r>
          </a:p>
          <a:p>
            <a:endParaRPr lang="es-MX" b="1" dirty="0" smtClean="0"/>
          </a:p>
        </p:txBody>
      </p:sp>
      <p:pic>
        <p:nvPicPr>
          <p:cNvPr id="4" name="Imagen 1" descr="http://www.multiversidad.com.mx/eLearning/theme/afterburner/images/multii_plataform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21126" y="257603"/>
            <a:ext cx="3250362" cy="1770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8" name="Picture 2" descr="http://1.bp.blogspot.com/_DPogq9nAVSg/TAA_wBtuhII/AAAAAAAAAE0/I05Hizlh89o/s1600/F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6183" y="1625141"/>
            <a:ext cx="6206589" cy="4137727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001814" y="2645363"/>
            <a:ext cx="4803820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3600" b="1" dirty="0" smtClean="0"/>
              <a:t>INFORMÁTICA II</a:t>
            </a:r>
            <a:r>
              <a:rPr lang="es-MX" sz="3600" dirty="0" smtClean="0"/>
              <a:t/>
            </a:r>
            <a:br>
              <a:rPr lang="es-MX" sz="3600" dirty="0" smtClean="0"/>
            </a:br>
            <a:r>
              <a:rPr lang="es-MX" sz="2000" b="1" dirty="0" smtClean="0"/>
              <a:t>BLOQUE IV</a:t>
            </a:r>
            <a:r>
              <a:rPr lang="es-MX" sz="2000" b="1" dirty="0" smtClean="0"/>
              <a:t>. EMPLEA </a:t>
            </a:r>
            <a:r>
              <a:rPr lang="es-MX" sz="2000" b="1" dirty="0" smtClean="0"/>
              <a:t>SOFTWARE EDUCATIVO</a:t>
            </a:r>
            <a:endParaRPr lang="es-ES" sz="2000" dirty="0"/>
          </a:p>
        </p:txBody>
      </p:sp>
    </p:spTree>
    <p:extLst>
      <p:ext uri="{BB962C8B-B14F-4D97-AF65-F5344CB8AC3E}">
        <p14:creationId xmlns="" xmlns:p14="http://schemas.microsoft.com/office/powerpoint/2010/main" val="128063529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dirty="0" smtClean="0"/>
              <a:t>DEFINICIÓN Y CLASIFICACIÓN</a:t>
            </a:r>
            <a:endParaRPr lang="es-MX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s-MX" sz="3200" b="1" u="sng" dirty="0" smtClean="0"/>
          </a:p>
          <a:p>
            <a:pPr marL="0" indent="0">
              <a:buNone/>
            </a:pPr>
            <a:r>
              <a:rPr lang="es-MX" sz="3200" b="1" u="sng" dirty="0" smtClean="0"/>
              <a:t>Software educativo.</a:t>
            </a:r>
          </a:p>
          <a:p>
            <a:pPr marL="0" indent="0" algn="just">
              <a:buNone/>
            </a:pPr>
            <a:r>
              <a:rPr lang="es-MX" sz="3200" dirty="0" smtClean="0"/>
              <a:t>Aplicación informática que contribuye a lograr un aprendizaje o mejorar un desempeño. </a:t>
            </a:r>
          </a:p>
          <a:p>
            <a:pPr marL="0" indent="0" algn="just">
              <a:buNone/>
            </a:pPr>
            <a:r>
              <a:rPr lang="es-MX" sz="3200" dirty="0" smtClean="0"/>
              <a:t>Software orientado a la enseñanza, al aprendizaje autónomo y al desarrollo de competencias, su propósito es facilitar y enriquecer el proceso enseñanza – aprendizaje.</a:t>
            </a:r>
            <a:endParaRPr lang="es-MX" sz="3200" dirty="0"/>
          </a:p>
        </p:txBody>
      </p:sp>
    </p:spTree>
    <p:extLst>
      <p:ext uri="{BB962C8B-B14F-4D97-AF65-F5344CB8AC3E}">
        <p14:creationId xmlns="" xmlns:p14="http://schemas.microsoft.com/office/powerpoint/2010/main" val="265326270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CLASIFICACIÓN DE SOFTWARE EDUCATIVO</a:t>
            </a:r>
            <a:endParaRPr lang="es-MX" dirty="0"/>
          </a:p>
        </p:txBody>
      </p:sp>
      <p:pic>
        <p:nvPicPr>
          <p:cNvPr id="3074" name="Picture 2" descr="http://coleccion.educ.ar/coleccion/CD6/contenidos/img/teoricos/modulo-2/graf-3.gif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809" y="2434107"/>
            <a:ext cx="5595171" cy="252741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s://caltroga.files.wordpress.com/2011/06/hip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91896" y="1967355"/>
            <a:ext cx="5253634" cy="35448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73325764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b="1" dirty="0" smtClean="0"/>
              <a:t>IMPLICACIÓN DEL USO DEL SOFTWARE EDUCATIVO</a:t>
            </a:r>
            <a:endParaRPr lang="es-MX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s-MX" sz="3600" dirty="0" smtClean="0"/>
              <a:t>Para mejores resultados del uso de software educativo es importante que el estudiante lo reconozca y reflexione acerca de su participación.</a:t>
            </a:r>
          </a:p>
          <a:p>
            <a:pPr algn="just"/>
            <a:r>
              <a:rPr lang="es-MX" sz="3600" dirty="0" smtClean="0"/>
              <a:t>El uso de software educativo en las actividades escolares modifica los roles que desempeñan los principales actores del proceso, el maestro, el estudiante y los recursos didácticos.</a:t>
            </a:r>
            <a:endParaRPr lang="es-MX" sz="3600" dirty="0"/>
          </a:p>
        </p:txBody>
      </p:sp>
    </p:spTree>
    <p:extLst>
      <p:ext uri="{BB962C8B-B14F-4D97-AF65-F5344CB8AC3E}">
        <p14:creationId xmlns="" xmlns:p14="http://schemas.microsoft.com/office/powerpoint/2010/main" val="235779295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dirty="0" smtClean="0"/>
              <a:t>4.2 CARACTERÍSTICAS DEL SOFTWARE EDUCATIVO.</a:t>
            </a:r>
            <a:endParaRPr lang="es-MX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097280" y="1737360"/>
            <a:ext cx="10058400" cy="4599046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es-MX" b="1" dirty="0" smtClean="0"/>
              <a:t>Cumplir con los propósitos expresados en el programa de estudio o en la situación actual para la cual se diseñan y lograr un aprendizaje</a:t>
            </a:r>
            <a:r>
              <a:rPr lang="es-MX" dirty="0" smtClean="0"/>
              <a:t>.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s-MX" dirty="0" smtClean="0"/>
              <a:t>Contenido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s-MX" dirty="0" smtClean="0"/>
              <a:t>Documentación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s-MX" dirty="0" smtClean="0"/>
              <a:t>Autoevaluación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s-MX" dirty="0" smtClean="0"/>
              <a:t>Interacción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s-MX" dirty="0" smtClean="0"/>
              <a:t>Medio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s-MX" dirty="0" smtClean="0"/>
              <a:t>Multimedia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s-MX" dirty="0" smtClean="0"/>
              <a:t>Navegación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s-MX" dirty="0" smtClean="0"/>
              <a:t>Presentación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s-MX" dirty="0" smtClean="0"/>
              <a:t>Usabilidad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s-MX" dirty="0" smtClean="0"/>
              <a:t>Versatilidad</a:t>
            </a:r>
            <a:endParaRPr lang="es-MX" dirty="0"/>
          </a:p>
        </p:txBody>
      </p:sp>
    </p:spTree>
    <p:extLst>
      <p:ext uri="{BB962C8B-B14F-4D97-AF65-F5344CB8AC3E}">
        <p14:creationId xmlns="" xmlns:p14="http://schemas.microsoft.com/office/powerpoint/2010/main" val="101172288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20006" y="283336"/>
            <a:ext cx="10058400" cy="604019"/>
          </a:xfrm>
        </p:spPr>
        <p:txBody>
          <a:bodyPr>
            <a:normAutofit/>
          </a:bodyPr>
          <a:lstStyle/>
          <a:p>
            <a:pPr algn="ctr"/>
            <a:r>
              <a:rPr lang="es-MX" sz="3200" b="1" dirty="0" smtClean="0"/>
              <a:t>VENTAJAS DE EMPLEAR SOFTWARE EDUCATIVO</a:t>
            </a:r>
            <a:endParaRPr lang="es-MX" sz="3200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11369" y="1004553"/>
            <a:ext cx="10344311" cy="5306096"/>
          </a:xfrm>
        </p:spPr>
        <p:txBody>
          <a:bodyPr>
            <a:normAutofit lnSpcReduction="10000"/>
          </a:bodyPr>
          <a:lstStyle/>
          <a:p>
            <a:pPr algn="just"/>
            <a:r>
              <a:rPr lang="es-MX" sz="2800" dirty="0" smtClean="0"/>
              <a:t>El uso de este software brinda un medio masivo para el desarrollo académico o cultural tanto individual como grupal y posibilitan la formación en todos los aspectos y niveles, sus principales ventajas son las siguientes:</a:t>
            </a:r>
          </a:p>
          <a:p>
            <a:endParaRPr lang="es-MX" sz="2800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s-MX" sz="2800" dirty="0" smtClean="0"/>
              <a:t>Actividades individualizadas.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s-MX" sz="2800" dirty="0" smtClean="0"/>
              <a:t>Aprendizaje al ritmo del estudiante.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s-MX" sz="2800" dirty="0" smtClean="0"/>
              <a:t>Consistencia didáctica.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s-MX" sz="2800" dirty="0" smtClean="0"/>
              <a:t>Facilidad de uso.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s-MX" sz="2800" dirty="0" smtClean="0"/>
              <a:t>Facilita la evaluación.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s-MX" sz="2800" dirty="0" smtClean="0"/>
              <a:t>Flexibilidad de acceso.</a:t>
            </a:r>
          </a:p>
          <a:p>
            <a:pPr>
              <a:buFont typeface="Wingdings" panose="05000000000000000000" pitchFamily="2" charset="2"/>
              <a:buChar char="q"/>
            </a:pPr>
            <a:endParaRPr lang="es-MX" dirty="0"/>
          </a:p>
        </p:txBody>
      </p:sp>
      <p:pic>
        <p:nvPicPr>
          <p:cNvPr id="4098" name="Picture 2" descr="https://caltroga.files.wordpress.com/2011/06/simulacic3b3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73269" y="2470798"/>
            <a:ext cx="4782419" cy="35436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78542049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3.bp.blogspot.com/-yC7pZ1RW1mI/TeBtSPbfDiI/AAAAAAAAAAM/buN2OWfwlcA/s1600/universidad_virtu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334500" y="0"/>
            <a:ext cx="2857500" cy="2857500"/>
          </a:xfrm>
          <a:prstGeom prst="rect">
            <a:avLst/>
          </a:prstGeom>
          <a:noFill/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08337" y="373487"/>
            <a:ext cx="8064751" cy="887354"/>
          </a:xfrm>
        </p:spPr>
        <p:txBody>
          <a:bodyPr/>
          <a:lstStyle/>
          <a:p>
            <a:pPr algn="ctr"/>
            <a:r>
              <a:rPr lang="es-MX" b="1" dirty="0" smtClean="0"/>
              <a:t>UNIVERSIDAD VIRTUAL</a:t>
            </a:r>
            <a:endParaRPr lang="es-MX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736668" y="2296499"/>
            <a:ext cx="10058400" cy="4023360"/>
          </a:xfrm>
        </p:spPr>
        <p:txBody>
          <a:bodyPr>
            <a:normAutofit lnSpcReduction="10000"/>
          </a:bodyPr>
          <a:lstStyle/>
          <a:p>
            <a:pPr algn="just"/>
            <a:r>
              <a:rPr lang="es-MX" sz="3200" dirty="0" smtClean="0"/>
              <a:t>Son instituciones universitarias  que realizan la totalidad de su gestión administrativa y académica a través de plataformas tecnológicas especializadas en internet.</a:t>
            </a:r>
          </a:p>
          <a:p>
            <a:pPr algn="just"/>
            <a:r>
              <a:rPr lang="es-MX" sz="3200" dirty="0" smtClean="0"/>
              <a:t>Las universidades virtuales exitosas son aquellas que logran integrar la educación superior en una infraestructura técnica pedagógica, llamada campus virtual; donde ofrece acceso a estudiantes de cualquier parte del mundo, eliminando  factores de distancia, tiempo, edad y la no universidad de formación.</a:t>
            </a:r>
          </a:p>
          <a:p>
            <a:pPr algn="just"/>
            <a:endParaRPr lang="es-MX" dirty="0" smtClean="0"/>
          </a:p>
        </p:txBody>
      </p:sp>
    </p:spTree>
    <p:extLst>
      <p:ext uri="{BB962C8B-B14F-4D97-AF65-F5344CB8AC3E}">
        <p14:creationId xmlns="" xmlns:p14="http://schemas.microsoft.com/office/powerpoint/2010/main" val="222298069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66670" y="154546"/>
            <a:ext cx="10972800" cy="1273725"/>
          </a:xfrm>
        </p:spPr>
        <p:txBody>
          <a:bodyPr>
            <a:normAutofit/>
          </a:bodyPr>
          <a:lstStyle/>
          <a:p>
            <a:r>
              <a:rPr lang="es-MX" sz="3200" b="1" dirty="0" smtClean="0"/>
              <a:t>CARACTERÍSTICAS Y VENTAJAS DE LA </a:t>
            </a:r>
            <a:br>
              <a:rPr lang="es-MX" sz="3200" b="1" dirty="0" smtClean="0"/>
            </a:br>
            <a:r>
              <a:rPr lang="es-MX" sz="3200" b="1" dirty="0" smtClean="0"/>
              <a:t>UNIVERSIDAD VIRTUAL PARA ESTUDIAR</a:t>
            </a:r>
            <a:endParaRPr lang="es-MX" sz="3200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097280" y="1845733"/>
            <a:ext cx="10058400" cy="4503551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es-MX" sz="2400" b="1" dirty="0" smtClean="0"/>
              <a:t>Las principales características de la universidad virtual promueven el aprendizaje autónomo favorecido por las tecnologías de la información, sin desplazamientos ni horarios rigurosos. </a:t>
            </a:r>
          </a:p>
          <a:p>
            <a:pPr algn="just"/>
            <a:r>
              <a:rPr lang="es-MX" sz="2400" b="1" u="sng" dirty="0" smtClean="0">
                <a:solidFill>
                  <a:schemeClr val="accent1"/>
                </a:solidFill>
              </a:rPr>
              <a:t>Las ventajas de estudiar en una universidad virtual son:</a:t>
            </a:r>
          </a:p>
          <a:p>
            <a:pPr algn="just"/>
            <a:endParaRPr lang="es-MX" sz="9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es-MX" sz="2400" b="1" dirty="0" smtClean="0"/>
              <a:t> El estudiante establece su ritmo de aprendizaje.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es-MX" sz="2400" b="1" dirty="0" smtClean="0"/>
              <a:t>La atención es personalizada, el estudiante interactúa a través del correo electrónico, chat, foro o teléfono directamente con el profesor para resolver dudas.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es-MX" sz="2400" b="1" dirty="0" smtClean="0"/>
              <a:t>Los documentos y recursos están disponibles a través del campus virtual que permite el acceso a clases  online (actividades de multimedia y libros digitales).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es-MX" sz="2400" b="1" dirty="0" smtClean="0"/>
              <a:t>La evaluación para verificar la adquisición de conocimientos o desarrollo de habilidades efectuada como autoevaluación.</a:t>
            </a:r>
          </a:p>
          <a:p>
            <a:pPr algn="just">
              <a:buFont typeface="Wingdings" panose="05000000000000000000" pitchFamily="2" charset="2"/>
              <a:buChar char="q"/>
            </a:pPr>
            <a:endParaRPr lang="es-MX" sz="2400" b="1" dirty="0" smtClean="0"/>
          </a:p>
          <a:p>
            <a:pPr algn="just"/>
            <a:endParaRPr lang="es-MX" dirty="0" smtClean="0"/>
          </a:p>
        </p:txBody>
      </p:sp>
      <p:pic>
        <p:nvPicPr>
          <p:cNvPr id="2050" name="Picture 2" descr="http://1.bp.blogspot.com/-4fyQF2ujNk4/TeGy4c0TQ9I/AAAAAAAAABA/SALLV3Xn1LY/s1600/uni_virtual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698819" y="0"/>
            <a:ext cx="1995198" cy="190665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428403962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encrypted-tbn0.gstatic.com/images?q=tbn:ANd9GcQAhC2S3Wq5IoiBmsvC3eIWH98AXiKx8XBlgN-mDM7Xj4cDz20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25818" y="209390"/>
            <a:ext cx="4091189" cy="2540845"/>
          </a:xfrm>
          <a:prstGeom prst="rect">
            <a:avLst/>
          </a:prstGeom>
          <a:noFill/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363270"/>
            <a:ext cx="8596668" cy="1320800"/>
          </a:xfrm>
        </p:spPr>
        <p:txBody>
          <a:bodyPr/>
          <a:lstStyle/>
          <a:p>
            <a:pPr algn="ctr"/>
            <a:r>
              <a:rPr lang="es-MX" b="1" dirty="0" smtClean="0"/>
              <a:t>OFERTA EDUCATIVA</a:t>
            </a:r>
            <a:endParaRPr lang="es-MX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097280" y="2137892"/>
            <a:ext cx="10058400" cy="4056845"/>
          </a:xfrm>
        </p:spPr>
        <p:txBody>
          <a:bodyPr/>
          <a:lstStyle/>
          <a:p>
            <a:pPr algn="just"/>
            <a:endParaRPr lang="es-MX" b="1" dirty="0" smtClean="0"/>
          </a:p>
          <a:p>
            <a:pPr algn="just"/>
            <a:r>
              <a:rPr lang="es-MX" b="1" dirty="0" smtClean="0"/>
              <a:t>Diplomados:</a:t>
            </a:r>
            <a:r>
              <a:rPr lang="es-MX" dirty="0" smtClean="0"/>
              <a:t> generalmente se cursan con la intención de actualizar conocimientos.</a:t>
            </a:r>
          </a:p>
          <a:p>
            <a:pPr algn="just"/>
            <a:r>
              <a:rPr lang="es-MX" b="1" dirty="0" smtClean="0"/>
              <a:t>Especialidades:</a:t>
            </a:r>
            <a:r>
              <a:rPr lang="es-MX" dirty="0" smtClean="0"/>
              <a:t> son estudios que se realizan sobre un área del conocimiento determinado y las especializaciones.</a:t>
            </a:r>
          </a:p>
          <a:p>
            <a:pPr algn="just"/>
            <a:r>
              <a:rPr lang="es-MX" b="1" dirty="0" smtClean="0"/>
              <a:t>Maestrías:</a:t>
            </a:r>
            <a:r>
              <a:rPr lang="es-MX" dirty="0" smtClean="0"/>
              <a:t> se cursan con la intención de complementar los conocimientos a fin de obtener un grado académico de una carrera profesional.</a:t>
            </a:r>
          </a:p>
          <a:p>
            <a:pPr algn="just"/>
            <a:r>
              <a:rPr lang="es-MX" b="1" dirty="0" smtClean="0"/>
              <a:t>Doctorados:</a:t>
            </a:r>
            <a:r>
              <a:rPr lang="es-MX" dirty="0" smtClean="0"/>
              <a:t> el título de doctor implica desarrollar una investigación que represente una aportación original tanto teórica como práctica a algún campo profesional. Es el grado académico universitario de nivel mas elevado.</a:t>
            </a:r>
            <a:endParaRPr lang="es-MX" dirty="0"/>
          </a:p>
        </p:txBody>
      </p:sp>
    </p:spTree>
    <p:extLst>
      <p:ext uri="{BB962C8B-B14F-4D97-AF65-F5344CB8AC3E}">
        <p14:creationId xmlns="" xmlns:p14="http://schemas.microsoft.com/office/powerpoint/2010/main" val="409479169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ción">
  <a:themeElements>
    <a:clrScheme name="Retrospección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ción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ción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287</TotalTime>
  <Words>501</Words>
  <Application>Microsoft Office PowerPoint</Application>
  <PresentationFormat>Personalizado</PresentationFormat>
  <Paragraphs>50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0" baseType="lpstr">
      <vt:lpstr>Retrospección</vt:lpstr>
      <vt:lpstr>     MULTIVERSIDAD LATINOAMERICANA CAMPUS TONALÁ </vt:lpstr>
      <vt:lpstr>DEFINICIÓN Y CLASIFICACIÓN</vt:lpstr>
      <vt:lpstr>CLASIFICACIÓN DE SOFTWARE EDUCATIVO</vt:lpstr>
      <vt:lpstr>IMPLICACIÓN DEL USO DEL SOFTWARE EDUCATIVO</vt:lpstr>
      <vt:lpstr>4.2 CARACTERÍSTICAS DEL SOFTWARE EDUCATIVO.</vt:lpstr>
      <vt:lpstr>VENTAJAS DE EMPLEAR SOFTWARE EDUCATIVO</vt:lpstr>
      <vt:lpstr>UNIVERSIDAD VIRTUAL</vt:lpstr>
      <vt:lpstr>CARACTERÍSTICAS Y VENTAJAS DE LA  UNIVERSIDAD VIRTUAL PARA ESTUDIAR</vt:lpstr>
      <vt:lpstr>OFERTA EDUCATIVA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BLOQUE 4 SOFTWARE EDUCATIVO</dc:title>
  <dc:creator>Personal</dc:creator>
  <cp:lastModifiedBy>PC</cp:lastModifiedBy>
  <cp:revision>46</cp:revision>
  <dcterms:created xsi:type="dcterms:W3CDTF">2014-06-03T12:59:51Z</dcterms:created>
  <dcterms:modified xsi:type="dcterms:W3CDTF">2015-06-24T18:35:19Z</dcterms:modified>
</cp:coreProperties>
</file>