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2" r:id="rId5"/>
    <p:sldId id="264" r:id="rId6"/>
    <p:sldId id="267" r:id="rId7"/>
    <p:sldId id="268" r:id="rId8"/>
    <p:sldId id="270" r:id="rId9"/>
    <p:sldId id="272" r:id="rId10"/>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9" autoAdjust="0"/>
    <p:restoredTop sz="94660"/>
  </p:normalViewPr>
  <p:slideViewPr>
    <p:cSldViewPr snapToGrid="0">
      <p:cViewPr varScale="1">
        <p:scale>
          <a:sx n="73" d="100"/>
          <a:sy n="73" d="100"/>
        </p:scale>
        <p:origin x="-420"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169929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2343893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3202099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2292329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177028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1264108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2323095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993091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66778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1329577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3A35A25D-9D8C-47E9-A542-AD20F7B4997F}" type="datetimeFigureOut">
              <a:rPr lang="es-MX" smtClean="0"/>
              <a:pPr/>
              <a:t>01/03/2016</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569967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5A25D-9D8C-47E9-A542-AD20F7B4997F}" type="datetimeFigureOut">
              <a:rPr lang="es-MX" smtClean="0"/>
              <a:pPr/>
              <a:t>01/03/2016</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AF444D-F914-4FB6-BC81-260418A2B86E}" type="slidenum">
              <a:rPr lang="es-MX" smtClean="0"/>
              <a:pPr/>
              <a:t>‹Nº›</a:t>
            </a:fld>
            <a:endParaRPr lang="es-MX"/>
          </a:p>
        </p:txBody>
      </p:sp>
    </p:spTree>
    <p:extLst>
      <p:ext uri="{BB962C8B-B14F-4D97-AF65-F5344CB8AC3E}">
        <p14:creationId xmlns:p14="http://schemas.microsoft.com/office/powerpoint/2010/main" xmlns="" val="2966287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ítulo 1"/>
          <p:cNvSpPr>
            <a:spLocks noGrp="1"/>
          </p:cNvSpPr>
          <p:nvPr>
            <p:ph type="ctrTitle"/>
          </p:nvPr>
        </p:nvSpPr>
        <p:spPr>
          <a:xfrm>
            <a:off x="945931" y="1042889"/>
            <a:ext cx="10515384" cy="2201352"/>
          </a:xfrm>
        </p:spPr>
        <p:txBody>
          <a:bodyPr>
            <a:normAutofit/>
          </a:bodyPr>
          <a:lstStyle/>
          <a:p>
            <a:r>
              <a:rPr lang="es-MX" u="sng" dirty="0" smtClean="0">
                <a:solidFill>
                  <a:schemeClr val="tx1">
                    <a:lumMod val="85000"/>
                    <a:lumOff val="15000"/>
                  </a:schemeClr>
                </a:solidFill>
                <a:effectLst>
                  <a:outerShdw blurRad="38100" dist="38100" dir="2700000" algn="tl">
                    <a:srgbClr val="000000">
                      <a:alpha val="43137"/>
                    </a:srgbClr>
                  </a:outerShdw>
                </a:effectLst>
                <a:latin typeface="Broadway" panose="04040905080B02020502" pitchFamily="82" charset="0"/>
              </a:rPr>
              <a:t>Solicitud de Empleo </a:t>
            </a:r>
            <a:endParaRPr lang="es-MX" u="sng" dirty="0">
              <a:solidFill>
                <a:schemeClr val="tx1">
                  <a:lumMod val="85000"/>
                  <a:lumOff val="15000"/>
                </a:schemeClr>
              </a:solidFill>
              <a:effectLst>
                <a:outerShdw blurRad="38100" dist="38100" dir="2700000" algn="tl">
                  <a:srgbClr val="000000">
                    <a:alpha val="43137"/>
                  </a:srgbClr>
                </a:outerShdw>
              </a:effectLst>
              <a:latin typeface="Broadway" panose="04040905080B02020502" pitchFamily="82" charset="0"/>
            </a:endParaRPr>
          </a:p>
        </p:txBody>
      </p:sp>
      <p:pic>
        <p:nvPicPr>
          <p:cNvPr id="2052" name="Picture 4" descr="http://www.jegsworks.com/lessons-sp/lesson1-2/samples/AIRPLANE.GIF"/>
          <p:cNvPicPr>
            <a:picLocks noChangeAspect="1" noChangeArrowheads="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xmlns="" val="0"/>
              </a:ext>
            </a:extLst>
          </a:blip>
          <a:srcRect/>
          <a:stretch>
            <a:fillRect/>
          </a:stretch>
        </p:blipFill>
        <p:spPr bwMode="auto">
          <a:xfrm>
            <a:off x="945931" y="-368647"/>
            <a:ext cx="11536472" cy="5173043"/>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Imagen 5" descr="http://www.multiversidad.com.mx/eLearning/theme/afterburner/images/multii_plataforma.png"/>
          <p:cNvPicPr>
            <a:picLocks noChangeAspect="1" noChangeArrowheads="1"/>
          </p:cNvPicPr>
          <p:nvPr/>
        </p:nvPicPr>
        <p:blipFill>
          <a:blip r:embed="rId4" cstate="print">
            <a:biLevel thresh="75000"/>
            <a:extLst>
              <a:ext uri="{BEBA8EAE-BF5A-486C-A8C5-ECC9F3942E4B}">
                <a14:imgProps xmlns:a14="http://schemas.microsoft.com/office/drawing/2010/main" xmlns="">
                  <a14:imgLayer r:embed="rId5">
                    <a14:imgEffect>
                      <a14:colorTemperature colorTemp="4700"/>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1069692" y="5073041"/>
            <a:ext cx="2731203" cy="16629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CuadroTexto 2"/>
          <p:cNvSpPr txBox="1"/>
          <p:nvPr/>
        </p:nvSpPr>
        <p:spPr>
          <a:xfrm>
            <a:off x="3800895" y="4950893"/>
            <a:ext cx="6395291" cy="1785104"/>
          </a:xfrm>
          <a:prstGeom prst="rect">
            <a:avLst/>
          </a:prstGeom>
          <a:noFill/>
        </p:spPr>
        <p:txBody>
          <a:bodyPr wrap="square">
            <a:spAutoFit/>
          </a:bodyPr>
          <a:lstStyle>
            <a:defPPr>
              <a:defRPr lang="es-MX"/>
            </a:defPPr>
            <a:lvl1pPr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9pPr>
          </a:lstStyle>
          <a:p>
            <a:pPr>
              <a:defRPr/>
            </a:pPr>
            <a:r>
              <a:rPr lang="es-MX" sz="2000" b="1" dirty="0" smtClean="0"/>
              <a:t>Multiversidad latinoamericana campus: Torreón</a:t>
            </a:r>
          </a:p>
          <a:p>
            <a:pPr>
              <a:defRPr/>
            </a:pPr>
            <a:r>
              <a:rPr lang="es-MX" b="1" dirty="0" smtClean="0"/>
              <a:t>Asignatura</a:t>
            </a:r>
            <a:r>
              <a:rPr lang="es-MX" dirty="0" smtClean="0"/>
              <a:t>: Taller de Lectura y Redacción II</a:t>
            </a:r>
          </a:p>
          <a:p>
            <a:pPr>
              <a:defRPr/>
            </a:pPr>
            <a:r>
              <a:rPr lang="es-MX" b="1" dirty="0" smtClean="0"/>
              <a:t>Semestre: </a:t>
            </a:r>
            <a:r>
              <a:rPr lang="es-MX" dirty="0" smtClean="0"/>
              <a:t>II </a:t>
            </a:r>
          </a:p>
          <a:p>
            <a:pPr>
              <a:defRPr/>
            </a:pPr>
            <a:r>
              <a:rPr lang="es-MX" b="1" dirty="0" smtClean="0"/>
              <a:t>Bloque 2 </a:t>
            </a:r>
            <a:r>
              <a:rPr lang="es-MX" dirty="0" smtClean="0"/>
              <a:t>Clasificas los textos Funcionales </a:t>
            </a:r>
          </a:p>
          <a:p>
            <a:pPr>
              <a:defRPr/>
            </a:pPr>
            <a:r>
              <a:rPr lang="es-MX" b="1" dirty="0" smtClean="0"/>
              <a:t>Profesor: </a:t>
            </a:r>
            <a:r>
              <a:rPr lang="es-MX" dirty="0" smtClean="0"/>
              <a:t>José Agustín Ramírez Ramos </a:t>
            </a:r>
          </a:p>
          <a:p>
            <a:pPr>
              <a:defRPr/>
            </a:pPr>
            <a:r>
              <a:rPr lang="es-MX" dirty="0" smtClean="0"/>
              <a:t>11 de Febrero de 2015 </a:t>
            </a:r>
            <a:endParaRPr lang="es-MX" dirty="0"/>
          </a:p>
        </p:txBody>
      </p:sp>
      <p:cxnSp>
        <p:nvCxnSpPr>
          <p:cNvPr id="5" name="Conector recto 4"/>
          <p:cNvCxnSpPr/>
          <p:nvPr/>
        </p:nvCxnSpPr>
        <p:spPr>
          <a:xfrm>
            <a:off x="3800895" y="5073041"/>
            <a:ext cx="0" cy="1540701"/>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444094682"/>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6257"/>
            <a:ext cx="12192000" cy="6736968"/>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ítulo 1"/>
          <p:cNvSpPr>
            <a:spLocks noGrp="1"/>
          </p:cNvSpPr>
          <p:nvPr>
            <p:ph type="ctrTitle"/>
          </p:nvPr>
        </p:nvSpPr>
        <p:spPr>
          <a:xfrm>
            <a:off x="945931" y="1024759"/>
            <a:ext cx="10300138" cy="1765736"/>
          </a:xfrm>
        </p:spPr>
        <p:txBody>
          <a:bodyPr>
            <a:normAutofit/>
          </a:bodyPr>
          <a:lstStyle/>
          <a:p>
            <a:pPr fontAlgn="base"/>
            <a:r>
              <a:rPr lang="es-MX" sz="3100" b="1" i="1" dirty="0" smtClean="0"/>
              <a:t>1. </a:t>
            </a:r>
            <a:r>
              <a:rPr lang="es-MX" sz="3100" b="1" i="1" dirty="0"/>
              <a:t> Datos Personales</a:t>
            </a:r>
            <a:r>
              <a:rPr lang="es-MX" sz="3100" dirty="0"/>
              <a:t/>
            </a:r>
            <a:br>
              <a:rPr lang="es-MX" sz="3100" dirty="0"/>
            </a:br>
            <a:r>
              <a:rPr lang="es-MX" sz="2400" b="1" dirty="0"/>
              <a:t>Sé muy cauteloso en esta parte, en caso que tu número o hasta tu propio nombre no sean legibles, corres el riesgo de que no te contacten, en la imagen te pondremos un ejemplo de como deben lucir tus datos</a:t>
            </a:r>
            <a:r>
              <a:rPr lang="es-MX" sz="2400" b="1" dirty="0" smtClean="0"/>
              <a:t>.</a:t>
            </a:r>
            <a:endParaRPr lang="es-MX" b="1" u="sng" dirty="0">
              <a:solidFill>
                <a:schemeClr val="tx1">
                  <a:lumMod val="85000"/>
                  <a:lumOff val="15000"/>
                </a:schemeClr>
              </a:solidFill>
              <a:effectLst>
                <a:outerShdw blurRad="38100" dist="38100" dir="2700000" algn="tl">
                  <a:srgbClr val="000000">
                    <a:alpha val="43137"/>
                  </a:srgbClr>
                </a:outerShdw>
              </a:effectLst>
              <a:latin typeface="Broadway" panose="04040905080B02020502" pitchFamily="82" charset="0"/>
            </a:endParaRPr>
          </a:p>
        </p:txBody>
      </p:sp>
      <p:pic>
        <p:nvPicPr>
          <p:cNvPr id="2050" name="Picture 2" descr="primerWEB"/>
          <p:cNvPicPr>
            <a:picLocks noChangeAspect="1" noChangeArrowheads="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xmlns="" val="0"/>
              </a:ext>
            </a:extLst>
          </a:blip>
          <a:srcRect/>
          <a:stretch>
            <a:fillRect/>
          </a:stretch>
        </p:blipFill>
        <p:spPr bwMode="auto">
          <a:xfrm>
            <a:off x="1876097" y="2790495"/>
            <a:ext cx="8869695" cy="3957426"/>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descr="http://beautifulgirlsmags.com/wp-content/uploads/2014/05/Screen-Shot-2014-03-19-at-9.24.54-AM.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768219" y="2821603"/>
            <a:ext cx="1766621" cy="1759680"/>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http://xikin.googlecode.com/svn-history/r209/trunk/Desarrollo/TT/bin/assets/tacheGrande.pn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flipH="1">
            <a:off x="8768219" y="3961806"/>
            <a:ext cx="623363" cy="62212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08533152"/>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21032"/>
            <a:ext cx="12192000" cy="6736968"/>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ítulo 1"/>
          <p:cNvSpPr>
            <a:spLocks noGrp="1"/>
          </p:cNvSpPr>
          <p:nvPr>
            <p:ph type="ctrTitle"/>
          </p:nvPr>
        </p:nvSpPr>
        <p:spPr>
          <a:xfrm>
            <a:off x="1" y="5439107"/>
            <a:ext cx="12191999" cy="1797266"/>
          </a:xfrm>
        </p:spPr>
        <p:txBody>
          <a:bodyPr>
            <a:normAutofit fontScale="90000"/>
          </a:bodyPr>
          <a:lstStyle/>
          <a:p>
            <a:pPr fontAlgn="base"/>
            <a:r>
              <a:rPr lang="es-MX" sz="3600" b="1" i="1" dirty="0"/>
              <a:t>2. Documentación, Estado de Salud y Hábitos </a:t>
            </a:r>
            <a:r>
              <a:rPr lang="es-MX" sz="3600" b="1" i="1" dirty="0" smtClean="0"/>
              <a:t>personales</a:t>
            </a:r>
            <a:br>
              <a:rPr lang="es-MX" sz="3600" b="1" i="1" dirty="0" smtClean="0"/>
            </a:br>
            <a:r>
              <a:rPr lang="es-MX" sz="3100" dirty="0"/>
              <a:t/>
            </a:r>
            <a:br>
              <a:rPr lang="es-MX" sz="3100" dirty="0"/>
            </a:br>
            <a:r>
              <a:rPr lang="es-MX" sz="3100" b="1" dirty="0"/>
              <a:t>En la parte de documentación, hemos llenado los espacios con las abreviaturas o información adicional para que no te confundas con otros datos,  no te distraigas al llenar esta sección porque puedes equivocarte en un número y tendrás que repetir la solicitud, ya que no es recomendable tachar los datos. Recuerda que si no cuentas con un RFC no siempre es necesario, sólo lo requieras si eres persona física asalariada, si trabajas por honorarios, eres profesionista o comisionista, esto se necesita para la declaración de impuestos.</a:t>
            </a:r>
            <a:br>
              <a:rPr lang="es-MX" sz="3100" b="1" dirty="0"/>
            </a:br>
            <a:r>
              <a:rPr lang="es-MX" sz="3100" b="1" dirty="0"/>
              <a:t>Sobre los hábitos personales sólo hay dos puntos alarmantes, </a:t>
            </a:r>
            <a:r>
              <a:rPr lang="es-MX" sz="3100" b="1" dirty="0" smtClean="0"/>
              <a:t>tu pasa tiempo </a:t>
            </a:r>
            <a:r>
              <a:rPr lang="es-MX" sz="3100" b="1" dirty="0"/>
              <a:t>y meta. En tu pasatiempo, pon cosas interesantes que te gusta hacer, (por favor) no pongas “comer chocolate” </a:t>
            </a:r>
            <a:r>
              <a:rPr lang="es-MX" sz="3100" b="1" dirty="0" smtClean="0"/>
              <a:t> </a:t>
            </a:r>
            <a:r>
              <a:rPr lang="es-MX" sz="3100" b="1" dirty="0"/>
              <a:t>y en metas piensa en algo que por medio del empleo o de la empresa puedas logra</a:t>
            </a:r>
            <a:r>
              <a:rPr lang="es-MX" dirty="0"/>
              <a:t/>
            </a:r>
            <a:br>
              <a:rPr lang="es-MX" dirty="0"/>
            </a:br>
            <a:endParaRPr lang="es-MX" b="1" u="sng" dirty="0">
              <a:solidFill>
                <a:schemeClr val="tx1">
                  <a:lumMod val="85000"/>
                  <a:lumOff val="15000"/>
                </a:schemeClr>
              </a:solidFill>
              <a:effectLst>
                <a:outerShdw blurRad="38100" dist="38100" dir="2700000" algn="tl">
                  <a:srgbClr val="000000">
                    <a:alpha val="43137"/>
                  </a:srgbClr>
                </a:outerShdw>
              </a:effectLst>
              <a:latin typeface="Broadway" panose="04040905080B02020502" pitchFamily="82" charset="0"/>
            </a:endParaRPr>
          </a:p>
        </p:txBody>
      </p:sp>
    </p:spTree>
    <p:extLst>
      <p:ext uri="{BB962C8B-B14F-4D97-AF65-F5344CB8AC3E}">
        <p14:creationId xmlns:p14="http://schemas.microsoft.com/office/powerpoint/2010/main" xmlns="" val="3407159025"/>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21032"/>
            <a:ext cx="12192000" cy="6736968"/>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ítulo 2"/>
          <p:cNvSpPr>
            <a:spLocks noGrp="1"/>
          </p:cNvSpPr>
          <p:nvPr>
            <p:ph type="ctrTitle"/>
          </p:nvPr>
        </p:nvSpPr>
        <p:spPr/>
        <p:txBody>
          <a:bodyPr/>
          <a:lstStyle/>
          <a:p>
            <a:endParaRPr lang="es-MX"/>
          </a:p>
        </p:txBody>
      </p:sp>
      <p:pic>
        <p:nvPicPr>
          <p:cNvPr id="3074" name="Picture 2" descr="segundaweb"/>
          <p:cNvPicPr>
            <a:picLocks noChangeAspect="1" noChangeArrowheads="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xmlns="" val="0"/>
              </a:ext>
            </a:extLst>
          </a:blip>
          <a:srcRect/>
          <a:stretch>
            <a:fillRect/>
          </a:stretch>
        </p:blipFill>
        <p:spPr bwMode="auto">
          <a:xfrm>
            <a:off x="395061" y="1692275"/>
            <a:ext cx="11515350" cy="406213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22091214"/>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21032"/>
            <a:ext cx="12192000" cy="6736968"/>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ítulo 1"/>
          <p:cNvSpPr>
            <a:spLocks noGrp="1"/>
          </p:cNvSpPr>
          <p:nvPr>
            <p:ph type="ctrTitle"/>
          </p:nvPr>
        </p:nvSpPr>
        <p:spPr>
          <a:xfrm>
            <a:off x="-126124" y="4635065"/>
            <a:ext cx="12191999" cy="1797266"/>
          </a:xfrm>
        </p:spPr>
        <p:txBody>
          <a:bodyPr>
            <a:normAutofit fontScale="90000"/>
          </a:bodyPr>
          <a:lstStyle/>
          <a:p>
            <a:pPr fontAlgn="base">
              <a:lnSpc>
                <a:spcPct val="100000"/>
              </a:lnSpc>
            </a:pPr>
            <a:r>
              <a:rPr lang="es-MX" sz="3100" b="1" i="1" dirty="0" smtClean="0"/>
              <a:t>3. </a:t>
            </a:r>
            <a:r>
              <a:rPr lang="es-MX" sz="3100" b="1" i="1" dirty="0"/>
              <a:t> Datos Familiares y </a:t>
            </a:r>
            <a:r>
              <a:rPr lang="es-MX" sz="3100" b="1" i="1" dirty="0" smtClean="0"/>
              <a:t>Escolaridad</a:t>
            </a:r>
            <a:br>
              <a:rPr lang="es-MX" sz="3100" b="1" i="1" dirty="0" smtClean="0"/>
            </a:br>
            <a:r>
              <a:rPr lang="es-MX" sz="3100" dirty="0"/>
              <a:t/>
            </a:r>
            <a:br>
              <a:rPr lang="es-MX" sz="3100" dirty="0"/>
            </a:br>
            <a:r>
              <a:rPr lang="es-MX" sz="3100" b="1" dirty="0"/>
              <a:t>Los datos familiares son un problema siempre, así que sólo pon aquellos que sepas con seguridad porque en algunas solicitudes como en la que presentamos viene la opción de poner domicilio, si no lo sabes, omítelo.</a:t>
            </a:r>
            <a:br>
              <a:rPr lang="es-MX" sz="3100" b="1" dirty="0"/>
            </a:br>
            <a:r>
              <a:rPr lang="es-MX" sz="3100" b="1" dirty="0"/>
              <a:t>En la escolaridad lo único que se puede complicar son las fechas, si es necesario, </a:t>
            </a:r>
            <a:r>
              <a:rPr lang="es-MX" sz="3100" b="1" dirty="0" smtClean="0"/>
              <a:t>no dudes</a:t>
            </a:r>
            <a:r>
              <a:rPr lang="es-MX" sz="3100" b="1" dirty="0"/>
              <a:t> consultar tus certificados/papeles escolares</a:t>
            </a:r>
            <a:r>
              <a:rPr lang="es-MX" b="1" dirty="0"/>
              <a:t>.</a:t>
            </a:r>
            <a:r>
              <a:rPr lang="es-MX" dirty="0"/>
              <a:t/>
            </a:r>
            <a:br>
              <a:rPr lang="es-MX" dirty="0"/>
            </a:br>
            <a:r>
              <a:rPr lang="es-MX" dirty="0"/>
              <a:t/>
            </a:r>
            <a:br>
              <a:rPr lang="es-MX" dirty="0"/>
            </a:br>
            <a:endParaRPr lang="es-MX" b="1" u="sng" dirty="0">
              <a:solidFill>
                <a:schemeClr val="tx1">
                  <a:lumMod val="85000"/>
                  <a:lumOff val="15000"/>
                </a:schemeClr>
              </a:solidFill>
              <a:effectLst>
                <a:outerShdw blurRad="38100" dist="38100" dir="2700000" algn="tl">
                  <a:srgbClr val="000000">
                    <a:alpha val="43137"/>
                  </a:srgbClr>
                </a:outerShdw>
              </a:effectLst>
              <a:latin typeface="Broadway" panose="04040905080B02020502" pitchFamily="82" charset="0"/>
            </a:endParaRPr>
          </a:p>
        </p:txBody>
      </p:sp>
    </p:spTree>
    <p:extLst>
      <p:ext uri="{BB962C8B-B14F-4D97-AF65-F5344CB8AC3E}">
        <p14:creationId xmlns:p14="http://schemas.microsoft.com/office/powerpoint/2010/main" xmlns="" val="271058639"/>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21032"/>
            <a:ext cx="12192000" cy="6736968"/>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ítulo 1"/>
          <p:cNvSpPr>
            <a:spLocks noGrp="1"/>
          </p:cNvSpPr>
          <p:nvPr>
            <p:ph type="ctrTitle"/>
          </p:nvPr>
        </p:nvSpPr>
        <p:spPr>
          <a:xfrm>
            <a:off x="488734" y="8671036"/>
            <a:ext cx="11843966" cy="1721473"/>
          </a:xfrm>
        </p:spPr>
        <p:txBody>
          <a:bodyPr>
            <a:normAutofit fontScale="90000"/>
          </a:bodyPr>
          <a:lstStyle/>
          <a:p>
            <a:pPr fontAlgn="base">
              <a:lnSpc>
                <a:spcPct val="100000"/>
              </a:lnSpc>
            </a:pPr>
            <a:r>
              <a:rPr lang="es-MX" dirty="0"/>
              <a:t/>
            </a:r>
            <a:br>
              <a:rPr lang="es-MX" dirty="0"/>
            </a:br>
            <a:r>
              <a:rPr lang="es-MX" dirty="0"/>
              <a:t/>
            </a:r>
            <a:br>
              <a:rPr lang="es-MX" dirty="0"/>
            </a:br>
            <a:endParaRPr lang="es-MX" b="1" u="sng" dirty="0">
              <a:solidFill>
                <a:schemeClr val="tx1">
                  <a:lumMod val="85000"/>
                  <a:lumOff val="15000"/>
                </a:schemeClr>
              </a:solidFill>
              <a:effectLst>
                <a:outerShdw blurRad="38100" dist="38100" dir="2700000" algn="tl">
                  <a:srgbClr val="000000">
                    <a:alpha val="43137"/>
                  </a:srgbClr>
                </a:outerShdw>
              </a:effectLst>
              <a:latin typeface="Broadway" panose="04040905080B02020502" pitchFamily="82" charset="0"/>
            </a:endParaRPr>
          </a:p>
        </p:txBody>
      </p:sp>
      <p:pic>
        <p:nvPicPr>
          <p:cNvPr id="5122" name="Picture 2" descr="terceraweb"/>
          <p:cNvPicPr>
            <a:picLocks noChangeAspect="1" noChangeArrowheads="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xmlns="" val="0"/>
              </a:ext>
            </a:extLst>
          </a:blip>
          <a:srcRect/>
          <a:stretch>
            <a:fillRect/>
          </a:stretch>
        </p:blipFill>
        <p:spPr bwMode="auto">
          <a:xfrm>
            <a:off x="770432" y="1346637"/>
            <a:ext cx="10659570" cy="547783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80243993"/>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21032"/>
            <a:ext cx="12192000" cy="6736968"/>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ítulo 1"/>
          <p:cNvSpPr>
            <a:spLocks noGrp="1"/>
          </p:cNvSpPr>
          <p:nvPr>
            <p:ph type="ctrTitle"/>
          </p:nvPr>
        </p:nvSpPr>
        <p:spPr>
          <a:xfrm>
            <a:off x="1" y="6180086"/>
            <a:ext cx="12191999" cy="1797266"/>
          </a:xfrm>
        </p:spPr>
        <p:txBody>
          <a:bodyPr>
            <a:normAutofit fontScale="90000"/>
          </a:bodyPr>
          <a:lstStyle/>
          <a:p>
            <a:pPr fontAlgn="base">
              <a:lnSpc>
                <a:spcPct val="100000"/>
              </a:lnSpc>
            </a:pPr>
            <a:r>
              <a:rPr lang="es-MX" dirty="0"/>
              <a:t/>
            </a:r>
            <a:br>
              <a:rPr lang="es-MX" dirty="0"/>
            </a:br>
            <a:r>
              <a:rPr lang="es-MX" dirty="0"/>
              <a:t/>
            </a:r>
            <a:br>
              <a:rPr lang="es-MX" dirty="0"/>
            </a:br>
            <a:endParaRPr lang="es-MX" b="1" u="sng" dirty="0">
              <a:solidFill>
                <a:schemeClr val="tx1">
                  <a:lumMod val="85000"/>
                  <a:lumOff val="15000"/>
                </a:schemeClr>
              </a:solidFill>
              <a:effectLst>
                <a:outerShdw blurRad="38100" dist="38100" dir="2700000" algn="tl">
                  <a:srgbClr val="000000">
                    <a:alpha val="43137"/>
                  </a:srgbClr>
                </a:outerShdw>
              </a:effectLst>
              <a:latin typeface="Broadway" panose="04040905080B02020502" pitchFamily="82" charset="0"/>
            </a:endParaRPr>
          </a:p>
        </p:txBody>
      </p:sp>
      <p:pic>
        <p:nvPicPr>
          <p:cNvPr id="7170" name="Picture 2" descr="cuartaweb"/>
          <p:cNvPicPr>
            <a:picLocks noChangeAspect="1" noChangeArrowheads="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xmlns="" val="0"/>
              </a:ext>
            </a:extLst>
          </a:blip>
          <a:srcRect/>
          <a:stretch>
            <a:fillRect/>
          </a:stretch>
        </p:blipFill>
        <p:spPr bwMode="auto">
          <a:xfrm>
            <a:off x="126128" y="4209396"/>
            <a:ext cx="11966028" cy="2475189"/>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ángulo 2"/>
          <p:cNvSpPr/>
          <p:nvPr/>
        </p:nvSpPr>
        <p:spPr>
          <a:xfrm>
            <a:off x="283779" y="1292883"/>
            <a:ext cx="11908221" cy="2677656"/>
          </a:xfrm>
          <a:prstGeom prst="rect">
            <a:avLst/>
          </a:prstGeom>
        </p:spPr>
        <p:txBody>
          <a:bodyPr wrap="square">
            <a:spAutoFit/>
          </a:bodyPr>
          <a:lstStyle/>
          <a:p>
            <a:pPr algn="ctr" fontAlgn="base"/>
            <a:r>
              <a:rPr lang="es-MX" sz="2400" b="1" i="1" dirty="0" smtClean="0">
                <a:solidFill>
                  <a:srgbClr val="2B2B2B"/>
                </a:solidFill>
                <a:effectLst/>
                <a:latin typeface="inherit"/>
              </a:rPr>
              <a:t>4. Conocimientos Generales</a:t>
            </a:r>
          </a:p>
          <a:p>
            <a:pPr algn="ctr" fontAlgn="base"/>
            <a:endParaRPr lang="es-MX" sz="2400" b="0" i="0" dirty="0" smtClean="0">
              <a:solidFill>
                <a:srgbClr val="2B2B2B"/>
              </a:solidFill>
              <a:effectLst/>
              <a:latin typeface="Lato"/>
            </a:endParaRPr>
          </a:p>
          <a:p>
            <a:pPr fontAlgn="base"/>
            <a:r>
              <a:rPr lang="es-MX" sz="2400" b="0" i="0" dirty="0" smtClean="0">
                <a:solidFill>
                  <a:srgbClr val="2B2B2B"/>
                </a:solidFill>
                <a:effectLst/>
                <a:latin typeface="Lato"/>
              </a:rPr>
              <a:t>Cada persona tiene  capacidades diferentes y no todos manejamos los mismo programas. Escribe las funciones, capacidades y programas que sabes usar y, de preferencia, que estén relacionados con el puesto al que estás aplicando. </a:t>
            </a:r>
            <a:r>
              <a:rPr lang="es-MX" sz="2400" b="1" i="0" dirty="0" smtClean="0">
                <a:solidFill>
                  <a:srgbClr val="2B2B2B"/>
                </a:solidFill>
                <a:effectLst/>
                <a:latin typeface="inherit"/>
              </a:rPr>
              <a:t>No pongas información </a:t>
            </a:r>
            <a:r>
              <a:rPr lang="es-MX" sz="2400" b="1" i="0" u="sng" dirty="0" smtClean="0">
                <a:solidFill>
                  <a:srgbClr val="2B2B2B"/>
                </a:solidFill>
                <a:effectLst>
                  <a:outerShdw blurRad="38100" dist="38100" dir="2700000" algn="tl">
                    <a:srgbClr val="000000">
                      <a:alpha val="43137"/>
                    </a:srgbClr>
                  </a:outerShdw>
                </a:effectLst>
                <a:latin typeface="inherit"/>
              </a:rPr>
              <a:t>falsa</a:t>
            </a:r>
            <a:r>
              <a:rPr lang="es-MX" sz="2400" b="1" i="0" dirty="0" smtClean="0">
                <a:solidFill>
                  <a:srgbClr val="2B2B2B"/>
                </a:solidFill>
                <a:effectLst/>
                <a:latin typeface="inherit"/>
              </a:rPr>
              <a:t>, </a:t>
            </a:r>
            <a:r>
              <a:rPr lang="es-MX" sz="2400" b="0" i="0" dirty="0" smtClean="0">
                <a:solidFill>
                  <a:srgbClr val="2B2B2B"/>
                </a:solidFill>
                <a:effectLst/>
                <a:latin typeface="Lato"/>
              </a:rPr>
              <a:t>como decir que manejas un programa y no saber hacerlo, es muy probable que tengas que presentar un examen para demostrar tus conocimientos </a:t>
            </a:r>
            <a:endParaRPr lang="es-MX" sz="2400" b="0" i="0" dirty="0">
              <a:solidFill>
                <a:srgbClr val="2B2B2B"/>
              </a:solidFill>
              <a:effectLst/>
              <a:latin typeface="Lato"/>
            </a:endParaRPr>
          </a:p>
        </p:txBody>
      </p:sp>
    </p:spTree>
    <p:extLst>
      <p:ext uri="{BB962C8B-B14F-4D97-AF65-F5344CB8AC3E}">
        <p14:creationId xmlns:p14="http://schemas.microsoft.com/office/powerpoint/2010/main" xmlns="" val="3424167880"/>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42015"/>
            <a:ext cx="12192000" cy="673696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Rectángulo 3"/>
          <p:cNvSpPr/>
          <p:nvPr/>
        </p:nvSpPr>
        <p:spPr>
          <a:xfrm>
            <a:off x="457198" y="1185829"/>
            <a:ext cx="11655972" cy="1446550"/>
          </a:xfrm>
          <a:prstGeom prst="rect">
            <a:avLst/>
          </a:prstGeom>
        </p:spPr>
        <p:txBody>
          <a:bodyPr wrap="square">
            <a:spAutoFit/>
          </a:bodyPr>
          <a:lstStyle/>
          <a:p>
            <a:pPr algn="ctr" fontAlgn="base"/>
            <a:r>
              <a:rPr lang="es-MX" sz="2400" b="1" i="1" dirty="0" smtClean="0">
                <a:solidFill>
                  <a:srgbClr val="2B2B2B"/>
                </a:solidFill>
                <a:effectLst/>
                <a:latin typeface="inherit"/>
              </a:rPr>
              <a:t>5. Empleo Actual y Anteriores</a:t>
            </a:r>
          </a:p>
          <a:p>
            <a:pPr fontAlgn="base"/>
            <a:endParaRPr lang="es-MX" sz="2400" b="0" i="0" dirty="0" smtClean="0">
              <a:solidFill>
                <a:srgbClr val="2B2B2B"/>
              </a:solidFill>
              <a:effectLst/>
              <a:latin typeface="Lato"/>
            </a:endParaRPr>
          </a:p>
          <a:p>
            <a:pPr fontAlgn="base"/>
            <a:r>
              <a:rPr lang="es-MX" sz="2000" b="0" i="0" dirty="0" smtClean="0">
                <a:solidFill>
                  <a:srgbClr val="2B2B2B"/>
                </a:solidFill>
                <a:effectLst/>
                <a:latin typeface="Lato"/>
              </a:rPr>
              <a:t>Fíjate bien, en cada solicitud te piden ir del trabajo </a:t>
            </a:r>
            <a:r>
              <a:rPr lang="es-MX" sz="2000" b="1" i="0" dirty="0" smtClean="0">
                <a:solidFill>
                  <a:srgbClr val="2B2B2B"/>
                </a:solidFill>
                <a:effectLst/>
                <a:latin typeface="inherit"/>
              </a:rPr>
              <a:t>más reciente</a:t>
            </a:r>
            <a:r>
              <a:rPr lang="es-MX" sz="2000" b="0" i="0" dirty="0" smtClean="0">
                <a:solidFill>
                  <a:srgbClr val="2B2B2B"/>
                </a:solidFill>
                <a:effectLst/>
                <a:latin typeface="Lato"/>
              </a:rPr>
              <a:t> al </a:t>
            </a:r>
            <a:r>
              <a:rPr lang="es-MX" sz="2000" b="1" i="0" dirty="0" smtClean="0">
                <a:solidFill>
                  <a:srgbClr val="2B2B2B"/>
                </a:solidFill>
                <a:effectLst/>
                <a:latin typeface="inherit"/>
              </a:rPr>
              <a:t>más viejo</a:t>
            </a:r>
            <a:r>
              <a:rPr lang="es-MX" sz="2000" b="0" i="0" dirty="0" smtClean="0">
                <a:solidFill>
                  <a:srgbClr val="2B2B2B"/>
                </a:solidFill>
                <a:effectLst/>
                <a:latin typeface="Lato"/>
              </a:rPr>
              <a:t> y no es necesario escribir todos</a:t>
            </a:r>
            <a:r>
              <a:rPr lang="es-MX" sz="1600" b="0" i="0" dirty="0" smtClean="0">
                <a:solidFill>
                  <a:srgbClr val="2B2B2B"/>
                </a:solidFill>
                <a:effectLst/>
                <a:latin typeface="Lato"/>
              </a:rPr>
              <a:t>.</a:t>
            </a:r>
            <a:endParaRPr lang="es-MX" sz="1600" b="0" i="0" dirty="0">
              <a:solidFill>
                <a:srgbClr val="2B2B2B"/>
              </a:solidFill>
              <a:effectLst/>
              <a:latin typeface="Lato"/>
            </a:endParaRPr>
          </a:p>
        </p:txBody>
      </p:sp>
      <p:pic>
        <p:nvPicPr>
          <p:cNvPr id="9218" name="Picture 2" descr="quintoweb"/>
          <p:cNvPicPr>
            <a:picLocks noChangeAspect="1" noChangeArrowheads="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xmlns="" val="0"/>
              </a:ext>
            </a:extLst>
          </a:blip>
          <a:srcRect/>
          <a:stretch>
            <a:fillRect/>
          </a:stretch>
        </p:blipFill>
        <p:spPr bwMode="auto">
          <a:xfrm>
            <a:off x="2056730" y="2632379"/>
            <a:ext cx="8511421" cy="412084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98401597"/>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fc01.deviantart.net/fs71/f/2012/182/5/f/textura__cuaderno_by_coniiss26-d55lmzf.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21032"/>
            <a:ext cx="12192000" cy="6736968"/>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ítulo 1"/>
          <p:cNvSpPr>
            <a:spLocks noGrp="1"/>
          </p:cNvSpPr>
          <p:nvPr>
            <p:ph type="ctrTitle"/>
          </p:nvPr>
        </p:nvSpPr>
        <p:spPr>
          <a:xfrm>
            <a:off x="1" y="3578445"/>
            <a:ext cx="12191999" cy="1797266"/>
          </a:xfrm>
        </p:spPr>
        <p:txBody>
          <a:bodyPr>
            <a:normAutofit fontScale="90000"/>
          </a:bodyPr>
          <a:lstStyle/>
          <a:p>
            <a:pPr fontAlgn="base"/>
            <a:r>
              <a:rPr lang="es-MX" sz="2800" b="1" i="1" dirty="0"/>
              <a:t>5. Referencias Personales, Datos Generales y Datos Económicos</a:t>
            </a:r>
            <a:r>
              <a:rPr lang="es-MX" sz="2800" dirty="0"/>
              <a:t/>
            </a:r>
            <a:br>
              <a:rPr lang="es-MX" sz="2800" dirty="0"/>
            </a:br>
            <a:r>
              <a:rPr lang="es-MX" sz="2700" dirty="0"/>
              <a:t>Revisa el ejemplo y no exageres en los datos que des, también ten cuidado en quienes pones como </a:t>
            </a:r>
            <a:r>
              <a:rPr lang="es-MX" sz="2700" b="1" dirty="0"/>
              <a:t>referencia. </a:t>
            </a:r>
            <a:r>
              <a:rPr lang="es-MX" sz="2700" dirty="0"/>
              <a:t>Deben ser personas que puedan contactarse, y no olvides comentarles que los pusiste como referencia</a:t>
            </a:r>
            <a:r>
              <a:rPr lang="es-MX" sz="2800" dirty="0"/>
              <a:t/>
            </a:r>
            <a:br>
              <a:rPr lang="es-MX" sz="2800" dirty="0"/>
            </a:br>
            <a:r>
              <a:rPr lang="es-MX" sz="3100" b="1" i="1" dirty="0" smtClean="0"/>
              <a:t/>
            </a:r>
            <a:br>
              <a:rPr lang="es-MX" sz="3100" b="1" i="1" dirty="0" smtClean="0"/>
            </a:br>
            <a:r>
              <a:rPr lang="es-MX" b="1" dirty="0" smtClean="0"/>
              <a:t>.</a:t>
            </a:r>
            <a:r>
              <a:rPr lang="es-MX" dirty="0"/>
              <a:t/>
            </a:r>
            <a:br>
              <a:rPr lang="es-MX" dirty="0"/>
            </a:br>
            <a:r>
              <a:rPr lang="es-MX" dirty="0"/>
              <a:t/>
            </a:r>
            <a:br>
              <a:rPr lang="es-MX" dirty="0"/>
            </a:br>
            <a:endParaRPr lang="es-MX" b="1" u="sng" dirty="0">
              <a:solidFill>
                <a:schemeClr val="tx1">
                  <a:lumMod val="85000"/>
                  <a:lumOff val="15000"/>
                </a:schemeClr>
              </a:solidFill>
              <a:effectLst>
                <a:outerShdw blurRad="38100" dist="38100" dir="2700000" algn="tl">
                  <a:srgbClr val="000000">
                    <a:alpha val="43137"/>
                  </a:srgbClr>
                </a:outerShdw>
              </a:effectLst>
              <a:latin typeface="Broadway" panose="04040905080B02020502" pitchFamily="82" charset="0"/>
            </a:endParaRPr>
          </a:p>
        </p:txBody>
      </p:sp>
      <p:pic>
        <p:nvPicPr>
          <p:cNvPr id="10242" name="Picture 2" descr="sextoWEB"/>
          <p:cNvPicPr>
            <a:picLocks noChangeAspect="1" noChangeArrowheads="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xmlns="" val="0"/>
              </a:ext>
            </a:extLst>
          </a:blip>
          <a:srcRect/>
          <a:stretch>
            <a:fillRect/>
          </a:stretch>
        </p:blipFill>
        <p:spPr bwMode="auto">
          <a:xfrm>
            <a:off x="2033746" y="2674529"/>
            <a:ext cx="8308434" cy="418347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13960133"/>
      </p:ext>
    </p:extLst>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84</Words>
  <Application>Microsoft Office PowerPoint</Application>
  <PresentationFormat>Personalizado</PresentationFormat>
  <Paragraphs>19</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Tema de Office</vt:lpstr>
      <vt:lpstr>Solicitud de Empleo </vt:lpstr>
      <vt:lpstr>1.  Datos Personales Sé muy cauteloso en esta parte, en caso que tu número o hasta tu propio nombre no sean legibles, corres el riesgo de que no te contacten, en la imagen te pondremos un ejemplo de como deben lucir tus datos.</vt:lpstr>
      <vt:lpstr>2. Documentación, Estado de Salud y Hábitos personales  En la parte de documentación, hemos llenado los espacios con las abreviaturas o información adicional para que no te confundas con otros datos,  no te distraigas al llenar esta sección porque puedes equivocarte en un número y tendrás que repetir la solicitud, ya que no es recomendable tachar los datos. Recuerda que si no cuentas con un RFC no siempre es necesario, sólo lo requieras si eres persona física asalariada, si trabajas por honorarios, eres profesionista o comisionista, esto se necesita para la declaración de impuestos. Sobre los hábitos personales sólo hay dos puntos alarmantes, tu pasa tiempo y meta. En tu pasatiempo, pon cosas interesantes que te gusta hacer, (por favor) no pongas “comer chocolate”  y en metas piensa en algo que por medio del empleo o de la empresa puedas logra </vt:lpstr>
      <vt:lpstr>Diapositiva 4</vt:lpstr>
      <vt:lpstr>3.  Datos Familiares y Escolaridad  Los datos familiares son un problema siempre, así que sólo pon aquellos que sepas con seguridad porque en algunas solicitudes como en la que presentamos viene la opción de poner domicilio, si no lo sabes, omítelo. En la escolaridad lo único que se puede complicar son las fechas, si es necesario, no dudes consultar tus certificados/papeles escolares.  </vt:lpstr>
      <vt:lpstr>  </vt:lpstr>
      <vt:lpstr>  </vt:lpstr>
      <vt:lpstr>Diapositiva 8</vt:lpstr>
      <vt:lpstr>5. Referencias Personales, Datos Generales y Datos Económicos Revisa el ejemplo y no exageres en los datos que des, también ten cuidado en quienes pones como referencia. Deben ser personas que puedan contactarse, y no olvides comentarles que los pusiste como referencia  .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Solicitud de empleo</dc:title>
  <dc:creator>Propietario</dc:creator>
  <cp:lastModifiedBy>Gina</cp:lastModifiedBy>
  <cp:revision>18</cp:revision>
  <dcterms:created xsi:type="dcterms:W3CDTF">2015-02-05T02:41:38Z</dcterms:created>
  <dcterms:modified xsi:type="dcterms:W3CDTF">2016-03-01T16:42:15Z</dcterms:modified>
</cp:coreProperties>
</file>