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745E1-9673-471D-8D57-A3649F034858}" type="datetimeFigureOut">
              <a:rPr lang="es-MX" smtClean="0"/>
              <a:pPr/>
              <a:t>04/02/2015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8BE8-04A4-4D52-8ABA-70F828B78BB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“MULTIVERSIDAD LATINOAMERICANA”</a:t>
            </a: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CAMPUS: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NORTE.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Segundo semestre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Grupo: 201.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Asignatura: Ética y valores II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Docente: Alejandra Ma. Camacho Pérez.</a:t>
            </a: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Culiacán, Sinaloa Mayo del 2014.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s-MX" sz="50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3000" dirty="0" smtClean="0">
                <a:latin typeface="Arial" pitchFamily="34" charset="0"/>
                <a:cs typeface="Arial" pitchFamily="34" charset="0"/>
              </a:rPr>
              <a:t>BLOQUE 4. APLICA LAS DIMENSIONES DE LA CONCIENCIA MORAL EN DIFERENTES </a:t>
            </a:r>
            <a:r>
              <a:rPr lang="es-MX" sz="3000" dirty="0" smtClean="0">
                <a:latin typeface="Arial" pitchFamily="34" charset="0"/>
                <a:cs typeface="Arial" pitchFamily="34" charset="0"/>
              </a:rPr>
              <a:t>ÁMBITOS</a:t>
            </a:r>
            <a:r>
              <a:rPr lang="es-MX" sz="3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endParaRPr lang="es-MX" sz="5000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5000" dirty="0" smtClean="0">
                <a:latin typeface="Arial" pitchFamily="34" charset="0"/>
                <a:cs typeface="Arial" pitchFamily="34" charset="0"/>
              </a:rPr>
              <a:t>4.1.- RECONOCE QUE UN INDIVIDUO ES PARTÍCIPE DE SU COMUNIDAD.</a:t>
            </a:r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786446" cy="6858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MX" dirty="0" smtClean="0"/>
              <a:t>Las relaciones con nuestros semejantes a lo largo de la vida es lo que permite que seamos humanos distintos de otros seres </a:t>
            </a:r>
            <a:r>
              <a:rPr lang="es-MX" dirty="0" smtClean="0"/>
              <a:t>vivos.</a:t>
            </a:r>
            <a:endParaRPr lang="es-MX" dirty="0" smtClean="0"/>
          </a:p>
          <a:p>
            <a:pPr algn="just"/>
            <a:r>
              <a:rPr lang="es-MX" dirty="0" smtClean="0"/>
              <a:t>El individuo construye su subjetividad día a día. La subjetividad se forma de creencias, saberes, valores, mitos, etc.</a:t>
            </a:r>
          </a:p>
          <a:p>
            <a:pPr algn="just"/>
            <a:r>
              <a:rPr lang="es-MX" dirty="0" smtClean="0"/>
              <a:t>Las relaciones que cada persona entabla con otros individuos es lo que se conoce como intersubjetividad, porque entran en juego numerosas subjetividades.</a:t>
            </a:r>
            <a:endParaRPr lang="es-MX" dirty="0"/>
          </a:p>
        </p:txBody>
      </p:sp>
      <p:pic>
        <p:nvPicPr>
          <p:cNvPr id="5122" name="Picture 2" descr="http://3.bp.blogspot.com/-91HGGwy4bpE/UYWnSSg_dPI/AAAAAAAAAOk/WxDXjkQDHlU/s1600/viejos+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214305"/>
            <a:ext cx="3071834" cy="64294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29058" y="500042"/>
            <a:ext cx="5214942" cy="6357958"/>
          </a:xfrm>
        </p:spPr>
        <p:txBody>
          <a:bodyPr/>
          <a:lstStyle/>
          <a:p>
            <a:pPr algn="just"/>
            <a:r>
              <a:rPr lang="es-MX" dirty="0" smtClean="0"/>
              <a:t>La comunicación que cada ser humano establece con sus semejantes, creencias y valores que comparte con su </a:t>
            </a:r>
            <a:r>
              <a:rPr lang="es-MX" dirty="0" smtClean="0"/>
              <a:t>grupo, son </a:t>
            </a:r>
            <a:r>
              <a:rPr lang="es-MX" dirty="0" smtClean="0"/>
              <a:t>resultado de una naturaleza biológica y no de la intercomunicación e intersubjetividad. </a:t>
            </a:r>
          </a:p>
          <a:p>
            <a:pPr algn="just"/>
            <a:r>
              <a:rPr lang="es-MX" dirty="0" smtClean="0"/>
              <a:t>La cultura de un pueblo es producto de una relación social intersubjetiva.</a:t>
            </a:r>
            <a:endParaRPr lang="es-MX" dirty="0"/>
          </a:p>
        </p:txBody>
      </p:sp>
      <p:pic>
        <p:nvPicPr>
          <p:cNvPr id="4100" name="Picture 4" descr="http://www.elmexicodelosmexicanos.com.mx/foto/normal/2014/02/04/danza-del-venad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52"/>
            <a:ext cx="3929090" cy="2571768"/>
          </a:xfrm>
          <a:prstGeom prst="rect">
            <a:avLst/>
          </a:prstGeom>
          <a:noFill/>
        </p:spPr>
      </p:pic>
      <p:pic>
        <p:nvPicPr>
          <p:cNvPr id="4102" name="Picture 6" descr="http://www.puertoisladelcarmen.com/sitioweb/images/stories/APInoticias/noviembre/homenaje%20civ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928934"/>
            <a:ext cx="4000528" cy="3714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El individuo  forma parte de grupos (familias, vecinal, escolar, religioso) y de una comunidad (pueblos, rancherías, colonias). En </a:t>
            </a:r>
            <a:r>
              <a:rPr lang="es-MX" dirty="0" smtClean="0"/>
              <a:t>las múltiples </a:t>
            </a:r>
            <a:r>
              <a:rPr lang="es-MX" dirty="0" smtClean="0"/>
              <a:t>actividades que se </a:t>
            </a:r>
            <a:r>
              <a:rPr lang="es-MX" dirty="0" smtClean="0"/>
              <a:t>realizan </a:t>
            </a:r>
            <a:r>
              <a:rPr lang="es-MX" dirty="0" smtClean="0"/>
              <a:t>dentro de la vida cotidiana, la comunicación es fundamental. A través de ella intercambiamos ideas, realizamos intercambios mercantiles, exponemos nuestro punto de vista, hablamos de negocios, etc.</a:t>
            </a:r>
          </a:p>
          <a:p>
            <a:pPr algn="just"/>
            <a:r>
              <a:rPr lang="es-MX" dirty="0" smtClean="0"/>
              <a:t>En el mundo no es posible que cada quien </a:t>
            </a:r>
            <a:r>
              <a:rPr lang="es-MX" dirty="0" smtClean="0"/>
              <a:t>haga </a:t>
            </a:r>
            <a:r>
              <a:rPr lang="es-MX" dirty="0" smtClean="0"/>
              <a:t>lo que quiera, por ello se establecen normas con el propósito de normar las actividades humanas que conforman las instituciones, como las religiones, la familia y la escuela. Vivir en sociedad es posible cuando se han incorporado y aceptado las norma </a:t>
            </a:r>
            <a:r>
              <a:rPr lang="es-MX" dirty="0" smtClean="0"/>
              <a:t>y </a:t>
            </a:r>
            <a:r>
              <a:rPr lang="es-MX" dirty="0" smtClean="0"/>
              <a:t>los valores indispensables para la convivencia.</a:t>
            </a:r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4786314" cy="685800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Gran parte de nuestros actos descansan en lo que nos dictan las normas familiares, incorporadas en nuestros pensamientos como parte de nuestro ser.</a:t>
            </a:r>
          </a:p>
          <a:p>
            <a:pPr algn="just"/>
            <a:r>
              <a:rPr lang="es-MX" dirty="0" smtClean="0"/>
              <a:t>Si la primera naturaleza humana es la condición biológica, la segunda naturaleza es la social </a:t>
            </a:r>
            <a:r>
              <a:rPr lang="es-MX" dirty="0" smtClean="0"/>
              <a:t>constituidas </a:t>
            </a:r>
            <a:r>
              <a:rPr lang="es-MX" dirty="0" smtClean="0"/>
              <a:t>por las normas imperantes en una sociedad.</a:t>
            </a:r>
            <a:endParaRPr lang="es-MX" dirty="0"/>
          </a:p>
        </p:txBody>
      </p:sp>
      <p:pic>
        <p:nvPicPr>
          <p:cNvPr id="2050" name="Picture 2" descr="https://encrypted-tbn2.gstatic.com/images?q=tbn:ANd9GcQtF1XoBr27Wb-S_IP4J84hYfxBZBBN6UG88vWgpYbfXm05EVjRD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85728"/>
            <a:ext cx="4071966" cy="1785950"/>
          </a:xfrm>
          <a:prstGeom prst="rect">
            <a:avLst/>
          </a:prstGeom>
          <a:noFill/>
        </p:spPr>
      </p:pic>
      <p:sp>
        <p:nvSpPr>
          <p:cNvPr id="2052" name="AutoShape 4" descr="data:image/jpeg;base64,/9j/4AAQSkZJRgABAQAAAQABAAD/2wCEAAkGBxQTEhUUExQWFRUXGSAaGBgYGB4cIBwgHR4eIBsdHR0fHCggGx4lIBgcITEhJykrLi4uGh8zODMsNygtLiwBCgoKDg0OGxAQGywkICQ0LC43LSwsLCwsLy8sLCwsLCwsLCwsLCwsLCwsLCwsLCwsLCwsLCwsLCwsLCwsLCwsLP/AABEIALYBFQMBIgACEQEDEQH/xAAcAAACAgMBAQAAAAAAAAAAAAAFBgMEAAIHAQj/xABFEAABAwIDBQUFBQUGBgMBAAABAgMRACEEEjEFBkFRYRMicYGRMqGxwfAHFELR4SNSYtLxFTNygpLCFlODorLDJGOTQ//EABoBAAIDAQEAAAAAAAAAAAAAAAMEAQIFAAb/xAAtEQACAgEDAwMEAgEFAAAAAAABAgADEQQSIRMxQSJRYQUUMoFxoZGxweHw8f/aAAwDAQACEQMRAD8A332ZdZeWWnnYJkjOqxMmNfSl1rbT/wDznQRzWr866u6yzigsQJzkEcZFr+dxSXt7c0pSFJuI86Ls3CBzg/EUHNrPyZfe/wD0V+dSM7YxIIIddPi4qPea0ewi0dasjZr3Zdr2a0o4KKDB8FaUUlcYYSay2cr3nVdwNruPYYlZ9hRT10BueOtLG1t6XX3HEpdUEJUQAk5ZHO1zVLdbbf3bB4pKrLJBR1zDKSPCJ9KFYDDHL2kHKbA0nYg2FgZsaKwm9Qyg5zn4hbDvPLVlStwk8ApX56V1Hc/EpXhkATKdZJM/xCbwT86V9xkwhSkjvSc3OAE5R4XUetuVVHtuOYZw5FKVK8ygfYI4oTcga3I4ihJ6Rkx3V1/cE1oMES7v/gFNLDrbqhn9pAWRBH4gJ059fGk1OMcn+9X/AK1fnTN9oA77Sr5lJMzrlsUzH+Ij/LSkaFY3q4jeiTNC7uf1GTZeyMS8Y7Uo11Wq8akAcOpgVsjZGIK1Izvd0kTMAkcEyvvGNAKLbD2uj7ulKQVKSgBVyCInSxzen5ULZ2uW8RDbd1qAUMylFSTHdg6K946VZdpEDutJbAHHwINwm1Fs4hKs7kIWJC1GYnvAiYmJrr7reYW5VzLfphKXUkXWQQrrCiEqPUix55abtxdsh5kNqP7RoAHqn8J+R6jrV6zglTE9fX1KluUfzB2/G7j7gS/hVuBwABTaVkZuoEgZh7x4Uy7AD4YQMTl7UCCUmZ5T150RJgVG/iEpSVk90CT5dKY7jExfMlFeKFLm7m+eHxbi2knIsHupVYrHMdRxHxpkqAMcSZTcQseyfxEnMM3pGgrxbwBKJVJv4D0sJoTtfaD33hKGlhDaEqLpKQbmMoE6WM+YoXt/aTrTbpT+1VkzRGVR5cLjwFVezAx5hKtOW58Rr2e3crvew8BxpXxfbv40rCsuHaSUtgKPeUTC1EDlECfGuKtbVxSyqXnRzHaKAF7jKT5RwrpH2bY0nCkQV/tINlGAYtCQY1m9uoqGGFxCIBvOYb2+w+lh2FlRyGIUqdOF9aD/AGQ7dJeew7qlFagFJzqJPdkKAk9Z8jRXeTbIYZeJgrSmOAudAUzNzx41yLEYpwrDrYUXgrtJQDIvJNupqK5Nygke8+nKixWHDiFIVMKEGDBvyIuD1oHu5t4vMIcdHZOEDM2sQZ4weIOo43vRtGKSRMgDnw9aJn2gChHecU3x2VisE4R2zymlH9mvtFehvZQ9+tB9k7y4lhYUHXFfvJUskKHEXPv1FdN363ywiW1sZRiVEQUg91J4EqHEHgm/hXJXcHCAoGSblIBt58T0E06ti7R1ABFhTYWPTycf1GNG0cWoTnfXmClBIcJypPsyZ4AzJ6V5/abxcaAeWoIRDhSpRClKVKovoiQkH+E8DQbZ+LdaacTkKUrKQtapGZPBIBHszJ62rdh7Iux7qrxPu86oltRv24hLdJcNIbN3PkfEuYzHPSSHXYCzPfVpA5HnWydrOf8ANc/1q/Oo9nNrfd7EDvL0PADUnwFX9s7qKw7WcqUohQF0hIVPFIBJgTxjQ2p42VI2D3MyFotsTPgfMF4vazuiXXJIt31W661XwmIeGjzx6qdWT/5VmGYkk0XwmC4nSiFFJyRBCxkG1THv7LFLKH86lKumMyif3uZrKn+zdQyvgcCn/dWVlagAWma2mJ6QixsZal48oSrIC4sE9Ekk24m1PToA7i4PI8D+vTrXJcWp9OIcWhJSUuqIMifaMGmXb+/aPuyQGx97UIWSAQjmsHiTwHDj1oisByJcMCeJaXsZl7GIbkETmWmRMDp1MCn5zApIIKbHhqPSvnFvGLCw4FHODIVN55zXXdzN/W3W8uIUEOJ9omySCQArpcwRzqxJMsoCma707mNhh1xhvv8AtBAmDEZgEzGgNKWM2l2qG0JQltCB7CeB4k8ZnnXXEYxl6Ch9BEyMi0mfHmOlKm2d0gtS1N5QqZmNePzoDpvGBNLQ6hany/8A5FXZu1FIbU1FlHWYjSfIgRw41NjsQhtSTl7RXtXMJnSSnU6AxIF+NQ7S2G6zdSZSDqL+vKhaEFRAAJJ0AE0q25eDPRAVP61PEJ43FLedUFZnCpUpjUTEZekQCOgoPvOwvDJGuZVriI85ImnHd584V9LWIbCVOoAQs8x+E8jEDxA8iG8exO2BC4yK4moCFSC0RfVhs11nA94g7u7wLSmAYP4knj1HXrRrC7XdKoaIUpRgFCUpXppZM0r7wbPOCcSnKQNM0m/KevWrWwFqViGch7xcTB4WN6s1eTuEUbXMhCuoPz7w1tnZjzaVOuySBJCiCv3Ez7qD7I3hU04l1swRp15g8xXVdp7OaUQlSAc1iSa5PvFslGGeyIzZpJjUFPQ8CNI8KhVweZGq1Vr1ek4EfX/tKPZynDysG4z2iNRbnwr3dHGnGYZanInOoHoLEDymK54wm0zbkJ8Pq9PW42OZGH7JtBDjYSpSQbqUfxSTeYopJIwZn6Y8xN352E6ysPME5QCFFJgpi8niLHWtNkbZxKEQh9wZkiYWZ0/Wm/fcrTh3jlhKk5gomTMaUkbJwvcQZmQDb41KthZbVjkH3jTuDthxxb6FqLqxEZySSCTN7mZorvhjPuzDyikDu91UmZOgFo160l/dFsuh7DryLOtrdQbwa82sjFYqBiXZTrAsARpNqqcE5kpqVAxBm7+HLjpUuxJKzafaM/OieCdfwbpVhVkBWqSBB8U/A1LgcNkskk85OseOs61bfAIKCkJOvC5+vhUl+eIsbGJyIO29tLFYuO3WOzSQYQLT4cdOdHfs22agziXArKpUIEWAGhV489KFKZ7hEE316R7xrTBulvEzhWQy6kjsx3VBJVmHkLGoLZGIal8nLHmOodBBBGs3iI4ieVvlXPHd9lONuYZTIWhSlAqCyk5SYHA3ga1rtne5TiFtN5221XJUZKucDVCTrrPhS5s15JkAiehqMlRuEcpVLrRWTx3k7WAQkkgGOAJmPdemDdFhJxbWYCJOvRJj30IPW1GUtNlDZywpUnlYd2Z/xSY1ETMWoYdnOSczdamuuvpoMZ44j5tBODQoB4oBP7w+ce6qn9h7OxRyjslnWEmD7r1VweDbxgSmCU5E5lRF+hNyoeYgnnR1z7vgWSqEoSPVR+JJo+ec+JgWVqg2And7SpsXdFjCuLcSdbAKM5Ryk3iqW+u38OlpbYWla1SMoOhI56eVKG0N5FP4jOrOEeyAkSEjnwk8bVHtPFskrUtkvAI7qoKQm5OmpgRw4GmqGRvUzcxDV03UnpqueO48fEG7OSkCSQAOJomH24JK0ikTG43tlKyBSUoEpAkwBxPU1ZwWzHHGy6ltSkpMKJ18Y1I8K0PuMnAEzDodgDMe8659lOICzi8pkBSAD/rrKq/Ys0AjExxLf++vKzriS5Jj1ICoAIWf3cCiok6qJ9TSBvzut93h0KstUEcjBNukA1tjduYhDrgS8sQ4qO8eZ5/0orh8ZiMYx2bxbVnGZGZsgjKbHMnugyNDqK438YM6urJ9I5nN1sKnu34/rR7cjCdpjGUKRnSpQzJIBECSZkaCvDs7FMO91DiVpNlIB9xFiDTl9mwawy1qxCS24oQhSkqgDiPZgE6zPS3Hiw95fax8RyxO4mAXrh0g80lSfgaqH7PmU/3T+Ka/wPGPeKZMNtJpd0OJPnVsGhhpJXES3NzsUP7vaDhHJ1tK/WqY2JtJhedP3N/hdHZkyeMCPfXQaobbeKGVFNjYA8pIvUlvJkgt2BnK98Mc6HWFYnDNMKQqR2awvMRHtAEEAeM014PeHD4xEBXfTqknLH8QB1HrSvtXc44hZK3ShZ9kTJNIu8uAcwqhAKSD7QUf6g9ZoIYOY0K2r5EfftKwKewzLUFKJGXUEnw4ADhSxgW1IIyyFJMgjgaEbMxpfVK1KUsRdair0k6UewrpFlJPQi8cKhhjiLai0sR8Tpmx9opxDUuLAIACkyBBH4hxvSBvmy2vFoDagQkHMU6SSIEioF4ly55cdOnpea9mYWBfjFx9frVM+Zx1OUImrKYTASBGhmb9DyrVhp1twPsqCVgQRNiOM1cTBBGUTYlV/eBXrDd7nWSIsOvwqMwCsQciVtvY7G40BtQQhs+0Un39autYdISACO6ANIIER61qO8ZEgjW+sC1vKtHpVcWibfrx8K4mFawty02dEkATnJgAQIvFr61EG15lA2gkRI4a+c1q2tQOhHGYm/yNWHHBlMCTx+E2/wAXHlUQYPmauKy6DKq0n4eJ0qnMqMgTOpE1ZKSomOHC0n8tK8cwhhClKgkd0coi/v8AjUgziT4mrblomw0sP669aiWTefhePnppUzLKj+I902jrrapXmgU6jMNJEnTQ867MIB5iLi1u4jEJaQSRmCQPO8xwrrOz9x2U5XFIQlYAAKUwLcY50q7htNYfHr+8FKQpJyKUREkiROgOtPG0d5cJhjBezXnuHMZPCE24cfGjNgjAjtLBRkQLvHs7K8kLvnHdUmJta44jrUGGeZOGCMQhYKCezUmxM6puI1vf+qtiN7VP4tZWezGjQmCkDQE8zr4k1bxWOAGZxyepVPprSpRkfjsZu6dltqBLdv1iNu6G8iMOC06IQSSFC5E6g8xQrenav3t7OM2RIhAPvMcCflQnA7TzNqCCcitQQLxxvcVZweF7QWWhN0iFGCcx1HMDjUljjbLiinebvf8Ax/MLbJxeHS2c8JUOY18KvYBTeIQrKI4Qfd60q7Rwqm1qQrVJ9eR86n2ZjSysLGnEcxVDkGQ+mVlJWENkbJSw4tCEgFRzC2vTy5UeDqhYoPpWm0VIKW8QJypIUSOR8PHSqz2+zH/815laBISb+orW09m5OZ5HV07bDDv2fYZLbmLCRCSW1AcpC5HqDWVv9n+3Biy+oN5MoQDeZ9s8qyq2/mZWv8ROQ7SzLxDoTwcXf/Ma9TgiLyR4EiieLQEvOwIlxf8A5GtG5PClyYUACDCw5qhTgOpKSq0cbGimB2/im0jOrtE8l/HNE1unDKgC0TfwF7edvOtNsoCW9NTFcMGXBIhLDb1oURmbKP4kfpembZe2XU95l0Op/dVBnpzBpH2bu+5iUqOF7wQkFSDYj5KodiGn8O5+NtQ8U+4gTXbZc2cYPM75szbLbqQfYVxSrX9an2o42GlF0gNgd4n615VyDZ295AyvovAOaNeRpY25tztHpQV5eRUY8Y0H61cZMGwHcTqH9vMPhRSvIoHuoUQFEjQg6GgG/eFZ+7FalSo6G0kmlBjaSMpCo0i/XhU7LGHUAmM3EyScvheglcHJhl1B24MX93WT2hI0iD/Wm1KLzHd5DhpbWvMJgm0AaC8HKBf+nOrAQD3RB1IJ9L86l33HMTdsmYcMRMGePka8+8HQA+H9KtFgmwJT8D5nnVdJNkKy6624VSQfibPrK05QoCDMA36TxrXCs2BzFZFpNp8BU7aIko5azb8zVnB4TtnUttHKVjUiQmBKj1rviTjMqdlImTPTWeorZS1oQlSkqCTopSTl8joZnWpN7NlJwi28rmfPM5otESbDS+lNG7G1i/hT27UIQICzEKSBex6DwNQF95Za8GKKMTICRAtYzY9a2S2QCAZ8CDItBn5VBghms2hRAEkJGaItpwrZhyUkWAuRPyHSuM7PvLTgI1Ej95MacjFqrPuKKhIEDQzFuPyr1ahobEamdekAVGSANJKtPjXYlWOZtdRtx1I4gfpxrcqSCNQIudT5VXQkpgwRrIn1kDhrWyiLZh1mPK1TKiY9lsSkkHgTafGqZaSJA04kAeXCq209uhtQR7ZPkIjjx8qjXtpBFzl8D+cxVgDCbeJ5u7umcU66VTCFRl06084DYDKEhJYTnzZSSITE284pO2Rt1zDOFTcHNYpVaeIM8+tW1/aE6CuGUEqF86iocrAAfGpKO5mhTeiLGfFbAaRclKUqSSL+yeEUuMvFKgpJggyCOlKm1cdiMQ52rrhKvwxYJHIDhV3Z23Qkp7VNwdYkGOY5VDaV15E0NJ9RqOVcx13mZlLbgzEKTBUrUm5HQ2OooEmize3cK+hKFqLQSSQEIJF+skkDSInrVBWGU4pZYT3AbZtfGJt61SxCDmNUaqsLjOce3Ma9iNl3DBJPcAjzkz7qTd693wwrM2O6qwHI84+uBpg2JinEYVfspX3iDrBOmtjSevFvPSHHCYsc6gADx8aNpa2Y5B7TH1t6Bjkd8zoP2KAhOKnmj4LrKs/ZCwlCMQArMZRMaaKiDxrKPacsZmKMCLb+z8zrpke2q0ifaPCrDGBSAeH176obVazOukESCom/8R9KtjdYugrZxKmk8JWCPcQRe1xShOTzDVZbsIp4vba8xAAjTTrW2J2yhxKUkEEHQ+FFzua5MLfw/j2gk++g+826i8MEqK0LCiR3bxxvy/SnFWtvxlMuPyjz9ne82EwzakOFSFLVJXlkREAGLiL8ONN+9G0GHME4tPZviIGihPG94IE1xnZO6eLWkEZUA6BcyR4cB40QXu3i20kKzFOpyHunrE3qp2jzLKvOSMiA8PgFOLMFMnQFQAHmTTzsTcxSGpcSlRUZKArW1u8NR0Fr0ov4Fy8oXPMJ/Sj+7G8zmG7jycyZEJ0jwvY0N2JGIRSincf7km29zm1g9ihSALmQRB+dJGz2ls4hTRURauo4/fNhIUAHFZ9LExb3Vyt9xbr5XBknu/lVEycgwtxRl4jThkmcyjJ41aQYGYGBJt51EyyUAjiACRf4zU+ESlXK+p/OelCJmcB4k7Lygde7rrPHlHxrzEKCogAxcyOenQk1uMOAIzSB0gGseAACTbmf0qMy5zjmQGQqwBkQeuvoKs4ZSm3UqRmGVVhEeI6g/Oqi0jOIAgeX1p76kD/UhIJgchw61MiOgwGGx2ZZb/boBACzIHgNCPKpn8MGWFJWMzeXvpibcQAOFKIxBSQprukaETP14007H3iQ4OyxByufvRZQ6wIB91SCDDrZ4gnc1AbGKeUgsskpyJWkpMCTYG5FwKB4bBBbi1pUA4VFSWl90GSSAlWgPDKfWmzbWwFOP5yYaCbAK4+kCljH7NLCwgOZ5GaDAI5aC4tXHMsygLKrgICkrlCphQKe8D1tp4VrlCSO9N5gn186xeMcXAcUISLSBI6SLx0NeTMFXun0jwroqeZutYjhA0McOh5eVVn3r6AR4++1bqKgSQTGlxHjHCqWJUmBJMnW+kcq4SYsby4YheYiM1/OrO7e6n3hHauTkmLcYEn+lXMeA4IVpoLfUUU3Z3j+6sFh1MpJkKEHXUQaKzHZgd41Q69jCu2tykrbH7dS1oEiPzAv8qWtr7rqwrSXc+YKVF9biR8PfTe9v/h0tENJVniIKUhMnU2M+QqxhtmJxzALr2dHtQISBA4wSbdTQ63asgntGHC2Agd5zDORpfpXhbzapAPKm7bJwKG1NMpKnEn+8SLSOZJuOFqXSeQjqa1a/UMniZNg2HA5kDOJU0DCQZOl591EMHvM+2DlbSAdQTM+HKqJN9ZopunhA7jGUKTKSq4N5ABPyodlFfLERmvW3bRWDxINobfxHZJ7obSvSBPxNBk40ggmT1j6mnj7R1oViEtNgAMovHM6jyEUopb4aiurrITGMZgrrgX55xOr/Ys+FpxMcC3/AL6ytPsTbgYrxb/31lLsm04kqcjIi3tVJ7ZZBE9oq0fxGhmKfCZk6TOnu86n2riCh10BWri+kd4yOtSYbYbb+HKw5Ckud5OpyxwTzvPrQFXJkKpYxdXi1uEhtN1cIJPlVn+xXFAl10g8B7Z87wPUmiruHcaQQ02EJi6l6nx4nwsOlCHME4o95w+At7qK1mzgcTU0+jVhn8seB2/z5/Uur2A+htOJQ8oJzZQolSTMGYIKrWg6VXVt/GtRD5VOkKS56zMedPu921gjCtYdhXfyoVmFsgAH/ceXI9aT2khQIeSlZN84GVXmQRm8/WoN4U+rBH9yPs7LBmtSP3xKTm+uNA7y0KHItp9ZjWga9uLKiTebmf0o1jtlpKgEZiFKAzSFAdNAUnoaPbG3DaCs7y1D90RbxJirNZVgECLrQ5JDeItI2okpAPdJuZEGIt9eFXcKW/agSdOvlRja25aXG1uIERoqdY8fSlXYbaklSTwMXoWVI4g7qemMxkwypF4+d7dTx1rdTZSB+IKvYzry61oTbjfWPrhUamcoNrGIk3A5x9a0PEV58Qrh1pKQm3TrPSTUQXcSoifl7vKqT+NaSG8qjmA76VcFT+EjURwPKrbC0K/dzVBXEty0tFm4IEi90gnwnjUWJf5BRJ53HWsbMC2ul7X4RHnrPDnWojN3lE+AmL+tVkPN1kkybC5ECB4RrxqXDrCT3T7JmT9X5VWaiTlJuPHx/pXjZtFwRx00+GtTOViDmNGN28V4cpbdKVi3CY+VuM0vvvZySqV/vKn3co99RsJKRJuDxqNSRB4fOdOVTCmwnvNXZOgsY4c/Gt0kjiL/AK3jl5VE3qDMCYPnHw+dbOA9OkTp4fWtdKcSjtHGZAZvaaWg++8slpFhwF/eaO7VaC2lJTGYX8aZPs6wDQwi1GCskyka2FvAmaICAufMNQoY8xIxmFdQgLIJ5jLp4QSCKMbB2OhSM7pjMqNMx0BsJjje4pycwIQygEylV4UnvX1460IZ2KtPeCVBM6DrQXfjE0qqVVtwgbebd1rKFtyi8CSCVWPAARp11qTdDdxLzSwVuhQMLQlUD+E3sePpTPh9kl59nOkdmFZYM301EcSafmd3cOhedtsNqiCUWnxAsavWXZcAztV0kI3DmcB21hPuz62XCUlNweaTobaHn1mqacUgmM9/P506faDhlu4lXcA7OUAg+1fU28o4UlNbOzOZFKQ0T+J2UonlISb+grQqvBXkjMyrdMVOcHElCT0NF93dpJwq3HiJcSgpaTzUq0+AE+or3YeJGBxCHH+wfbmD2biHSJ/EADII10502784vZjozhxK8Rl7pa4gi2c+zPjeiCwNwRFyhTkTnTuJzEkmVKMqPM1CjFJBgmrf3O0xVZ/Azwpg7u8XUoe86p9izwUMV/0//ZWVF9iDWUYuf/r/APZWVn2EljmOoAFGIFXus46+4pyyS4ogDWMxi/CmrAbES2gJSmAPq/OmdbSUkkxrVZzaDIHtpPRPe+E0VQB2ECQfJipvThoYt+8JpOy10THKTiG3W0ghUd3MIki9r84rn6xFjY/A0jq19eZ6j6K6mkr5BhHd7ANOuBLqsokcYnW08CTF/Gtd5HMG2mGCoucI9mOckkkelC07TLKsyIKr6gEXHEH1HWKsbJ2a2tKnXnUhcyEKtPMlWnkKJVUoTe//ACZGqvdrunST4zjsJQ2ewpslRkKNiDy6g8+Rprw++vZoAeazJT+JKoPSx/OhG18W0o50rlRCQU6myQCZ52HrxoM/hXHQVWQhIk5jH1yAoexrLNzcTrTTVp9ijJHt7+STGLE76JfzoZQtBV/zDa/JKZv+dBmGcogWJPePOqezdmFIzkX430FWNrY5sXQbkezyP1fzqWUbsLMCyx7O8nZeSnuqtGpBHOYvwtVR5aiDllSuEHyv0kihRdcczG0j59aMbAZKcQ0C4hYc1CDdMjMCR5VDDacHvCVadjgnsYLxm7D2XOVSfOrO7bqxKVGCkxPUfHSnvFtRnlfcAnKfnNutKKQ2SSkRNyqdT56D8qjqFhgxjV1KicQmHbmVTxi8TPumt1OJAPPoLiNOE+VaIywDoTabCDVXaeLLSVKAnXKqNar3md8SYP5bA24yL+FxwipsHijIgzb3Vz591xwyVHpV7ZOLcQ4EKKiDwmD60Q04EL0iBmO2e11HrMjwi9SY55BIIRkCUgEAkgnnc3m/pVFq1jMEcja/160r7e2ssuKQjuwbka+A9aoiFjiVQFo0rxCARCxf0+vfUbjoJEXBtxHoTc0mo2biC2XAFFIorszFqWL2i3mPHSrlAOxhHrKiM+B2S88czaEgTFzpHjJq3srddwP/ALUBA4qSY9FRR3crbCcXh1KVCHWyM5BhKv4ukxcGr+3NgLxaIS+pKVDRBEEcDVCCI0laATbs2WBJK31DiAVmOpFhULG2G3jAkIgyMoN+A0qoxspzDJSkypKQAIOkACY63J8aXMTj8rylJ/e9edut6Xs5M1NNQLB3/cbHQArOleYAZUBHlKldbR5CrGH2s+n8ZPjB+vWhDG2WCBKspPMH3mKuAAglCgofwkH4ULLA5BheioG1xn+RIMU1mUVK1JJPia9Vs1sYVxa0i8xP14+lUdq7UQymVG3vpf3j34DjPZMg5YsY1+hNMaWss+6LfULQlewd4sYJmQq1iqpXdmBR0jwq5s18FJEJMG8aT0omw6njw4VtquRPK2WMGOIFaw7iLJJPQ3q2CQO8m/SiS305pqviH83GE/wi5jW9X3hfMCfX4j59kuX/AOTH/wBf++sqX7KgkJfCU5R3PP26yk7WBcmO0jCASmvd5JcUpzM6SonvkkC50GlFsPg4tEDkKl2jtvDNFWZckG4SCePp76CYrfNOjTRPIrMT5D86nqKsjHPMPLwYI5Hga59vcoB8Ib7zirKA0k6edS7b2pjHUiHMiDqEd33+0fWgpwLYIOVQPBWa8+tVaysjnmFqueo5Q4l9zdJ1pkvuqSjLBIMmATHCb34TQV9LSyJfMD8ISqD/ANopgxLi3gUuLcUI0Usnzi3wmqh2ZkuEJB1MifiL+FLtYrHc2cxtNYyJsQDHzzmUWnW0+xmUeSUa9bkGrCQpZAWkhKb5eJV+8ecAwBwvVlhYBBACeFjbw5ivXWyT3bTwHT6mqbhngStmstsXaTx7AYg/aWJyJPPS/wBeRpeCyq5NH9oYSZSoidQQNZ5+tLatlLUohsFR5Juba6U1p9oXMVAycS+oAMkzc6EenuHxqDZWPLTiXbZkQI4KER8DFMG4W7aMQ9GJlttAkhUpzn90ExHMxeumufZ/gVNhKWhkixSZ145ozTxma708+cxx7WyuBjHE5jvJvah5soQ2RmFxJPjwpW2fjXEd25BNW9tbP+7vusqMltRTPMcD6VtgwlKCsxPCp6aInHmSHa98MOBC2ExgI5Hw9IFb4l8LhMiFGLC86UBwraibqjNfXTl61rikEDjJOvH6tQugcxMbd063s/AttsICkphIBBKZM/nekjejBZHe0MAgWEdbfOnHYO3mH8MlLi0JWhEKCiBp+ISb6cKR97dqDFYhKUElLaYCv3jz8KClTb5pW21mqS4DHC03BETPnblS9lSMSSu6c0zrW77SkmUyI9odfCpG3VudwoEi4n40XYUyYlSCzYXnM7aNltrZDbaAltSAUrGnAi3Wuf777G7NSVNI7NU5Vn8KrAhQ5HWR4UR3R3ydZU1h8QkFJRACEgZf3eirCSevQ1JvftxOJUlLQhtE35k+HCgOQoyJq6ag3PsYcDv8RH2a0+w6HGlhJ4iLKHUaGugYffRzLlLaEwISRNj4culKuWvaEXYzYXQUrxiMD+82JKYUUlJtIHA8iLA++gqsEq5T3k/vfLxtpR/DYVLGD7fKFrcOUTdKAc1yNCe7x4npRPY7JeSA7CAdUxBNtcqT7N9Lca7YxPMp1UqBKLgA4/6ItbD2A7iO8ChKMwSSTceUUY373fbwqW3mCWzIQqCe9YwZ52qTDbQTh8WUNoTkcCAAFQBJBCjbhJjodav/AGtq/wDitlMH9qOP8KqPWqhT7zK+oPc7KPB5E5VtrFOOqTn7xSDBNuPQXNtaHJa7uUiiakhYABv7vfwqqtJBg8K0dIUKbfMwL3fdkyk2FJPdMVheXoo+Yo1sfCBayCjNmBSmbQo6HqRrFWsXsZBcKWSS2mxUbyRrlsJHWi49RWQThN57GCsPiADHHrpRRlRN+HTj6VQx2zojhGhHCqrSnEKvcDTwpO3THOROR1YTsH2XAxiOA7kC9vb91ZVX7IcV2gxEyCA3M/8AU06WrKAEIGDGFxiLO0iC46B/zFe48fWomkgaCfdH61m1Y7V3KNFqk3t3jUClgm5UB6+GlCMDkZ5ll9aT+JXdkx8fhpVdlSlCEgEE3Nhp+leuzwUeYkQfzrUlQEgeKdYionFsy6hQJuJMfiBnw91RpcEnXNxHD1qBeLUQCRAAgc+njUqXioWEzxv77eddLFpGXUwbRPSQesV64tMSSZT5ciIH9a2WADKjNuPy/L4UI2hirlI+p+vhRKqy7bRKlsDJkW1toZgpKSTHH4/OqexsethaXEG6TxEg8wehrdKBVdxnKeYrU+16awSakMcDvOm7D26zjloZW0EPKNoukwCTfUWGhp7w2CWy0Wm7AJJC5JvawHn7q4HsnHLZcQ637SFSPLgR7q6HjPtZPZHJh8rke0VykdYiT4WpVtNjlY790zDDShvLuQcStToV+0Vcq6/A+B0rmu1djvYZwtuai4MyCDx91M+C27ikAqGIclRJN5HobCl7bOOdddWpxZWsgd4gaAdB9a1FdboeTkQxvV+FGDLOzQSEzxF56cKn2yCcpPG/u/WpdjBKezzRcQZ0NqzaypIHBIi2lOIuTiZjtg5gpIq5s3DEkqAMJEqPLxPr6VXipcO5lM+IPUEQfjRWQ4ld0JM4RTiVEAkgZj6jzOvvqLBgB23FJ+VVMViXcsNnT8Q+Y1HnXmzMV3hmBBT8xw5ikbgShE0NC3TuVz2zHX+y1PBKGxKnUCeiQEpgngCqfGAKoYrYqmFdm24l5cwW0ZiRzhURblTFuttQNNB0gqRBEjUJmfVJm3JXQUT3PfwrYUpPaLJP94WzHRIib/E1m1jC4M9BZbgl18diPP8AJ9viLbm7bxygIUM1u9FjE8CetGdkbsKalTuRRiLiw5kX160t75b2Y3t1pbcUwgaNgJmI1zRPlNLLjeKxDZdcecUnNlHaEkExMa2NMroy2DmI2/Vn5BnUsNgyy0XcIpDiEkpfbkLFryJMSARImg695lJWtbSUpzi4yiPE2kq8/Kue7Bxq2XkpKilCjCkzCTwuNKJbNx4XmSTBQSD1E2IqLKnU7UjOj1NT5N+P5P8AvHDZOyXMQ6HnfZkKM6qjSBwFvdag+8eJCn1wSQDCR4WNvnV7Db1LbQUIabTm1cMg8piZUeWgobs/ApW6QF5+KlcT+Qo+n+nOxzZwJna364lbHp4Yjgewi8tZCoFhyqwh4aKTPxott/Y+TvJoA3bWr6rTishl7TIqvNud3eFS+coSFFKf3RAtxvrfrW7KiCMpjS1o/KhaXri3Gw50QYdHlMxpA+XlSjWPnOZcqAMYl5K0rSc4yk/Uj0qB/CNxIN4j+lTEcCQR4R/X4V64kQNL6DUR5+HKjJrGH5DMC1PtxG77JG8pxX/T/wDZXlWvszYCe3hQMhv1788dKyru6sciMVBggBiltJEuOAlQOdUX/iPDS9vSoENJKMwUSE2ta50nWP0qxizL685Kkha46XNQFETfQcosNJve4FIkys1VChII6306GtnWyDM+1eQefu41qlpU5gDl58J0ibj1rZDhEEAEDVPKOvGqyJE62QbSQI5cRxHHx8KlDwgjWRGkTzNeDEZcyrX4TFqGYnEpKj2ciefyotdbWHCyrMAMzbFY8+zMz5x9QKzC4FJubnnNRt4E2VlsNRN/GrT+LCRCEyfd8a39Np1pXn/My9RcbCFSQYvDhPKqqmklMzXiyVwCBM6/VqLsYEZY40dW6gzjiCYGnjOT/pF5TN5Bj651I1hCqZ04ke6iKtmyqJjmeH9avYbABBAzW8B/RQrM1zrX6VPM0dNYzjJ7QC2SkFKvOs2Rs5WIdSADE948gZjwJijuN2cF3JUDpom/pR7dbApQkAeyklRPEyBBPhFvOkn1I2fM0tOgdwIG2zu+WQFoC1tAhKjwE24X46xFLanM0qnjXXXWUfcXXFJWVJQsxmXlOuqZiw6VyPDYM5StIOUm/Q8ac0lhzzA6usDOJCRWpFSrTeK0KTwFaBxEgZrhVlK0qHA0Z2rs9Ckh1ogK1yGx6jrQNtd5Gg5cT9cavY7FZUoCbmZI5eHlWZcSLBjsY5WCRL27m2XWHEJRCg4oBTavZM2Bvoa6F/x0kIAbw4ED96w8IGlKz+ySEqfSoFXYqUiExcj2hfUAqPlSklRH4fhHxoHTFnqUzRqvFPouTP7xC29mIU+4XVAZjaBoI0tWm7O0UtpcbeP7JYCgDoFj2SOXI9JoO49ygE1DiWwdVmOQppAFrCnmL2277i6DaD47wji2wnHBDgAQHE5wk5pBiYMX1mupJ+zFpsqcZWvPJKATaCB3TIveTNc4w2Vt1lQGYtdmq/4iAFeY4V9AbOx7b7YcaUFJPLhzB5EcqCbMNx4lPzXB8zlWO3fsTEniDrPjx8DSoSrDuFSRcajmK7ftrZ8ysf5h865zvPsu2cC9aVV3UExrqek3xCTDjeLYC0GZF+lIW2cKW1KGkcYqbYO01YV6NW1C46dBzE0xbdwYeAcRefr6FUGLAa37yzHpEOvInPQwVHNHhxo1s3BKWsICoJmAdJ1APjEedXTs7KeRsI4+dEUlLeWGwCkXJEyo2k/IGQKXtNCLtaMV2WO4PiB8KpRsFEEz08oHnRJhQSJmSeBvP5VKcIhKoVckgza1/A2qXFDJ7IuOHG3T5/Qxycx+5VDkoeI1/ZqsHt9Pwaf56yvPs5CT2xEyQib8s/CKyjIeJyjiLOJSCt0GZzr0/wARuaoFdoPMjmSIEeVb41X7RaoP96sDrCjNQr9nSDMH4g/VqEYHMxl2/UCw08eHWvHlDOSJHQzyHneonGFDQkHhHH6nSoMS6EwFTf3X1NWVdx4kcytjcafZTc8p4fOoMK9zFxRJWBbWoBBWtX8KZjmRGvnFQvbFWkjOnLN76+MVsacJUucxW4b+McfExvEEkJTqalxicndmSdT9dakw+ESkGxJ4nh6HyoVine90mu633Nm0fiP7gkpFSZHcwthWAm50P1E1K/ilE5WgYjvHl56TwqqXyUhMmOVWmcNHC5ib6+UUbV6norgd4vp6uodzdpMz7PdvFz+kanpUi3hMHxgxA9a9SiQBccxP19TUi3QCJFxwiJ8SPPrXnmYk5M1xgCapSZHdsCJ8+gsDFTYZxSVSkLCj4/PwqPtUmAnu8JFxXiD1vwy2P6elRLbsdjGh3fNIY7NTMlQKVJCoBkEGLGJpJ2aShBQBIiPzvVjFq7sHWLWgHr48KmwMBMkR4VrfTTuZsxHXO20Qe4qwSAUwZvxPX0rTaqZf7T8UhUJBhJ1yp6CYqXFvjMbH4VOledQUePn7zWmwr3hfMQW20IT4gnGYIBPdSUpPAkT4SBpSjKkqIN4NdP2m2MmnupLxmBhSlDiJNwIi3n5UC9BgNNDRag7irc5lrdnajysThkLWoozhMcAFJy3jUAGq6m+R0tbjVjYeAIUl2YykKA5kEa20qxttlCXT2QyoUApKSZy/vJnoQQOkUmrJkqI87FjmAVrJcgx3RRPYOGSrEshfs5wSDpAuZ4RbjQxIOcyItTJuzs0ON4x0gEtMHKk81BQnyAPrVpxOJD94LqlOLMqWZMR5Dwge6mXdXedWEzhKQsL/AAzAkaGfcfKkXY+ExeIdy4dBcywTEWHUm3rTntXYX3bJJnPa8SFaxyI8qQsVhlpYjHaGsdvpilyAUNg27qb+RJNR4THB1vI4Rn0nn18elL+G7xIAjl846mrgXwiIiDz8TXU6k1tmL3VdQd5RxmyrrVFmxmmbDhHUm1SYOctgZm54H6+dbvuEmDmM8JgHlzHnWqFDKQQARbQ++Le6ranU9VsjiWpprrqC5yf6Ej7QBUwOfWpgSbrEjiTE9L8KhcSYASCTGoBNj8qkbWQACI6TH9aUzOBxJWnETEAc58OM63rd95KlwF5U6gm/KbcNPdWhaByze0T8Jtwqs6zlgHnw+XpXcSSxjxuFEvwSbI1H+P8ArXtQfZuf78z+5/vrKMnaGQ5WUH93llxZKkg5lEQo8yRIy9eB4VVXu09qFN6aSf5b1lZU7BI2ie4jYWIURC2wIA1PDT8PWpBu6sEmG1n+JSunIePOsrKkDbyJ20SNe7jskhSByAJAH/bc9TXi92XBcqQSIuSrz/DWVlcRu7yCgmHdh1yElTYBBMySbf5envNAhuY/lgqaPEd5X8lZWUzQxrB2yjVKRzLGB3Sf4qa6d5R+KKLN7uuge02fM+f4a9rKBd62y0uKwBxJRu+9nlKkA85Uf9uleO7vu65kA+KjOvS16ysoWwTtgng3adJ9pHLVXu7tSYbd5xJJCkH1/lrKyu2CcKxIsbu+9kyhTd+MmfXLVbA7vYhLeWWrccyj8U1lZTukc152xfUUq45ka92Hj+Jvmbq+OWrLG7roi7dupE+PdNZWVS92Nm/PMvVQgr244lt7YbqkZcyBOhk/y0u4rdJ9ShJZtP4lcf8AJXtZTNtzMhBgqtOivkQrhN2HUA95s8pKv5ah2nu5iHG8oUyMqwRrPeSQb5bDui1ZWUjWNrZEbKjtAqtysRPtM/6lfyUw7nbsOoU+04tIQ+2UlTajmEaRKI0JrKymN5nFRiW2cO/h0lnBJYbBASXFFWYkCJyhMTcmSTr0p12jsIOMhDhClJRGeL5gLq6XrKyqsxPeSqgRF/4YUEhQKAZPE/y2191Rf2C/AEtkciT/ACV7WUpsEhlEkRu4ue/2cRaCTb/SI9a8b2CtMEBAi3tKv1PdrKyu2CcVGJq1uy5MlSPJRHl7NSf8POAyOz6EkyLn+GsrK7YJGwYnqd3npKszfkVfy1Ditguq0Uj/AFK/l0rKyu2CcUGIx7kbJca7XMUmQiI6Zp/D1rKysq4UYl1GB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54" name="AutoShape 6" descr="data:image/jpeg;base64,/9j/4AAQSkZJRgABAQAAAQABAAD/2wCEAAkGBxQTEhUUExQWFRUXGSAaGBgYGB4cIBwgHR4eIBsdHR0fHCggGx4lIBgcITEhJykrLi4uGh8zODMsNygtLiwBCgoKDg0OGxAQGywkICQ0LC43LSwsLCwsLy8sLCwsLCwsLCwsLCwsLCwsLCwsLCwsLCwsLCwsLCwsLCwsLCwsLP/AABEIALYBFQMBIgACEQEDEQH/xAAcAAACAgMBAQAAAAAAAAAAAAAFBgMEAAIHAQj/xABFEAABAwIDBQUFBQUGBgMBAAABAgMRACEEEjEFBkFRYRMicYGRMqGxwfAHFELR4SNSYtLxFTNygpLCFlODorLDJGOTQ//EABoBAAIDAQEAAAAAAAAAAAAAAAMEAQIFAAb/xAAtEQACAgEDAwMEAgEFAAAAAAABAgADEQQSIRMxQSJRYQUUMoFxoZGxweHw8f/aAAwDAQACEQMRAD8A332ZdZeWWnnYJkjOqxMmNfSl1rbT/wDznQRzWr866u6yzigsQJzkEcZFr+dxSXt7c0pSFJuI86Ls3CBzg/EUHNrPyZfe/wD0V+dSM7YxIIIddPi4qPea0ewi0dasjZr3Zdr2a0o4KKDB8FaUUlcYYSay2cr3nVdwNruPYYlZ9hRT10BueOtLG1t6XX3HEpdUEJUQAk5ZHO1zVLdbbf3bB4pKrLJBR1zDKSPCJ9KFYDDHL2kHKbA0nYg2FgZsaKwm9Qyg5zn4hbDvPLVlStwk8ApX56V1Hc/EpXhkATKdZJM/xCbwT86V9xkwhSkjvSc3OAE5R4XUetuVVHtuOYZw5FKVK8ygfYI4oTcga3I4ihJ6Rkx3V1/cE1oMES7v/gFNLDrbqhn9pAWRBH4gJ059fGk1OMcn+9X/AK1fnTN9oA77Sr5lJMzrlsUzH+Ij/LSkaFY3q4jeiTNC7uf1GTZeyMS8Y7Uo11Wq8akAcOpgVsjZGIK1Izvd0kTMAkcEyvvGNAKLbD2uj7ulKQVKSgBVyCInSxzen5ULZ2uW8RDbd1qAUMylFSTHdg6K946VZdpEDutJbAHHwINwm1Fs4hKs7kIWJC1GYnvAiYmJrr7reYW5VzLfphKXUkXWQQrrCiEqPUix55abtxdsh5kNqP7RoAHqn8J+R6jrV6zglTE9fX1KluUfzB2/G7j7gS/hVuBwABTaVkZuoEgZh7x4Uy7AD4YQMTl7UCCUmZ5T150RJgVG/iEpSVk90CT5dKY7jExfMlFeKFLm7m+eHxbi2knIsHupVYrHMdRxHxpkqAMcSZTcQseyfxEnMM3pGgrxbwBKJVJv4D0sJoTtfaD33hKGlhDaEqLpKQbmMoE6WM+YoXt/aTrTbpT+1VkzRGVR5cLjwFVezAx5hKtOW58Rr2e3crvew8BxpXxfbv40rCsuHaSUtgKPeUTC1EDlECfGuKtbVxSyqXnRzHaKAF7jKT5RwrpH2bY0nCkQV/tINlGAYtCQY1m9uoqGGFxCIBvOYb2+w+lh2FlRyGIUqdOF9aD/AGQ7dJeew7qlFagFJzqJPdkKAk9Z8jRXeTbIYZeJgrSmOAudAUzNzx41yLEYpwrDrYUXgrtJQDIvJNupqK5Nygke8+nKixWHDiFIVMKEGDBvyIuD1oHu5t4vMIcdHZOEDM2sQZ4weIOo43vRtGKSRMgDnw9aJn2gChHecU3x2VisE4R2zymlH9mvtFehvZQ9+tB9k7y4lhYUHXFfvJUskKHEXPv1FdN363ywiW1sZRiVEQUg91J4EqHEHgm/hXJXcHCAoGSblIBt58T0E06ti7R1ABFhTYWPTycf1GNG0cWoTnfXmClBIcJypPsyZ4AzJ6V5/abxcaAeWoIRDhSpRClKVKovoiQkH+E8DQbZ+LdaacTkKUrKQtapGZPBIBHszJ62rdh7Iux7qrxPu86oltRv24hLdJcNIbN3PkfEuYzHPSSHXYCzPfVpA5HnWydrOf8ANc/1q/Oo9nNrfd7EDvL0PADUnwFX9s7qKw7WcqUohQF0hIVPFIBJgTxjQ2p42VI2D3MyFotsTPgfMF4vazuiXXJIt31W661XwmIeGjzx6qdWT/5VmGYkk0XwmC4nSiFFJyRBCxkG1THv7LFLKH86lKumMyif3uZrKn+zdQyvgcCn/dWVlagAWma2mJ6QixsZal48oSrIC4sE9Ekk24m1PToA7i4PI8D+vTrXJcWp9OIcWhJSUuqIMifaMGmXb+/aPuyQGx97UIWSAQjmsHiTwHDj1oisByJcMCeJaXsZl7GIbkETmWmRMDp1MCn5zApIIKbHhqPSvnFvGLCw4FHODIVN55zXXdzN/W3W8uIUEOJ9omySCQArpcwRzqxJMsoCma707mNhh1xhvv8AtBAmDEZgEzGgNKWM2l2qG0JQltCB7CeB4k8ZnnXXEYxl6Ch9BEyMi0mfHmOlKm2d0gtS1N5QqZmNePzoDpvGBNLQ6hany/8A5FXZu1FIbU1FlHWYjSfIgRw41NjsQhtSTl7RXtXMJnSSnU6AxIF+NQ7S2G6zdSZSDqL+vKhaEFRAAJJ0AE0q25eDPRAVP61PEJ43FLedUFZnCpUpjUTEZekQCOgoPvOwvDJGuZVriI85ImnHd584V9LWIbCVOoAQs8x+E8jEDxA8iG8exO2BC4yK4moCFSC0RfVhs11nA94g7u7wLSmAYP4knj1HXrRrC7XdKoaIUpRgFCUpXppZM0r7wbPOCcSnKQNM0m/KevWrWwFqViGch7xcTB4WN6s1eTuEUbXMhCuoPz7w1tnZjzaVOuySBJCiCv3Ez7qD7I3hU04l1swRp15g8xXVdp7OaUQlSAc1iSa5PvFslGGeyIzZpJjUFPQ8CNI8KhVweZGq1Vr1ek4EfX/tKPZynDysG4z2iNRbnwr3dHGnGYZanInOoHoLEDymK54wm0zbkJ8Pq9PW42OZGH7JtBDjYSpSQbqUfxSTeYopJIwZn6Y8xN352E6ysPME5QCFFJgpi8niLHWtNkbZxKEQh9wZkiYWZ0/Wm/fcrTh3jlhKk5gomTMaUkbJwvcQZmQDb41KthZbVjkH3jTuDthxxb6FqLqxEZySSCTN7mZorvhjPuzDyikDu91UmZOgFo160l/dFsuh7DryLOtrdQbwa82sjFYqBiXZTrAsARpNqqcE5kpqVAxBm7+HLjpUuxJKzafaM/OieCdfwbpVhVkBWqSBB8U/A1LgcNkskk85OseOs61bfAIKCkJOvC5+vhUl+eIsbGJyIO29tLFYuO3WOzSQYQLT4cdOdHfs22agziXArKpUIEWAGhV489KFKZ7hEE316R7xrTBulvEzhWQy6kjsx3VBJVmHkLGoLZGIal8nLHmOodBBBGs3iI4ieVvlXPHd9lONuYZTIWhSlAqCyk5SYHA3ga1rtne5TiFtN5221XJUZKucDVCTrrPhS5s15JkAiehqMlRuEcpVLrRWTx3k7WAQkkgGOAJmPdemDdFhJxbWYCJOvRJj30IPW1GUtNlDZywpUnlYd2Z/xSY1ETMWoYdnOSczdamuuvpoMZ44j5tBODQoB4oBP7w+ce6qn9h7OxRyjslnWEmD7r1VweDbxgSmCU5E5lRF+hNyoeYgnnR1z7vgWSqEoSPVR+JJo+ec+JgWVqg2And7SpsXdFjCuLcSdbAKM5Ryk3iqW+u38OlpbYWla1SMoOhI56eVKG0N5FP4jOrOEeyAkSEjnwk8bVHtPFskrUtkvAI7qoKQm5OmpgRw4GmqGRvUzcxDV03UnpqueO48fEG7OSkCSQAOJomH24JK0ikTG43tlKyBSUoEpAkwBxPU1ZwWzHHGy6ltSkpMKJ18Y1I8K0PuMnAEzDodgDMe8659lOICzi8pkBSAD/rrKq/Ys0AjExxLf++vKzriS5Jj1ICoAIWf3cCiok6qJ9TSBvzut93h0KstUEcjBNukA1tjduYhDrgS8sQ4qO8eZ5/0orh8ZiMYx2bxbVnGZGZsgjKbHMnugyNDqK438YM6urJ9I5nN1sKnu34/rR7cjCdpjGUKRnSpQzJIBECSZkaCvDs7FMO91DiVpNlIB9xFiDTl9mwawy1qxCS24oQhSkqgDiPZgE6zPS3Hiw95fax8RyxO4mAXrh0g80lSfgaqH7PmU/3T+Ka/wPGPeKZMNtJpd0OJPnVsGhhpJXES3NzsUP7vaDhHJ1tK/WqY2JtJhedP3N/hdHZkyeMCPfXQaobbeKGVFNjYA8pIvUlvJkgt2BnK98Mc6HWFYnDNMKQqR2awvMRHtAEEAeM014PeHD4xEBXfTqknLH8QB1HrSvtXc44hZK3ShZ9kTJNIu8uAcwqhAKSD7QUf6g9ZoIYOY0K2r5EfftKwKewzLUFKJGXUEnw4ADhSxgW1IIyyFJMgjgaEbMxpfVK1KUsRdair0k6UewrpFlJPQi8cKhhjiLai0sR8Tpmx9opxDUuLAIACkyBBH4hxvSBvmy2vFoDagQkHMU6SSIEioF4ly55cdOnpea9mYWBfjFx9frVM+Zx1OUImrKYTASBGhmb9DyrVhp1twPsqCVgQRNiOM1cTBBGUTYlV/eBXrDd7nWSIsOvwqMwCsQciVtvY7G40BtQQhs+0Un39autYdISACO6ANIIER61qO8ZEgjW+sC1vKtHpVcWibfrx8K4mFawty02dEkATnJgAQIvFr61EG15lA2gkRI4a+c1q2tQOhHGYm/yNWHHBlMCTx+E2/wAXHlUQYPmauKy6DKq0n4eJ0qnMqMgTOpE1ZKSomOHC0n8tK8cwhhClKgkd0coi/v8AjUgziT4mrblomw0sP669aiWTefhePnppUzLKj+I902jrrapXmgU6jMNJEnTQ867MIB5iLi1u4jEJaQSRmCQPO8xwrrOz9x2U5XFIQlYAAKUwLcY50q7htNYfHr+8FKQpJyKUREkiROgOtPG0d5cJhjBezXnuHMZPCE24cfGjNgjAjtLBRkQLvHs7K8kLvnHdUmJta44jrUGGeZOGCMQhYKCezUmxM6puI1vf+qtiN7VP4tZWezGjQmCkDQE8zr4k1bxWOAGZxyepVPprSpRkfjsZu6dltqBLdv1iNu6G8iMOC06IQSSFC5E6g8xQrenav3t7OM2RIhAPvMcCflQnA7TzNqCCcitQQLxxvcVZweF7QWWhN0iFGCcx1HMDjUljjbLiinebvf8Ax/MLbJxeHS2c8JUOY18KvYBTeIQrKI4Qfd60q7Rwqm1qQrVJ9eR86n2ZjSysLGnEcxVDkGQ+mVlJWENkbJSw4tCEgFRzC2vTy5UeDqhYoPpWm0VIKW8QJypIUSOR8PHSqz2+zH/815laBISb+orW09m5OZ5HV07bDDv2fYZLbmLCRCSW1AcpC5HqDWVv9n+3Biy+oN5MoQDeZ9s8qyq2/mZWv8ROQ7SzLxDoTwcXf/Ma9TgiLyR4EiieLQEvOwIlxf8A5GtG5PClyYUACDCw5qhTgOpKSq0cbGimB2/im0jOrtE8l/HNE1unDKgC0TfwF7edvOtNsoCW9NTFcMGXBIhLDb1oURmbKP4kfpembZe2XU95l0Op/dVBnpzBpH2bu+5iUqOF7wQkFSDYj5KodiGn8O5+NtQ8U+4gTXbZc2cYPM75szbLbqQfYVxSrX9an2o42GlF0gNgd4n615VyDZ295AyvovAOaNeRpY25tztHpQV5eRUY8Y0H61cZMGwHcTqH9vMPhRSvIoHuoUQFEjQg6GgG/eFZ+7FalSo6G0kmlBjaSMpCo0i/XhU7LGHUAmM3EyScvheglcHJhl1B24MX93WT2hI0iD/Wm1KLzHd5DhpbWvMJgm0AaC8HKBf+nOrAQD3RB1IJ9L86l33HMTdsmYcMRMGePka8+8HQA+H9KtFgmwJT8D5nnVdJNkKy6624VSQfibPrK05QoCDMA36TxrXCs2BzFZFpNp8BU7aIko5azb8zVnB4TtnUttHKVjUiQmBKj1rviTjMqdlImTPTWeorZS1oQlSkqCTopSTl8joZnWpN7NlJwi28rmfPM5otESbDS+lNG7G1i/hT27UIQICzEKSBex6DwNQF95Za8GKKMTICRAtYzY9a2S2QCAZ8CDItBn5VBghms2hRAEkJGaItpwrZhyUkWAuRPyHSuM7PvLTgI1Ej95MacjFqrPuKKhIEDQzFuPyr1ahobEamdekAVGSANJKtPjXYlWOZtdRtx1I4gfpxrcqSCNQIudT5VXQkpgwRrIn1kDhrWyiLZh1mPK1TKiY9lsSkkHgTafGqZaSJA04kAeXCq209uhtQR7ZPkIjjx8qjXtpBFzl8D+cxVgDCbeJ5u7umcU66VTCFRl06084DYDKEhJYTnzZSSITE284pO2Rt1zDOFTcHNYpVaeIM8+tW1/aE6CuGUEqF86iocrAAfGpKO5mhTeiLGfFbAaRclKUqSSL+yeEUuMvFKgpJggyCOlKm1cdiMQ52rrhKvwxYJHIDhV3Z23Qkp7VNwdYkGOY5VDaV15E0NJ9RqOVcx13mZlLbgzEKTBUrUm5HQ2OooEmize3cK+hKFqLQSSQEIJF+skkDSInrVBWGU4pZYT3AbZtfGJt61SxCDmNUaqsLjOce3Ma9iNl3DBJPcAjzkz7qTd693wwrM2O6qwHI84+uBpg2JinEYVfspX3iDrBOmtjSevFvPSHHCYsc6gADx8aNpa2Y5B7TH1t6Bjkd8zoP2KAhOKnmj4LrKs/ZCwlCMQArMZRMaaKiDxrKPacsZmKMCLb+z8zrpke2q0ifaPCrDGBSAeH176obVazOukESCom/8R9KtjdYugrZxKmk8JWCPcQRe1xShOTzDVZbsIp4vba8xAAjTTrW2J2yhxKUkEEHQ+FFzua5MLfw/j2gk++g+826i8MEqK0LCiR3bxxvy/SnFWtvxlMuPyjz9ne82EwzakOFSFLVJXlkREAGLiL8ONN+9G0GHME4tPZviIGihPG94IE1xnZO6eLWkEZUA6BcyR4cB40QXu3i20kKzFOpyHunrE3qp2jzLKvOSMiA8PgFOLMFMnQFQAHmTTzsTcxSGpcSlRUZKArW1u8NR0Fr0ov4Fy8oXPMJ/Sj+7G8zmG7jycyZEJ0jwvY0N2JGIRSincf7km29zm1g9ihSALmQRB+dJGz2ls4hTRURauo4/fNhIUAHFZ9LExb3Vyt9xbr5XBknu/lVEycgwtxRl4jThkmcyjJ41aQYGYGBJt51EyyUAjiACRf4zU+ESlXK+p/OelCJmcB4k7Lygde7rrPHlHxrzEKCogAxcyOenQk1uMOAIzSB0gGseAACTbmf0qMy5zjmQGQqwBkQeuvoKs4ZSm3UqRmGVVhEeI6g/Oqi0jOIAgeX1p76kD/UhIJgchw61MiOgwGGx2ZZb/boBACzIHgNCPKpn8MGWFJWMzeXvpibcQAOFKIxBSQprukaETP14007H3iQ4OyxByufvRZQ6wIB91SCDDrZ4gnc1AbGKeUgsskpyJWkpMCTYG5FwKB4bBBbi1pUA4VFSWl90GSSAlWgPDKfWmzbWwFOP5yYaCbAK4+kCljH7NLCwgOZ5GaDAI5aC4tXHMsygLKrgICkrlCphQKe8D1tp4VrlCSO9N5gn186xeMcXAcUISLSBI6SLx0NeTMFXun0jwroqeZutYjhA0McOh5eVVn3r6AR4++1bqKgSQTGlxHjHCqWJUmBJMnW+kcq4SYsby4YheYiM1/OrO7e6n3hHauTkmLcYEn+lXMeA4IVpoLfUUU3Z3j+6sFh1MpJkKEHXUQaKzHZgd41Q69jCu2tykrbH7dS1oEiPzAv8qWtr7rqwrSXc+YKVF9biR8PfTe9v/h0tENJVniIKUhMnU2M+QqxhtmJxzALr2dHtQISBA4wSbdTQ63asgntGHC2Agd5zDORpfpXhbzapAPKm7bJwKG1NMpKnEn+8SLSOZJuOFqXSeQjqa1a/UMniZNg2HA5kDOJU0DCQZOl591EMHvM+2DlbSAdQTM+HKqJN9ZopunhA7jGUKTKSq4N5ABPyodlFfLERmvW3bRWDxINobfxHZJ7obSvSBPxNBk40ggmT1j6mnj7R1oViEtNgAMovHM6jyEUopb4aiurrITGMZgrrgX55xOr/Ys+FpxMcC3/AL6ytPsTbgYrxb/31lLsm04kqcjIi3tVJ7ZZBE9oq0fxGhmKfCZk6TOnu86n2riCh10BWri+kd4yOtSYbYbb+HKw5Ckud5OpyxwTzvPrQFXJkKpYxdXi1uEhtN1cIJPlVn+xXFAl10g8B7Z87wPUmiruHcaQQ02EJi6l6nx4nwsOlCHME4o95w+At7qK1mzgcTU0+jVhn8seB2/z5/Uur2A+htOJQ8oJzZQolSTMGYIKrWg6VXVt/GtRD5VOkKS56zMedPu921gjCtYdhXfyoVmFsgAH/ceXI9aT2khQIeSlZN84GVXmQRm8/WoN4U+rBH9yPs7LBmtSP3xKTm+uNA7y0KHItp9ZjWga9uLKiTebmf0o1jtlpKgEZiFKAzSFAdNAUnoaPbG3DaCs7y1D90RbxJirNZVgECLrQ5JDeItI2okpAPdJuZEGIt9eFXcKW/agSdOvlRja25aXG1uIERoqdY8fSlXYbaklSTwMXoWVI4g7qemMxkwypF4+d7dTx1rdTZSB+IKvYzry61oTbjfWPrhUamcoNrGIk3A5x9a0PEV58Qrh1pKQm3TrPSTUQXcSoifl7vKqT+NaSG8qjmA76VcFT+EjURwPKrbC0K/dzVBXEty0tFm4IEi90gnwnjUWJf5BRJ53HWsbMC2ul7X4RHnrPDnWojN3lE+AmL+tVkPN1kkybC5ECB4RrxqXDrCT3T7JmT9X5VWaiTlJuPHx/pXjZtFwRx00+GtTOViDmNGN28V4cpbdKVi3CY+VuM0vvvZySqV/vKn3co99RsJKRJuDxqNSRB4fOdOVTCmwnvNXZOgsY4c/Gt0kjiL/AK3jl5VE3qDMCYPnHw+dbOA9OkTp4fWtdKcSjtHGZAZvaaWg++8slpFhwF/eaO7VaC2lJTGYX8aZPs6wDQwi1GCskyka2FvAmaICAufMNQoY8xIxmFdQgLIJ5jLp4QSCKMbB2OhSM7pjMqNMx0BsJjje4pycwIQygEylV4UnvX1460IZ2KtPeCVBM6DrQXfjE0qqVVtwgbebd1rKFtyi8CSCVWPAARp11qTdDdxLzSwVuhQMLQlUD+E3sePpTPh9kl59nOkdmFZYM301EcSafmd3cOhedtsNqiCUWnxAsavWXZcAztV0kI3DmcB21hPuz62XCUlNweaTobaHn1mqacUgmM9/P506faDhlu4lXcA7OUAg+1fU28o4UlNbOzOZFKQ0T+J2UonlISb+grQqvBXkjMyrdMVOcHElCT0NF93dpJwq3HiJcSgpaTzUq0+AE+or3YeJGBxCHH+wfbmD2biHSJ/EADII10502784vZjozhxK8Rl7pa4gi2c+zPjeiCwNwRFyhTkTnTuJzEkmVKMqPM1CjFJBgmrf3O0xVZ/Azwpg7u8XUoe86p9izwUMV/0//ZWVF9iDWUYuf/r/APZWVn2EljmOoAFGIFXus46+4pyyS4ogDWMxi/CmrAbES2gJSmAPq/OmdbSUkkxrVZzaDIHtpPRPe+E0VQB2ECQfJipvThoYt+8JpOy10THKTiG3W0ghUd3MIki9r84rn6xFjY/A0jq19eZ6j6K6mkr5BhHd7ANOuBLqsokcYnW08CTF/Gtd5HMG2mGCoucI9mOckkkelC07TLKsyIKr6gEXHEH1HWKsbJ2a2tKnXnUhcyEKtPMlWnkKJVUoTe//ACZGqvdrunST4zjsJQ2ewpslRkKNiDy6g8+Rprw++vZoAeazJT+JKoPSx/OhG18W0o50rlRCQU6myQCZ52HrxoM/hXHQVWQhIk5jH1yAoexrLNzcTrTTVp9ijJHt7+STGLE76JfzoZQtBV/zDa/JKZv+dBmGcogWJPePOqezdmFIzkX430FWNrY5sXQbkezyP1fzqWUbsLMCyx7O8nZeSnuqtGpBHOYvwtVR5aiDllSuEHyv0kihRdcczG0j59aMbAZKcQ0C4hYc1CDdMjMCR5VDDacHvCVadjgnsYLxm7D2XOVSfOrO7bqxKVGCkxPUfHSnvFtRnlfcAnKfnNutKKQ2SSkRNyqdT56D8qjqFhgxjV1KicQmHbmVTxi8TPumt1OJAPPoLiNOE+VaIywDoTabCDVXaeLLSVKAnXKqNar3md8SYP5bA24yL+FxwipsHijIgzb3Vz591xwyVHpV7ZOLcQ4EKKiDwmD60Q04EL0iBmO2e11HrMjwi9SY55BIIRkCUgEAkgnnc3m/pVFq1jMEcja/160r7e2ssuKQjuwbka+A9aoiFjiVQFo0rxCARCxf0+vfUbjoJEXBtxHoTc0mo2biC2XAFFIorszFqWL2i3mPHSrlAOxhHrKiM+B2S88czaEgTFzpHjJq3srddwP/ALUBA4qSY9FRR3crbCcXh1KVCHWyM5BhKv4ukxcGr+3NgLxaIS+pKVDRBEEcDVCCI0laATbs2WBJK31DiAVmOpFhULG2G3jAkIgyMoN+A0qoxspzDJSkypKQAIOkACY63J8aXMTj8rylJ/e9edut6Xs5M1NNQLB3/cbHQArOleYAZUBHlKldbR5CrGH2s+n8ZPjB+vWhDG2WCBKspPMH3mKuAAglCgofwkH4ULLA5BheioG1xn+RIMU1mUVK1JJPia9Vs1sYVxa0i8xP14+lUdq7UQymVG3vpf3j34DjPZMg5YsY1+hNMaWss+6LfULQlewd4sYJmQq1iqpXdmBR0jwq5s18FJEJMG8aT0omw6njw4VtquRPK2WMGOIFaw7iLJJPQ3q2CQO8m/SiS305pqviH83GE/wi5jW9X3hfMCfX4j59kuX/AOTH/wBf++sqX7KgkJfCU5R3PP26yk7WBcmO0jCASmvd5JcUpzM6SonvkkC50GlFsPg4tEDkKl2jtvDNFWZckG4SCePp76CYrfNOjTRPIrMT5D86nqKsjHPMPLwYI5Hga59vcoB8Ib7zirKA0k6edS7b2pjHUiHMiDqEd33+0fWgpwLYIOVQPBWa8+tVaysjnmFqueo5Q4l9zdJ1pkvuqSjLBIMmATHCb34TQV9LSyJfMD8ISqD/ANopgxLi3gUuLcUI0Usnzi3wmqh2ZkuEJB1MifiL+FLtYrHc2cxtNYyJsQDHzzmUWnW0+xmUeSUa9bkGrCQpZAWkhKb5eJV+8ecAwBwvVlhYBBACeFjbw5ivXWyT3bTwHT6mqbhngStmstsXaTx7AYg/aWJyJPPS/wBeRpeCyq5NH9oYSZSoidQQNZ5+tLatlLUohsFR5Juba6U1p9oXMVAycS+oAMkzc6EenuHxqDZWPLTiXbZkQI4KER8DFMG4W7aMQ9GJlttAkhUpzn90ExHMxeumufZ/gVNhKWhkixSZ145ozTxma708+cxx7WyuBjHE5jvJvah5soQ2RmFxJPjwpW2fjXEd25BNW9tbP+7vusqMltRTPMcD6VtgwlKCsxPCp6aInHmSHa98MOBC2ExgI5Hw9IFb4l8LhMiFGLC86UBwraibqjNfXTl61rikEDjJOvH6tQugcxMbd063s/AttsICkphIBBKZM/nekjejBZHe0MAgWEdbfOnHYO3mH8MlLi0JWhEKCiBp+ISb6cKR97dqDFYhKUElLaYCv3jz8KClTb5pW21mqS4DHC03BETPnblS9lSMSSu6c0zrW77SkmUyI9odfCpG3VudwoEi4n40XYUyYlSCzYXnM7aNltrZDbaAltSAUrGnAi3Wuf777G7NSVNI7NU5Vn8KrAhQ5HWR4UR3R3ydZU1h8QkFJRACEgZf3eirCSevQ1JvftxOJUlLQhtE35k+HCgOQoyJq6ag3PsYcDv8RH2a0+w6HGlhJ4iLKHUaGugYffRzLlLaEwISRNj4culKuWvaEXYzYXQUrxiMD+82JKYUUlJtIHA8iLA++gqsEq5T3k/vfLxtpR/DYVLGD7fKFrcOUTdKAc1yNCe7x4npRPY7JeSA7CAdUxBNtcqT7N9Lca7YxPMp1UqBKLgA4/6ItbD2A7iO8ChKMwSSTceUUY373fbwqW3mCWzIQqCe9YwZ52qTDbQTh8WUNoTkcCAAFQBJBCjbhJjodav/AGtq/wDitlMH9qOP8KqPWqhT7zK+oPc7KPB5E5VtrFOOqTn7xSDBNuPQXNtaHJa7uUiiakhYABv7vfwqqtJBg8K0dIUKbfMwL3fdkyk2FJPdMVheXoo+Yo1sfCBayCjNmBSmbQo6HqRrFWsXsZBcKWSS2mxUbyRrlsJHWi49RWQThN57GCsPiADHHrpRRlRN+HTj6VQx2zojhGhHCqrSnEKvcDTwpO3THOROR1YTsH2XAxiOA7kC9vb91ZVX7IcV2gxEyCA3M/8AU06WrKAEIGDGFxiLO0iC46B/zFe48fWomkgaCfdH61m1Y7V3KNFqk3t3jUClgm5UB6+GlCMDkZ5ll9aT+JXdkx8fhpVdlSlCEgEE3Nhp+leuzwUeYkQfzrUlQEgeKdYionFsy6hQJuJMfiBnw91RpcEnXNxHD1qBeLUQCRAAgc+njUqXioWEzxv77eddLFpGXUwbRPSQesV64tMSSZT5ciIH9a2WADKjNuPy/L4UI2hirlI+p+vhRKqy7bRKlsDJkW1toZgpKSTHH4/OqexsethaXEG6TxEg8wehrdKBVdxnKeYrU+16awSakMcDvOm7D26zjloZW0EPKNoukwCTfUWGhp7w2CWy0Wm7AJJC5JvawHn7q4HsnHLZcQ637SFSPLgR7q6HjPtZPZHJh8rke0VykdYiT4WpVtNjlY790zDDShvLuQcStToV+0Vcq6/A+B0rmu1djvYZwtuai4MyCDx91M+C27ikAqGIclRJN5HobCl7bOOdddWpxZWsgd4gaAdB9a1FdboeTkQxvV+FGDLOzQSEzxF56cKn2yCcpPG/u/WpdjBKezzRcQZ0NqzaypIHBIi2lOIuTiZjtg5gpIq5s3DEkqAMJEqPLxPr6VXipcO5lM+IPUEQfjRWQ4ld0JM4RTiVEAkgZj6jzOvvqLBgB23FJ+VVMViXcsNnT8Q+Y1HnXmzMV3hmBBT8xw5ikbgShE0NC3TuVz2zHX+y1PBKGxKnUCeiQEpgngCqfGAKoYrYqmFdm24l5cwW0ZiRzhURblTFuttQNNB0gqRBEjUJmfVJm3JXQUT3PfwrYUpPaLJP94WzHRIib/E1m1jC4M9BZbgl18diPP8AJ9viLbm7bxygIUM1u9FjE8CetGdkbsKalTuRRiLiw5kX160t75b2Y3t1pbcUwgaNgJmI1zRPlNLLjeKxDZdcecUnNlHaEkExMa2NMroy2DmI2/Vn5BnUsNgyy0XcIpDiEkpfbkLFryJMSARImg695lJWtbSUpzi4yiPE2kq8/Kue7Bxq2XkpKilCjCkzCTwuNKJbNx4XmSTBQSD1E2IqLKnU7UjOj1NT5N+P5P8AvHDZOyXMQ6HnfZkKM6qjSBwFvdag+8eJCn1wSQDCR4WNvnV7Db1LbQUIabTm1cMg8piZUeWgobs/ApW6QF5+KlcT+Qo+n+nOxzZwJna364lbHp4Yjgewi8tZCoFhyqwh4aKTPxott/Y+TvJoA3bWr6rTishl7TIqvNud3eFS+coSFFKf3RAtxvrfrW7KiCMpjS1o/KhaXri3Gw50QYdHlMxpA+XlSjWPnOZcqAMYl5K0rSc4yk/Uj0qB/CNxIN4j+lTEcCQR4R/X4V64kQNL6DUR5+HKjJrGH5DMC1PtxG77JG8pxX/T/wDZXlWvszYCe3hQMhv1788dKyru6sciMVBggBiltJEuOAlQOdUX/iPDS9vSoENJKMwUSE2ta50nWP0qxizL685Kkha46XNQFETfQcosNJve4FIkys1VChII6306GtnWyDM+1eQefu41qlpU5gDl58J0ibj1rZDhEEAEDVPKOvGqyJE62QbSQI5cRxHHx8KlDwgjWRGkTzNeDEZcyrX4TFqGYnEpKj2ciefyotdbWHCyrMAMzbFY8+zMz5x9QKzC4FJubnnNRt4E2VlsNRN/GrT+LCRCEyfd8a39Np1pXn/My9RcbCFSQYvDhPKqqmklMzXiyVwCBM6/VqLsYEZY40dW6gzjiCYGnjOT/pF5TN5Bj651I1hCqZ04ke6iKtmyqJjmeH9avYbABBAzW8B/RQrM1zrX6VPM0dNYzjJ7QC2SkFKvOs2Rs5WIdSADE948gZjwJijuN2cF3JUDpom/pR7dbApQkAeyklRPEyBBPhFvOkn1I2fM0tOgdwIG2zu+WQFoC1tAhKjwE24X46xFLanM0qnjXXXWUfcXXFJWVJQsxmXlOuqZiw6VyPDYM5StIOUm/Q8ac0lhzzA6usDOJCRWpFSrTeK0KTwFaBxEgZrhVlK0qHA0Z2rs9Ckh1ogK1yGx6jrQNtd5Gg5cT9cavY7FZUoCbmZI5eHlWZcSLBjsY5WCRL27m2XWHEJRCg4oBTavZM2Bvoa6F/x0kIAbw4ED96w8IGlKz+ySEqfSoFXYqUiExcj2hfUAqPlSklRH4fhHxoHTFnqUzRqvFPouTP7xC29mIU+4XVAZjaBoI0tWm7O0UtpcbeP7JYCgDoFj2SOXI9JoO49ygE1DiWwdVmOQppAFrCnmL2277i6DaD47wji2wnHBDgAQHE5wk5pBiYMX1mupJ+zFpsqcZWvPJKATaCB3TIveTNc4w2Vt1lQGYtdmq/4iAFeY4V9AbOx7b7YcaUFJPLhzB5EcqCbMNx4lPzXB8zlWO3fsTEniDrPjx8DSoSrDuFSRcajmK7ftrZ8ysf5h865zvPsu2cC9aVV3UExrqek3xCTDjeLYC0GZF+lIW2cKW1KGkcYqbYO01YV6NW1C46dBzE0xbdwYeAcRefr6FUGLAa37yzHpEOvInPQwVHNHhxo1s3BKWsICoJmAdJ1APjEedXTs7KeRsI4+dEUlLeWGwCkXJEyo2k/IGQKXtNCLtaMV2WO4PiB8KpRsFEEz08oHnRJhQSJmSeBvP5VKcIhKoVckgza1/A2qXFDJ7IuOHG3T5/Qxycx+5VDkoeI1/ZqsHt9Pwaf56yvPs5CT2xEyQib8s/CKyjIeJyjiLOJSCt0GZzr0/wARuaoFdoPMjmSIEeVb41X7RaoP96sDrCjNQr9nSDMH4g/VqEYHMxl2/UCw08eHWvHlDOSJHQzyHneonGFDQkHhHH6nSoMS6EwFTf3X1NWVdx4kcytjcafZTc8p4fOoMK9zFxRJWBbWoBBWtX8KZjmRGvnFQvbFWkjOnLN76+MVsacJUucxW4b+McfExvEEkJTqalxicndmSdT9dakw+ESkGxJ4nh6HyoVine90mu633Nm0fiP7gkpFSZHcwthWAm50P1E1K/ilE5WgYjvHl56TwqqXyUhMmOVWmcNHC5ib6+UUbV6norgd4vp6uodzdpMz7PdvFz+kanpUi3hMHxgxA9a9SiQBccxP19TUi3QCJFxwiJ8SPPrXnmYk5M1xgCapSZHdsCJ8+gsDFTYZxSVSkLCj4/PwqPtUmAnu8JFxXiD1vwy2P6elRLbsdjGh3fNIY7NTMlQKVJCoBkEGLGJpJ2aShBQBIiPzvVjFq7sHWLWgHr48KmwMBMkR4VrfTTuZsxHXO20Qe4qwSAUwZvxPX0rTaqZf7T8UhUJBhJ1yp6CYqXFvjMbH4VOledQUePn7zWmwr3hfMQW20IT4gnGYIBPdSUpPAkT4SBpSjKkqIN4NdP2m2MmnupLxmBhSlDiJNwIi3n5UC9BgNNDRag7irc5lrdnajysThkLWoozhMcAFJy3jUAGq6m+R0tbjVjYeAIUl2YykKA5kEa20qxttlCXT2QyoUApKSZy/vJnoQQOkUmrJkqI87FjmAVrJcgx3RRPYOGSrEshfs5wSDpAuZ4RbjQxIOcyItTJuzs0ON4x0gEtMHKk81BQnyAPrVpxOJD94LqlOLMqWZMR5Dwge6mXdXedWEzhKQsL/AAzAkaGfcfKkXY+ExeIdy4dBcywTEWHUm3rTntXYX3bJJnPa8SFaxyI8qQsVhlpYjHaGsdvpilyAUNg27qb+RJNR4THB1vI4Rn0nn18elL+G7xIAjl846mrgXwiIiDz8TXU6k1tmL3VdQd5RxmyrrVFmxmmbDhHUm1SYOctgZm54H6+dbvuEmDmM8JgHlzHnWqFDKQQARbQ++Le6ranU9VsjiWpprrqC5yf6Ej7QBUwOfWpgSbrEjiTE9L8KhcSYASCTGoBNj8qkbWQACI6TH9aUzOBxJWnETEAc58OM63rd95KlwF5U6gm/KbcNPdWhaByze0T8Jtwqs6zlgHnw+XpXcSSxjxuFEvwSbI1H+P8ArXtQfZuf78z+5/vrKMnaGQ5WUH93llxZKkg5lEQo8yRIy9eB4VVXu09qFN6aSf5b1lZU7BI2ie4jYWIURC2wIA1PDT8PWpBu6sEmG1n+JSunIePOsrKkDbyJ20SNe7jskhSByAJAH/bc9TXi92XBcqQSIuSrz/DWVlcRu7yCgmHdh1yElTYBBMySbf5envNAhuY/lgqaPEd5X8lZWUzQxrB2yjVKRzLGB3Sf4qa6d5R+KKLN7uuge02fM+f4a9rKBd62y0uKwBxJRu+9nlKkA85Uf9uleO7vu65kA+KjOvS16ysoWwTtgng3adJ9pHLVXu7tSYbd5xJJCkH1/lrKyu2CcKxIsbu+9kyhTd+MmfXLVbA7vYhLeWWrccyj8U1lZTukc152xfUUq45ka92Hj+Jvmbq+OWrLG7roi7dupE+PdNZWVS92Nm/PMvVQgr244lt7YbqkZcyBOhk/y0u4rdJ9ShJZtP4lcf8AJXtZTNtzMhBgqtOivkQrhN2HUA95s8pKv5ah2nu5iHG8oUyMqwRrPeSQb5bDui1ZWUjWNrZEbKjtAqtysRPtM/6lfyUw7nbsOoU+04tIQ+2UlTajmEaRKI0JrKymN5nFRiW2cO/h0lnBJYbBASXFFWYkCJyhMTcmSTr0p12jsIOMhDhClJRGeL5gLq6XrKyqsxPeSqgRF/4YUEhQKAZPE/y2191Rf2C/AEtkciT/ACV7WUpsEhlEkRu4ue/2cRaCTb/SI9a8b2CtMEBAi3tKv1PdrKyu2CcVGJq1uy5MlSPJRHl7NSf8POAyOz6EkyLn+GsrK7YJGwYnqd3npKszfkVfy1Ditguq0Uj/AFK/l0rKyu2CcUGIx7kbJca7XMUmQiI6Zp/D1rKysq4UYl1GBi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6" name="Picture 8" descr="https://encrypted-tbn2.gstatic.com/images?q=tbn:ANd9GcQCMA6GiXGDcrNV7nOX3-pjzxX6VgjepNc8BwROrL2cl5yEIlfut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14554"/>
            <a:ext cx="4071966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429396"/>
          </a:xfrm>
        </p:spPr>
        <p:txBody>
          <a:bodyPr/>
          <a:lstStyle/>
          <a:p>
            <a:pPr algn="just"/>
            <a:r>
              <a:rPr lang="es-MX" dirty="0" smtClean="0"/>
              <a:t>Las normas son una fuerza orientada porque indican  la manera de comportarnos en cada espacio social. El individuo es una persona socializada en un doble sentido:</a:t>
            </a:r>
          </a:p>
          <a:p>
            <a:pPr marL="514350" indent="-514350" algn="just">
              <a:buAutoNum type="alphaLcParenR"/>
            </a:pPr>
            <a:r>
              <a:rPr lang="es-MX" dirty="0" smtClean="0"/>
              <a:t>Vive en comunidad: </a:t>
            </a:r>
            <a:r>
              <a:rPr lang="es-MX" dirty="0" smtClean="0"/>
              <a:t>necesito </a:t>
            </a:r>
            <a:r>
              <a:rPr lang="es-MX" dirty="0" smtClean="0"/>
              <a:t>de los demás para poder realizar mis actividades diarias.</a:t>
            </a:r>
          </a:p>
          <a:p>
            <a:pPr marL="514350" indent="-514350" algn="just">
              <a:buAutoNum type="alphaLcParenR"/>
            </a:pPr>
            <a:r>
              <a:rPr lang="es-MX" dirty="0" smtClean="0"/>
              <a:t>Comparte las normas sociales: </a:t>
            </a:r>
            <a:r>
              <a:rPr lang="es-MX" dirty="0" smtClean="0"/>
              <a:t>el </a:t>
            </a:r>
            <a:r>
              <a:rPr lang="es-MX" dirty="0" smtClean="0"/>
              <a:t>individuo sabe que debe comportarse con base en lo que establece su comunidad. Debe buscar que las normas se respeten y que </a:t>
            </a:r>
            <a:r>
              <a:rPr lang="es-MX" dirty="0" smtClean="0"/>
              <a:t>orienten a </a:t>
            </a:r>
            <a:r>
              <a:rPr lang="es-MX" dirty="0" smtClean="0"/>
              <a:t>todos o la </a:t>
            </a:r>
            <a:r>
              <a:rPr lang="es-MX" dirty="0" smtClean="0"/>
              <a:t>mayoría </a:t>
            </a:r>
            <a:r>
              <a:rPr lang="es-MX" dirty="0" smtClean="0"/>
              <a:t>de los actos que diariamente efectúa.</a:t>
            </a:r>
            <a:endParaRPr lang="es-MX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446</Words>
  <Application>Microsoft Office PowerPoint</Application>
  <PresentationFormat>Presentación en pantalla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Plus</dc:creator>
  <cp:lastModifiedBy>usuario</cp:lastModifiedBy>
  <cp:revision>14</cp:revision>
  <dcterms:created xsi:type="dcterms:W3CDTF">2014-04-22T00:19:42Z</dcterms:created>
  <dcterms:modified xsi:type="dcterms:W3CDTF">2015-02-04T23:41:38Z</dcterms:modified>
</cp:coreProperties>
</file>