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62" r:id="rId4"/>
    <p:sldId id="263" r:id="rId5"/>
    <p:sldId id="267" r:id="rId6"/>
    <p:sldId id="264" r:id="rId7"/>
    <p:sldId id="268" r:id="rId8"/>
    <p:sldId id="265" r:id="rId9"/>
    <p:sldId id="269" r:id="rId10"/>
    <p:sldId id="259" r:id="rId11"/>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02"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14488"/>
            <a:ext cx="7772400" cy="1470025"/>
          </a:xfrm>
        </p:spPr>
        <p:txBody>
          <a:bodyPr anchor="ctr"/>
          <a:lstStyle/>
          <a:p>
            <a:r>
              <a:rPr kumimoji="0" lang="es-ES" smtClean="0"/>
              <a:t>Haga clic para modificar el estilo de título del patrón</a:t>
            </a:r>
            <a:endParaRPr kumimoji="0" lang="en-US"/>
          </a:p>
        </p:txBody>
      </p:sp>
      <p:sp>
        <p:nvSpPr>
          <p:cNvPr id="3" name="Subtitle 2"/>
          <p:cNvSpPr>
            <a:spLocks noGrp="1"/>
          </p:cNvSpPr>
          <p:nvPr>
            <p:ph type="subTitle" idx="1"/>
          </p:nvPr>
        </p:nvSpPr>
        <p:spPr>
          <a:xfrm>
            <a:off x="1623397" y="3214686"/>
            <a:ext cx="5897206" cy="1500198"/>
          </a:xfrm>
        </p:spPr>
        <p:txBody>
          <a:bodyPr/>
          <a:lstStyle>
            <a:lvl1pPr marL="0" indent="0" algn="ct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es-ES" smtClean="0"/>
              <a:t>Haga clic para modificar el estilo de subtítulo del patrón</a:t>
            </a:r>
            <a:endParaRPr kumimoji="0" lang="en-US"/>
          </a:p>
        </p:txBody>
      </p:sp>
      <p:sp>
        <p:nvSpPr>
          <p:cNvPr id="4" name="Date Placeholder 3"/>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Content Placeholder 2"/>
          <p:cNvSpPr>
            <a:spLocks noGrp="1"/>
          </p:cNvSpPr>
          <p:nvPr>
            <p:ph idx="1"/>
          </p:nvPr>
        </p:nvSpPr>
        <p:spPr/>
        <p:txBody>
          <a:bodyPr/>
          <a:lstStyle>
            <a:lvl1pPr>
              <a:buSzPct val="50000"/>
              <a:buFont typeface="Wingdings"/>
              <a:buChar char=""/>
              <a:defRPr/>
            </a:lvl1pPr>
            <a:lvl2pPr>
              <a:buSzPct val="50000"/>
              <a:buFont typeface="Wingdings 2"/>
              <a:buChar char=""/>
              <a:defRPr/>
            </a:lvl2pPr>
            <a:lvl3pPr>
              <a:buSzPct val="50000"/>
              <a:buFont typeface="Wingdings"/>
              <a:buChar char="Y"/>
              <a:defRPr/>
            </a:lvl3pPr>
            <a:lvl4pPr>
              <a:buSzPct val="50000"/>
              <a:buFont typeface="Wingdings 2"/>
              <a:buChar char="³"/>
              <a:defRPr/>
            </a:lvl4pPr>
            <a:lvl5pPr>
              <a:buSzPct val="50000"/>
              <a:buFont typeface="Wingdings 2"/>
              <a:buChar char=""/>
              <a:defRPr/>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5800" y="2643183"/>
            <a:ext cx="6457968" cy="1362075"/>
          </a:xfrm>
        </p:spPr>
        <p:txBody>
          <a:bodyPr anchor="ctr"/>
          <a:lstStyle>
            <a:lvl1pPr algn="l">
              <a:defRPr sz="4000" b="0" cap="all"/>
            </a:lvl1pPr>
          </a:lstStyle>
          <a:p>
            <a:r>
              <a:rPr kumimoji="0" lang="es-ES" smtClean="0"/>
              <a:t>Haga clic para modificar el estilo de título del patrón</a:t>
            </a:r>
            <a:endParaRPr kumimoji="0" lang="en-US"/>
          </a:p>
        </p:txBody>
      </p:sp>
      <p:sp>
        <p:nvSpPr>
          <p:cNvPr id="3" name="Text Placeholder 2"/>
          <p:cNvSpPr>
            <a:spLocks noGrp="1"/>
          </p:cNvSpPr>
          <p:nvPr>
            <p:ph type="body" idx="1"/>
          </p:nvPr>
        </p:nvSpPr>
        <p:spPr>
          <a:xfrm>
            <a:off x="685800" y="4009383"/>
            <a:ext cx="4529142" cy="1500187"/>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Date Placeholder 4"/>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kumimoji="0" lang="es-ES" smtClean="0"/>
              <a:t>Haga clic para modificar el estilo de título del patrón</a:t>
            </a:r>
            <a:endParaRPr kumimoji="0"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0"/>
            </a:lvl1pPr>
            <a:lvl2pPr marL="457200" indent="0">
              <a:buNone/>
              <a:defRPr sz="2000" b="0"/>
            </a:lvl2pPr>
            <a:lvl3pPr marL="914400" indent="0">
              <a:buNone/>
              <a:defRPr sz="1800" b="0"/>
            </a:lvl3pPr>
            <a:lvl4pPr marL="1371600" indent="0">
              <a:buNone/>
              <a:defRPr sz="1600" b="0"/>
            </a:lvl4pPr>
            <a:lvl5pPr marL="1828800" indent="0">
              <a:buNone/>
              <a:defRPr sz="1600" b="0"/>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0">
                <a:effectLst/>
              </a:defRPr>
            </a:lvl1pPr>
            <a:lvl2pPr marL="457200" indent="0">
              <a:buNone/>
              <a:defRPr sz="2000" b="0">
                <a:effectLst/>
              </a:defRPr>
            </a:lvl2pPr>
            <a:lvl3pPr marL="914400" indent="0">
              <a:buNone/>
              <a:defRPr sz="1800" b="0">
                <a:effectLst/>
              </a:defRPr>
            </a:lvl3pPr>
            <a:lvl4pPr marL="1371600" indent="0">
              <a:buNone/>
              <a:defRPr sz="1600" b="0">
                <a:effectLst/>
              </a:defRPr>
            </a:lvl4pPr>
            <a:lvl5pPr marL="1828800" indent="0">
              <a:buNone/>
              <a:defRPr sz="1600" b="0">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Date Placeholder 6"/>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Date Placeholder 2"/>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2" y="571480"/>
            <a:ext cx="3008313" cy="1071570"/>
          </a:xfrm>
        </p:spPr>
        <p:txBody>
          <a:bodyPr anchor="t"/>
          <a:lstStyle>
            <a:lvl1pPr algn="l">
              <a:defRPr sz="2000" b="0">
                <a:effectLst/>
              </a:defRPr>
            </a:lvl1pPr>
          </a:lstStyle>
          <a:p>
            <a:r>
              <a:rPr kumimoji="0" lang="es-ES" smtClean="0"/>
              <a:t>Haga clic para modificar el estilo de título del patrón</a:t>
            </a:r>
            <a:endParaRPr kumimoji="0" lang="en-US"/>
          </a:p>
        </p:txBody>
      </p:sp>
      <p:sp>
        <p:nvSpPr>
          <p:cNvPr id="3" name="Content Placeholder 2"/>
          <p:cNvSpPr>
            <a:spLocks noGrp="1"/>
          </p:cNvSpPr>
          <p:nvPr>
            <p:ph idx="1"/>
          </p:nvPr>
        </p:nvSpPr>
        <p:spPr>
          <a:xfrm>
            <a:off x="3575050" y="571481"/>
            <a:ext cx="5111750" cy="555468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Text Placeholder 3"/>
          <p:cNvSpPr>
            <a:spLocks noGrp="1"/>
          </p:cNvSpPr>
          <p:nvPr>
            <p:ph type="body" sz="half" idx="2"/>
          </p:nvPr>
        </p:nvSpPr>
        <p:spPr>
          <a:xfrm>
            <a:off x="457201" y="1643051"/>
            <a:ext cx="3008313" cy="44831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Date Placeholder 4"/>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42910" y="687306"/>
            <a:ext cx="850886" cy="4670520"/>
          </a:xfrm>
        </p:spPr>
        <p:txBody>
          <a:bodyPr vert="eaVert" anchor="ctr"/>
          <a:lstStyle>
            <a:lvl1pPr algn="ctr">
              <a:defRPr sz="2000" b="0">
                <a:gradFill flip="none" rotWithShape="1">
                  <a:gsLst>
                    <a:gs pos="0">
                      <a:srgbClr val="000082"/>
                    </a:gs>
                    <a:gs pos="30000">
                      <a:srgbClr val="66008F"/>
                    </a:gs>
                    <a:gs pos="64999">
                      <a:srgbClr val="BA0066"/>
                    </a:gs>
                    <a:gs pos="89999">
                      <a:srgbClr val="FF0000"/>
                    </a:gs>
                    <a:gs pos="100000">
                      <a:srgbClr val="FF8200"/>
                    </a:gs>
                  </a:gsLst>
                  <a:lin ang="16200000" scaled="1"/>
                  <a:tileRect/>
                </a:gradFill>
                <a:effectLst/>
              </a:defRPr>
            </a:lvl1pPr>
          </a:lstStyle>
          <a:p>
            <a:r>
              <a:rPr kumimoji="0" lang="es-ES" smtClean="0"/>
              <a:t>Haga clic para modificar el estilo de título del patrón</a:t>
            </a:r>
            <a:endParaRPr kumimoji="0" lang="en-US"/>
          </a:p>
        </p:txBody>
      </p:sp>
      <p:sp>
        <p:nvSpPr>
          <p:cNvPr id="3" name="Picture Placeholder 2"/>
          <p:cNvSpPr>
            <a:spLocks noGrp="1"/>
          </p:cNvSpPr>
          <p:nvPr>
            <p:ph type="pic" idx="1"/>
          </p:nvPr>
        </p:nvSpPr>
        <p:spPr>
          <a:xfrm>
            <a:off x="1500166" y="684213"/>
            <a:ext cx="6929486" cy="4673613"/>
          </a:xfrm>
          <a:prstGeom prst="roundRect">
            <a:avLst>
              <a:gd name="adj" fmla="val 5966"/>
            </a:avLst>
          </a:prstGeom>
          <a:solidFill>
            <a:schemeClr val="bg2">
              <a:tint val="60000"/>
              <a:alpha val="50000"/>
            </a:schemeClr>
          </a:solidFill>
          <a:effectLst>
            <a:outerShdw blurRad="127000" dist="101600" dir="2700000" algn="tl" rotWithShape="0">
              <a:srgbClr val="000000">
                <a:alpha val="43137"/>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es-ES" smtClean="0"/>
              <a:t>Haga clic en el icono para agregar una imagen</a:t>
            </a:r>
            <a:endParaRPr kumimoji="0" lang="en-US"/>
          </a:p>
        </p:txBody>
      </p:sp>
      <p:sp>
        <p:nvSpPr>
          <p:cNvPr id="4" name="Text Placeholder 3"/>
          <p:cNvSpPr>
            <a:spLocks noGrp="1"/>
          </p:cNvSpPr>
          <p:nvPr>
            <p:ph type="body" sz="half" idx="2"/>
          </p:nvPr>
        </p:nvSpPr>
        <p:spPr>
          <a:xfrm>
            <a:off x="1500166" y="5481658"/>
            <a:ext cx="6924037" cy="804862"/>
          </a:xfrm>
        </p:spPr>
        <p:txBody>
          <a:bodyPr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Date Placeholder 4"/>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68" y="642918"/>
            <a:ext cx="1543032" cy="5483246"/>
          </a:xfrm>
        </p:spPr>
        <p:txBody>
          <a:bodyPr vert="eaVert"/>
          <a:lstStyle/>
          <a:p>
            <a:r>
              <a:rPr kumimoji="0" lang="es-ES" smtClean="0"/>
              <a:t>Haga clic para modificar el estilo de título del patrón</a:t>
            </a:r>
            <a:endParaRPr kumimoji="0" lang="en-US"/>
          </a:p>
        </p:txBody>
      </p:sp>
      <p:sp>
        <p:nvSpPr>
          <p:cNvPr id="3" name="Vertical Text Placeholder 2"/>
          <p:cNvSpPr>
            <a:spLocks noGrp="1"/>
          </p:cNvSpPr>
          <p:nvPr>
            <p:ph type="body" orient="vert" idx="1"/>
          </p:nvPr>
        </p:nvSpPr>
        <p:spPr>
          <a:xfrm>
            <a:off x="457200" y="642918"/>
            <a:ext cx="6615130" cy="5483246"/>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rtlCol="0" anchor="ctr">
            <a:normAutofit/>
          </a:bodyPr>
          <a:lstStyle/>
          <a:p>
            <a:r>
              <a:rPr kumimoji="0" lang="es-ES" smtClean="0"/>
              <a:t>Haga clic para modificar el estilo de título del patrón</a:t>
            </a:r>
            <a:endParaRPr kumimoji="0" lang="en-US"/>
          </a:p>
        </p:txBody>
      </p:sp>
      <p:sp>
        <p:nvSpPr>
          <p:cNvPr id="3" name="Text Placeholder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4" name="Date Placeholder 3"/>
          <p:cNvSpPr>
            <a:spLocks noGrp="1"/>
          </p:cNvSpPr>
          <p:nvPr>
            <p:ph type="dt" sz="half" idx="2"/>
          </p:nvPr>
        </p:nvSpPr>
        <p:spPr>
          <a:xfrm>
            <a:off x="70104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802A168B-C7A2-4C29-BD35-4B3862220732}" type="datetimeFigureOut">
              <a:rPr lang="es-MX" smtClean="0"/>
              <a:pPr/>
              <a:t>25/07/2016</a:t>
            </a:fld>
            <a:endParaRPr lang="es-MX"/>
          </a:p>
        </p:txBody>
      </p:sp>
      <p:sp>
        <p:nvSpPr>
          <p:cNvPr id="5" name="Footer Placeholder 4"/>
          <p:cNvSpPr>
            <a:spLocks noGrp="1"/>
          </p:cNvSpPr>
          <p:nvPr>
            <p:ph type="ftr" sz="quarter" idx="3"/>
          </p:nvPr>
        </p:nvSpPr>
        <p:spPr>
          <a:xfrm>
            <a:off x="0" y="6356350"/>
            <a:ext cx="2895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endParaRPr lang="es-MX"/>
          </a:p>
        </p:txBody>
      </p:sp>
      <p:sp>
        <p:nvSpPr>
          <p:cNvPr id="6" name="Slide Number Placeholder 5"/>
          <p:cNvSpPr>
            <a:spLocks noGrp="1"/>
          </p:cNvSpPr>
          <p:nvPr>
            <p:ph type="sldNum" sz="quarter" idx="4"/>
          </p:nvPr>
        </p:nvSpPr>
        <p:spPr>
          <a:xfrm>
            <a:off x="8501090" y="0"/>
            <a:ext cx="642910" cy="571480"/>
          </a:xfrm>
          <a:prstGeom prst="roundRect">
            <a:avLst>
              <a:gd name="adj" fmla="val 16667"/>
            </a:avLst>
          </a:prstGeom>
        </p:spPr>
        <p:txBody>
          <a:bodyPr vert="horz" rtlCol="0" anchor="ctr"/>
          <a:lstStyle>
            <a:lvl1pPr algn="ctr" eaLnBrk="1" latinLnBrk="0" hangingPunct="1">
              <a:defRPr kumimoji="0" sz="1200">
                <a:solidFill>
                  <a:schemeClr val="tx1">
                    <a:tint val="75000"/>
                  </a:schemeClr>
                </a:solidFill>
              </a:defRPr>
            </a:lvl1pPr>
          </a:lstStyle>
          <a:p>
            <a:fld id="{671D1270-E248-43B8-B61A-BCD4B163A371}" type="slidenum">
              <a:rPr lang="es-MX" smtClean="0"/>
              <a:pPr/>
              <a:t>‹Nº›</a:t>
            </a:fld>
            <a:endParaRPr lang="es-MX"/>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400" kern="1200">
          <a:gradFill flip="none" rotWithShape="1">
            <a:gsLst>
              <a:gs pos="0">
                <a:srgbClr val="000082"/>
              </a:gs>
              <a:gs pos="30000">
                <a:srgbClr val="66008F"/>
              </a:gs>
              <a:gs pos="64999">
                <a:srgbClr val="BA0066"/>
              </a:gs>
              <a:gs pos="89999">
                <a:srgbClr val="FF0000"/>
              </a:gs>
              <a:gs pos="100000">
                <a:srgbClr val="FF8200"/>
              </a:gs>
            </a:gsLst>
            <a:lin ang="5400000" scaled="1"/>
            <a:tileRect/>
          </a:gradFill>
          <a:effectLst>
            <a:outerShdw blurRad="50800" dist="50800" dir="2700000" algn="tl" rotWithShape="0">
              <a:srgbClr val="000000">
                <a:alpha val="43137"/>
              </a:srgbClr>
            </a:outerShdw>
          </a:effectLst>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a:buChar char="z"/>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ø"/>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a:buChar char="Y"/>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³"/>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¹"/>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2.bp.blogspot.com/_1qeQ-ugivfA/Sqf49LCktKI/AAAAAAAAAEw/Y2QQc4-Uf6A/s1600-h/Portulano.jp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4" y="188640"/>
            <a:ext cx="3597275" cy="1944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23528" y="2420888"/>
            <a:ext cx="8568952" cy="4031873"/>
          </a:xfrm>
          <a:prstGeom prst="rect">
            <a:avLst/>
          </a:prstGeom>
        </p:spPr>
        <p:txBody>
          <a:bodyPr wrap="square">
            <a:spAutoFit/>
          </a:bodyPr>
          <a:lstStyle/>
          <a:p>
            <a:pPr lvl="0" algn="ctr">
              <a:spcBef>
                <a:spcPts val="800"/>
              </a:spcBef>
            </a:pPr>
            <a:r>
              <a:rPr lang="es-ES" sz="2400" b="1" cap="all" spc="400" dirty="0">
                <a:solidFill>
                  <a:srgbClr val="000000"/>
                </a:solidFill>
                <a:latin typeface="Franklin Gothic Book"/>
                <a:ea typeface="+mj-ea"/>
                <a:cs typeface="Tunga" pitchFamily="2"/>
              </a:rPr>
              <a:t>Unidad  Gómez </a:t>
            </a:r>
            <a:r>
              <a:rPr lang="es-ES" sz="2400" b="1" cap="all" spc="400" dirty="0" smtClean="0">
                <a:solidFill>
                  <a:srgbClr val="000000"/>
                </a:solidFill>
                <a:latin typeface="Franklin Gothic Book"/>
                <a:ea typeface="+mj-ea"/>
                <a:cs typeface="Tunga" pitchFamily="2"/>
              </a:rPr>
              <a:t>palacio.</a:t>
            </a:r>
            <a:endParaRPr lang="es-ES" sz="2400" b="1" cap="all" spc="400" dirty="0">
              <a:solidFill>
                <a:srgbClr val="000000"/>
              </a:solidFill>
              <a:latin typeface="Franklin Gothic Book"/>
              <a:ea typeface="+mj-ea"/>
              <a:cs typeface="Tunga" pitchFamily="2"/>
            </a:endParaRPr>
          </a:p>
          <a:p>
            <a:pPr lvl="0" algn="ctr">
              <a:spcBef>
                <a:spcPts val="800"/>
              </a:spcBef>
            </a:pPr>
            <a:endParaRPr lang="es-ES" sz="2400" b="1" cap="all" spc="400" dirty="0">
              <a:solidFill>
                <a:srgbClr val="000000"/>
              </a:solidFill>
              <a:latin typeface="Franklin Gothic Book"/>
              <a:ea typeface="+mj-ea"/>
              <a:cs typeface="Tunga" pitchFamily="2"/>
            </a:endParaRPr>
          </a:p>
          <a:p>
            <a:pPr lvl="0" algn="ctr">
              <a:spcBef>
                <a:spcPts val="800"/>
              </a:spcBef>
            </a:pPr>
            <a:r>
              <a:rPr lang="es-ES" sz="2400" b="1" cap="all" spc="400" dirty="0">
                <a:solidFill>
                  <a:srgbClr val="002060"/>
                </a:solidFill>
                <a:latin typeface="Franklin Gothic Book"/>
                <a:ea typeface="+mj-ea"/>
                <a:cs typeface="Tunga" pitchFamily="2"/>
              </a:rPr>
              <a:t>MAESTRA: </a:t>
            </a:r>
            <a:r>
              <a:rPr lang="es-ES" sz="2400" b="1" cap="all" spc="400" dirty="0">
                <a:solidFill>
                  <a:srgbClr val="000000"/>
                </a:solidFill>
                <a:latin typeface="Franklin Gothic Book"/>
                <a:ea typeface="+mj-ea"/>
                <a:cs typeface="Tunga" pitchFamily="2"/>
              </a:rPr>
              <a:t>ALMA </a:t>
            </a:r>
            <a:r>
              <a:rPr lang="es-ES" sz="2400" b="1" cap="all" spc="400" dirty="0" smtClean="0">
                <a:solidFill>
                  <a:srgbClr val="000000"/>
                </a:solidFill>
                <a:latin typeface="Franklin Gothic Book"/>
                <a:ea typeface="+mj-ea"/>
                <a:cs typeface="Tunga" pitchFamily="2"/>
              </a:rPr>
              <a:t>JANET</a:t>
            </a:r>
          </a:p>
          <a:p>
            <a:pPr lvl="0" algn="ctr">
              <a:spcBef>
                <a:spcPts val="800"/>
              </a:spcBef>
            </a:pPr>
            <a:r>
              <a:rPr lang="es-ES" sz="2400" b="1" cap="all" spc="400" dirty="0" smtClean="0">
                <a:solidFill>
                  <a:srgbClr val="000000"/>
                </a:solidFill>
                <a:latin typeface="Franklin Gothic Book"/>
                <a:ea typeface="+mj-ea"/>
                <a:cs typeface="Tunga" pitchFamily="2"/>
              </a:rPr>
              <a:t>CASTRO </a:t>
            </a:r>
            <a:r>
              <a:rPr lang="es-ES" sz="2400" b="1" cap="all" spc="400" dirty="0">
                <a:solidFill>
                  <a:srgbClr val="000000"/>
                </a:solidFill>
                <a:latin typeface="Franklin Gothic Book"/>
                <a:ea typeface="+mj-ea"/>
                <a:cs typeface="Tunga" pitchFamily="2"/>
              </a:rPr>
              <a:t>GUILLEN.</a:t>
            </a:r>
            <a:br>
              <a:rPr lang="es-ES" sz="2400" b="1" cap="all" spc="400" dirty="0">
                <a:solidFill>
                  <a:srgbClr val="000000"/>
                </a:solidFill>
                <a:latin typeface="Franklin Gothic Book"/>
                <a:ea typeface="+mj-ea"/>
                <a:cs typeface="Tunga" pitchFamily="2"/>
              </a:rPr>
            </a:br>
            <a:r>
              <a:rPr lang="es-ES" sz="2400" b="1" cap="all" spc="400" dirty="0">
                <a:solidFill>
                  <a:srgbClr val="000000"/>
                </a:solidFill>
                <a:latin typeface="Franklin Gothic Book"/>
                <a:ea typeface="+mj-ea"/>
                <a:cs typeface="Tunga" pitchFamily="2"/>
              </a:rPr>
              <a:t/>
            </a:r>
            <a:br>
              <a:rPr lang="es-ES" sz="2400" b="1" cap="all" spc="400" dirty="0">
                <a:solidFill>
                  <a:srgbClr val="000000"/>
                </a:solidFill>
                <a:latin typeface="Franklin Gothic Book"/>
                <a:ea typeface="+mj-ea"/>
                <a:cs typeface="Tunga" pitchFamily="2"/>
              </a:rPr>
            </a:br>
            <a:r>
              <a:rPr lang="es-ES" sz="2400" b="1" cap="all" spc="400" dirty="0">
                <a:solidFill>
                  <a:srgbClr val="002060"/>
                </a:solidFill>
                <a:latin typeface="Franklin Gothic Book"/>
                <a:ea typeface="+mj-ea"/>
                <a:cs typeface="Tunga" pitchFamily="2"/>
              </a:rPr>
              <a:t>ASIGNATURA: </a:t>
            </a:r>
            <a:r>
              <a:rPr lang="es-ES" sz="2400" b="1" cap="all" spc="400" dirty="0" smtClean="0">
                <a:solidFill>
                  <a:srgbClr val="000000"/>
                </a:solidFill>
                <a:latin typeface="Franklin Gothic Book"/>
                <a:ea typeface="+mj-ea"/>
                <a:cs typeface="Tunga" pitchFamily="2"/>
              </a:rPr>
              <a:t>geografía.</a:t>
            </a:r>
            <a:endParaRPr lang="es-ES" sz="2400" b="1" cap="all" spc="400" dirty="0">
              <a:solidFill>
                <a:srgbClr val="000000"/>
              </a:solidFill>
              <a:latin typeface="Franklin Gothic Book"/>
              <a:ea typeface="+mj-ea"/>
              <a:cs typeface="Tunga" pitchFamily="2"/>
            </a:endParaRPr>
          </a:p>
          <a:p>
            <a:pPr lvl="0" algn="ctr">
              <a:spcBef>
                <a:spcPts val="800"/>
              </a:spcBef>
            </a:pPr>
            <a:endParaRPr lang="es-ES" sz="2400" b="1" cap="all" spc="400" dirty="0">
              <a:solidFill>
                <a:srgbClr val="000000"/>
              </a:solidFill>
              <a:latin typeface="Franklin Gothic Book"/>
              <a:ea typeface="+mj-ea"/>
              <a:cs typeface="Tunga" pitchFamily="2"/>
            </a:endParaRPr>
          </a:p>
          <a:p>
            <a:pPr lvl="0" algn="ctr">
              <a:spcBef>
                <a:spcPts val="800"/>
              </a:spcBef>
            </a:pPr>
            <a:r>
              <a:rPr lang="es-ES" sz="2400" b="1" cap="all" spc="400" dirty="0">
                <a:solidFill>
                  <a:srgbClr val="002060"/>
                </a:solidFill>
                <a:latin typeface="Franklin Gothic Book"/>
                <a:ea typeface="+mj-ea"/>
                <a:cs typeface="Tunga" pitchFamily="2"/>
              </a:rPr>
              <a:t>Tema</a:t>
            </a:r>
            <a:r>
              <a:rPr lang="es-ES" sz="2400" b="1" cap="all" spc="400" dirty="0" smtClean="0">
                <a:solidFill>
                  <a:srgbClr val="002060"/>
                </a:solidFill>
                <a:latin typeface="Franklin Gothic Book"/>
                <a:ea typeface="+mj-ea"/>
                <a:cs typeface="Tunga" pitchFamily="2"/>
              </a:rPr>
              <a:t>: </a:t>
            </a:r>
            <a:r>
              <a:rPr lang="es-ES" sz="2400" b="1" cap="all" spc="400" dirty="0" smtClean="0">
                <a:solidFill>
                  <a:schemeClr val="bg1"/>
                </a:solidFill>
                <a:latin typeface="Franklin Gothic Book"/>
                <a:ea typeface="+mj-ea"/>
                <a:cs typeface="Tunga" pitchFamily="2"/>
              </a:rPr>
              <a:t>HISTORIA de LA </a:t>
            </a:r>
            <a:r>
              <a:rPr lang="es-ES" sz="2400" b="1" cap="all" spc="400" dirty="0" smtClean="0">
                <a:solidFill>
                  <a:schemeClr val="bg1"/>
                </a:solidFill>
                <a:latin typeface="Franklin Gothic Book"/>
                <a:ea typeface="+mj-ea"/>
                <a:cs typeface="Tunga" pitchFamily="2"/>
              </a:rPr>
              <a:t>geografía</a:t>
            </a:r>
            <a:r>
              <a:rPr lang="es-ES" sz="2400" b="1" cap="all" spc="400" dirty="0" smtClean="0">
                <a:solidFill>
                  <a:schemeClr val="bg1"/>
                </a:solidFill>
                <a:latin typeface="Franklin Gothic Book"/>
                <a:ea typeface="+mj-ea"/>
                <a:cs typeface="Tunga" pitchFamily="2"/>
              </a:rPr>
              <a:t>. </a:t>
            </a:r>
            <a:r>
              <a:rPr lang="es-ES" sz="2400" b="1" cap="all" spc="400" dirty="0" smtClean="0">
                <a:solidFill>
                  <a:srgbClr val="000000"/>
                </a:solidFill>
                <a:latin typeface="Franklin Gothic Book"/>
                <a:ea typeface="+mj-ea"/>
                <a:cs typeface="Tunga" pitchFamily="2"/>
              </a:rPr>
              <a:t> </a:t>
            </a:r>
          </a:p>
          <a:p>
            <a:pPr lvl="0" algn="r">
              <a:spcBef>
                <a:spcPts val="800"/>
              </a:spcBef>
            </a:pPr>
            <a:r>
              <a:rPr lang="es-ES" sz="2400" b="1" cap="all" spc="400" dirty="0" smtClean="0">
                <a:solidFill>
                  <a:srgbClr val="000000"/>
                </a:solidFill>
                <a:latin typeface="Franklin Gothic Book"/>
                <a:ea typeface="+mj-ea"/>
                <a:cs typeface="Tunga" pitchFamily="2"/>
              </a:rPr>
              <a:t>Agosto 2015</a:t>
            </a:r>
            <a:endParaRPr lang="es-ES" sz="2400" b="1" cap="all" spc="400" dirty="0">
              <a:solidFill>
                <a:srgbClr val="000000"/>
              </a:solidFill>
              <a:latin typeface="Franklin Gothic Book"/>
              <a:ea typeface="+mj-ea"/>
              <a:cs typeface="Tunga" pitchFamily="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g1.wikia.nocookie.net/__cb20140402231220/hieloyfuego/images/2/29/Portada_geograf%C3%ADa.png"/>
          <p:cNvPicPr>
            <a:picLocks noChangeAspect="1" noChangeArrowheads="1"/>
          </p:cNvPicPr>
          <p:nvPr/>
        </p:nvPicPr>
        <p:blipFill>
          <a:blip r:embed="rId2" cstate="print"/>
          <a:srcRect/>
          <a:stretch>
            <a:fillRect/>
          </a:stretch>
        </p:blipFill>
        <p:spPr bwMode="auto">
          <a:xfrm>
            <a:off x="0" y="548680"/>
            <a:ext cx="3282845" cy="2520280"/>
          </a:xfrm>
          <a:prstGeom prst="rect">
            <a:avLst/>
          </a:prstGeom>
          <a:noFill/>
        </p:spPr>
      </p:pic>
      <p:pic>
        <p:nvPicPr>
          <p:cNvPr id="1028" name="Picture 4" descr="http://islamstory.com/sites/default/files/12/06/25/geografia.jpg"/>
          <p:cNvPicPr>
            <a:picLocks noChangeAspect="1" noChangeArrowheads="1"/>
          </p:cNvPicPr>
          <p:nvPr/>
        </p:nvPicPr>
        <p:blipFill>
          <a:blip r:embed="rId3" cstate="print"/>
          <a:srcRect/>
          <a:stretch>
            <a:fillRect/>
          </a:stretch>
        </p:blipFill>
        <p:spPr bwMode="auto">
          <a:xfrm>
            <a:off x="683568" y="3573016"/>
            <a:ext cx="2448272" cy="2448272"/>
          </a:xfrm>
          <a:prstGeom prst="rect">
            <a:avLst/>
          </a:prstGeom>
          <a:noFill/>
        </p:spPr>
      </p:pic>
      <p:pic>
        <p:nvPicPr>
          <p:cNvPr id="1030" name="Picture 6" descr="http://carpetapedagogica.com/wq/geografia/img/fotos/introduccion.jpg"/>
          <p:cNvPicPr>
            <a:picLocks noChangeAspect="1" noChangeArrowheads="1"/>
          </p:cNvPicPr>
          <p:nvPr/>
        </p:nvPicPr>
        <p:blipFill>
          <a:blip r:embed="rId4" cstate="print"/>
          <a:srcRect/>
          <a:stretch>
            <a:fillRect/>
          </a:stretch>
        </p:blipFill>
        <p:spPr bwMode="auto">
          <a:xfrm>
            <a:off x="6084168" y="260648"/>
            <a:ext cx="2857500" cy="2381250"/>
          </a:xfrm>
          <a:prstGeom prst="rect">
            <a:avLst/>
          </a:prstGeom>
          <a:noFill/>
        </p:spPr>
      </p:pic>
      <p:pic>
        <p:nvPicPr>
          <p:cNvPr id="1032" name="Picture 8" descr="http://i.ytimg.com/vi/pydrlmc_b3Q/hqdefault.jpg"/>
          <p:cNvPicPr>
            <a:picLocks noChangeAspect="1" noChangeArrowheads="1"/>
          </p:cNvPicPr>
          <p:nvPr/>
        </p:nvPicPr>
        <p:blipFill>
          <a:blip r:embed="rId5" cstate="print"/>
          <a:srcRect/>
          <a:stretch>
            <a:fillRect/>
          </a:stretch>
        </p:blipFill>
        <p:spPr bwMode="auto">
          <a:xfrm>
            <a:off x="3923928" y="3068960"/>
            <a:ext cx="4572000" cy="3429001"/>
          </a:xfrm>
          <a:prstGeom prst="rect">
            <a:avLst/>
          </a:prstGeom>
          <a:noFill/>
        </p:spPr>
      </p:pic>
      <p:pic>
        <p:nvPicPr>
          <p:cNvPr id="1034" name="Picture 10" descr="http://navalazarza.blogia.com/upload/20110323203803-bola-del-mundo-con-banderas.jpg"/>
          <p:cNvPicPr>
            <a:picLocks noChangeAspect="1" noChangeArrowheads="1"/>
          </p:cNvPicPr>
          <p:nvPr/>
        </p:nvPicPr>
        <p:blipFill>
          <a:blip r:embed="rId6" cstate="print"/>
          <a:srcRect/>
          <a:stretch>
            <a:fillRect/>
          </a:stretch>
        </p:blipFill>
        <p:spPr bwMode="auto">
          <a:xfrm>
            <a:off x="3471740" y="332656"/>
            <a:ext cx="2232247" cy="2232248"/>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771800" y="476672"/>
            <a:ext cx="5976664" cy="5616624"/>
          </a:xfrm>
        </p:spPr>
        <p:txBody>
          <a:bodyPr>
            <a:normAutofit fontScale="85000" lnSpcReduction="20000"/>
          </a:bodyPr>
          <a:lstStyle/>
          <a:p>
            <a:pPr algn="just"/>
            <a:r>
              <a:rPr lang="es-MX" dirty="0" smtClean="0"/>
              <a:t>Cientos de personas han contribuido al desarrollo de la geografía y el fruto de su trabajo se ha ido acumulando durante varios milenios. Muchos viajeros, topógrafos, exploradores y observadores científicos realizaron su aportación a este cúmulo de información en constante crecimiento. Sin embargo, sólo a partir de finales del siglo XVIII fue posible recoger y consignar una información geográfica precisa y real.</a:t>
            </a:r>
          </a:p>
          <a:p>
            <a:pPr algn="just"/>
            <a:r>
              <a:rPr lang="es-MX" dirty="0" smtClean="0"/>
              <a:t> El moderno concepto de geografía no tuvo una aceptación general hasta mediados del siglo XIX.</a:t>
            </a:r>
            <a:endParaRPr lang="es-MX" dirty="0"/>
          </a:p>
        </p:txBody>
      </p:sp>
      <p:pic>
        <p:nvPicPr>
          <p:cNvPr id="4" name="Picture 2" descr="http://2.bp.blogspot.com/_1qeQ-ugivfA/Sqf49LCktKI/AAAAAAAAAEw/Y2QQc4-Uf6A/s320/Portulano.jpg">
            <a:hlinkClick r:id="rId2"/>
          </p:cNvPr>
          <p:cNvPicPr>
            <a:picLocks noChangeAspect="1" noChangeArrowheads="1"/>
          </p:cNvPicPr>
          <p:nvPr/>
        </p:nvPicPr>
        <p:blipFill>
          <a:blip r:embed="rId3" cstate="print"/>
          <a:srcRect/>
          <a:stretch>
            <a:fillRect/>
          </a:stretch>
        </p:blipFill>
        <p:spPr bwMode="auto">
          <a:xfrm>
            <a:off x="251520" y="404664"/>
            <a:ext cx="2390775" cy="5544616"/>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836712"/>
            <a:ext cx="4906888" cy="1143000"/>
          </a:xfrm>
        </p:spPr>
        <p:txBody>
          <a:bodyPr>
            <a:normAutofit fontScale="90000"/>
          </a:bodyPr>
          <a:lstStyle/>
          <a:p>
            <a:r>
              <a:rPr lang="es-MX" dirty="0" smtClean="0"/>
              <a:t>Geógrafos antiguos. </a:t>
            </a:r>
            <a:endParaRPr lang="es-MX" dirty="0"/>
          </a:p>
        </p:txBody>
      </p:sp>
      <p:pic>
        <p:nvPicPr>
          <p:cNvPr id="41986" name="Picture 2" descr="http://www.cielosur.com/imagenes/i_notas/ptolomeo.jpg"/>
          <p:cNvPicPr>
            <a:picLocks noChangeAspect="1" noChangeArrowheads="1"/>
          </p:cNvPicPr>
          <p:nvPr/>
        </p:nvPicPr>
        <p:blipFill>
          <a:blip r:embed="rId2" cstate="print"/>
          <a:srcRect/>
          <a:stretch>
            <a:fillRect/>
          </a:stretch>
        </p:blipFill>
        <p:spPr bwMode="auto">
          <a:xfrm>
            <a:off x="6012160" y="260648"/>
            <a:ext cx="2857500" cy="1800200"/>
          </a:xfrm>
          <a:prstGeom prst="rect">
            <a:avLst/>
          </a:prstGeom>
          <a:noFill/>
        </p:spPr>
      </p:pic>
      <p:sp>
        <p:nvSpPr>
          <p:cNvPr id="3" name="2 Marcador de contenido"/>
          <p:cNvSpPr>
            <a:spLocks noGrp="1"/>
          </p:cNvSpPr>
          <p:nvPr>
            <p:ph idx="1"/>
          </p:nvPr>
        </p:nvSpPr>
        <p:spPr>
          <a:xfrm>
            <a:off x="251520" y="2132856"/>
            <a:ext cx="8229600" cy="4525963"/>
          </a:xfrm>
        </p:spPr>
        <p:txBody>
          <a:bodyPr>
            <a:normAutofit fontScale="62500" lnSpcReduction="20000"/>
          </a:bodyPr>
          <a:lstStyle/>
          <a:p>
            <a:pPr algn="just"/>
            <a:r>
              <a:rPr lang="es-MX" dirty="0" smtClean="0"/>
              <a:t>Mapa tolemaico de Geografía, la Geografía de Tolomeo, a pesar de sus graves incorrecciones, cartografió el mundo conocido en su época a través de un sistema basado en la longitud y la latitud, que influyó en los cartógrafos del renacimiento. </a:t>
            </a:r>
            <a:r>
              <a:rPr lang="es-MX" dirty="0" err="1" smtClean="0"/>
              <a:t>Hulton</a:t>
            </a:r>
            <a:r>
              <a:rPr lang="es-MX" dirty="0" smtClean="0"/>
              <a:t> </a:t>
            </a:r>
            <a:r>
              <a:rPr lang="es-MX" dirty="0" err="1" smtClean="0"/>
              <a:t>Deutsch</a:t>
            </a:r>
            <a:endParaRPr lang="es-MX" dirty="0" smtClean="0"/>
          </a:p>
          <a:p>
            <a:pPr algn="just"/>
            <a:r>
              <a:rPr lang="es-MX" dirty="0" smtClean="0"/>
              <a:t>A los primeros geógrafos les interesaba explorar los territorios desconocidos y describir los rasgos que observaban en los diferentes lugares. Estos geógrafos de la antigüedad realizaron largos viajes y anotaban sus observaciones sobre las tierras desconocidas que recorrían. Uno de los primeros mapas conocidos se realizó en una tabla de arcilla en Babilonia, aproximadamente  en el 2300 a.C. Hacia el año 1400 a.C. se recorrieron las costas del Mediterráneo y se representaron en mapas las tierras exploradas. Durante los siguientes mil años, los antiguos viajantes llegaron a las islas Británicas y exploraron la mayor parte de las costas africanas. Por otro lado, los antiguos griegos proporcionaron al mundo occidental sus primeros conocimientos importantes sobre la forma, tamaño y características generales de la Tierra.</a:t>
            </a:r>
          </a:p>
          <a:p>
            <a:pPr algn="just"/>
            <a:endParaRPr lang="es-MX"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6120680" cy="6336704"/>
          </a:xfrm>
        </p:spPr>
        <p:txBody>
          <a:bodyPr>
            <a:noAutofit/>
          </a:bodyPr>
          <a:lstStyle/>
          <a:p>
            <a:pPr algn="just"/>
            <a:r>
              <a:rPr lang="es-MX" sz="2200" dirty="0" smtClean="0"/>
              <a:t>A los primeros geógrafos les interesaba explorar los territorios desconocidos y describir los rasgos que observaban en los diferentes lugares. Estos geógrafos de la antigüedad realizaron largos viajes y anotaban sus observaciones sobre las tierras desconocidas que recorrían. Uno de los primeros mapas conocidos se realizó en una tabla de arcilla en Babilonia, hacia el 2300 a.C. Hacia el año 1400 a.C. se recorrieron las costas del Mediterráneo y se representaron en mapas las tierras exploradas. Durante los siguientes mil años, los antiguos viajantes llegaron a las islas Británicas y exploraron la mayor parte de las costas africanas. Por otro lado, los antiguos griegos proporcionaron al mundo occidental sus primeros conocimientos importantes sobre la forma, tamaño y características generales de la Tierra.</a:t>
            </a:r>
          </a:p>
          <a:p>
            <a:pPr algn="just"/>
            <a:endParaRPr lang="es-MX" sz="2200" dirty="0"/>
          </a:p>
        </p:txBody>
      </p:sp>
      <p:pic>
        <p:nvPicPr>
          <p:cNvPr id="37890" name="Picture 2" descr="http://i828.photobucket.com/albums/zz208/CortoMaltes_album/Schmidt100065x48S-57086OK.jpg"/>
          <p:cNvPicPr>
            <a:picLocks noChangeAspect="1" noChangeArrowheads="1"/>
          </p:cNvPicPr>
          <p:nvPr/>
        </p:nvPicPr>
        <p:blipFill>
          <a:blip r:embed="rId2" cstate="print"/>
          <a:srcRect/>
          <a:stretch>
            <a:fillRect/>
          </a:stretch>
        </p:blipFill>
        <p:spPr bwMode="auto">
          <a:xfrm>
            <a:off x="6156176" y="836712"/>
            <a:ext cx="2987824" cy="5133975"/>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92500"/>
          </a:bodyPr>
          <a:lstStyle/>
          <a:p>
            <a:pPr algn="just"/>
            <a:r>
              <a:rPr lang="es-MX" dirty="0" smtClean="0"/>
              <a:t>En el siglo IV a.C., el filósofo y científico griego Aristóteles fue el primero en demostrar que la Tierra era redonda. Basaba su hipótesis en los siguientes argumentos: que toda la materia tiende a caer hacia un centro común; que la Tierra proyecta una sombra circular sobre la luna durante los eclipses de luna; y que si se viaja de Norte a Sur pueden verse nuevas constelaciones, mientras que las conocidas desaparecen. El geógrafo griego Eratóstenes fue el primero que calculó con cierta precisión la circunferencia de la Tierra.</a:t>
            </a:r>
          </a:p>
          <a:p>
            <a:pPr algn="just"/>
            <a:endParaRPr lang="es-MX"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36912"/>
            <a:ext cx="8229600" cy="3993307"/>
          </a:xfrm>
        </p:spPr>
        <p:txBody>
          <a:bodyPr>
            <a:normAutofit fontScale="92500" lnSpcReduction="20000"/>
          </a:bodyPr>
          <a:lstStyle/>
          <a:p>
            <a:pPr algn="just"/>
            <a:r>
              <a:rPr lang="es-MX" dirty="0" smtClean="0"/>
              <a:t>Los viajes, conquistas y actividades colonizadoras de los griegos en la región mediterránea dieron lugar a una acumulación de información geográfica considerable y estimularon los tratados de geografía. El geógrafo e historiador griego </a:t>
            </a:r>
            <a:r>
              <a:rPr lang="es-MX" dirty="0" err="1" smtClean="0"/>
              <a:t>Estrabón</a:t>
            </a:r>
            <a:r>
              <a:rPr lang="es-MX" dirty="0" smtClean="0"/>
              <a:t> escribió una enciclopedia de 17 volúmenes, titulada Geografía, que fue una importante fuente de información para los jefes militares y los administradores públicos del Imperio romano.</a:t>
            </a:r>
          </a:p>
          <a:p>
            <a:pPr algn="just"/>
            <a:endParaRPr lang="es-MX" dirty="0"/>
          </a:p>
        </p:txBody>
      </p:sp>
      <p:pic>
        <p:nvPicPr>
          <p:cNvPr id="44034" name="Picture 2" descr="http://renacimientoeiv.wikispaces.com/file/view/instrumentos.jpg/180749159/instrumentos.jpg"/>
          <p:cNvPicPr>
            <a:picLocks noChangeAspect="1" noChangeArrowheads="1"/>
          </p:cNvPicPr>
          <p:nvPr/>
        </p:nvPicPr>
        <p:blipFill>
          <a:blip r:embed="rId2" cstate="print"/>
          <a:srcRect/>
          <a:stretch>
            <a:fillRect/>
          </a:stretch>
        </p:blipFill>
        <p:spPr bwMode="auto">
          <a:xfrm>
            <a:off x="2123728" y="476672"/>
            <a:ext cx="5295900" cy="194421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5904656"/>
          </a:xfrm>
        </p:spPr>
        <p:txBody>
          <a:bodyPr>
            <a:normAutofit fontScale="85000" lnSpcReduction="20000"/>
          </a:bodyPr>
          <a:lstStyle/>
          <a:p>
            <a:pPr algn="just"/>
            <a:r>
              <a:rPr lang="es-MX" dirty="0" smtClean="0"/>
              <a:t>En el siglo II d.C., el astrónomo griego Tolomeo recopiló la mayor parte del saber geográfico de los griegos y romanos que se conocía hasta esa época. También propuso nuevos métodos de realización de mapas, que incluían la proyección y la creación de un atlas. En su célebre Guía geográfica, Tolomeo dividió el círculo ecuatorial en 360º y construyó una red imaginaria de líneas norte-sur y este-oeste donde localizaba la posición relativa de las masas de tierra conocidas, tanto islas como continentes. A pesar de que utilizó mediciones menos precisas de la circunferencia terrestre que las que había empleado Eratóstenes, Tolomeo contribuyó a la ciencia geográfica con mapas y descripciones muy útiles del mundo conocido. Sus mapas indicaban con claridad los problemas que suponía el representar la Tierra de forma esférica en una superficie plana.</a:t>
            </a:r>
            <a:endParaRPr lang="es-MX"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1.bp.blogspot.com/-2D5XBJgb4yU/T20J2_pJNFI/AAAAAAAAAGM/wVrPT5qs_MA/s1600/lineas_imaginarias1.JPG"/>
          <p:cNvPicPr>
            <a:picLocks noChangeAspect="1" noChangeArrowheads="1"/>
          </p:cNvPicPr>
          <p:nvPr/>
        </p:nvPicPr>
        <p:blipFill>
          <a:blip r:embed="rId2" cstate="print"/>
          <a:srcRect/>
          <a:stretch>
            <a:fillRect/>
          </a:stretch>
        </p:blipFill>
        <p:spPr bwMode="auto">
          <a:xfrm>
            <a:off x="467544" y="260648"/>
            <a:ext cx="8064896" cy="6336704"/>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843808" y="274638"/>
            <a:ext cx="5842992" cy="1143000"/>
          </a:xfrm>
        </p:spPr>
        <p:txBody>
          <a:bodyPr/>
          <a:lstStyle/>
          <a:p>
            <a:r>
              <a:rPr lang="es-MX" dirty="0" smtClean="0"/>
              <a:t>BIBLIOGRAFÍA</a:t>
            </a:r>
            <a:endParaRPr lang="es-MX" dirty="0"/>
          </a:p>
        </p:txBody>
      </p:sp>
      <p:sp>
        <p:nvSpPr>
          <p:cNvPr id="3" name="2 Marcador de contenido"/>
          <p:cNvSpPr>
            <a:spLocks noGrp="1"/>
          </p:cNvSpPr>
          <p:nvPr>
            <p:ph idx="1"/>
          </p:nvPr>
        </p:nvSpPr>
        <p:spPr>
          <a:xfrm>
            <a:off x="467544" y="1916832"/>
            <a:ext cx="8229600" cy="4525963"/>
          </a:xfrm>
        </p:spPr>
        <p:txBody>
          <a:bodyPr/>
          <a:lstStyle/>
          <a:p>
            <a:r>
              <a:rPr lang="es-MX" dirty="0" smtClean="0"/>
              <a:t>geografiaweb.blogspot.mx/2009/09/historia-de-la-geografia.html</a:t>
            </a:r>
          </a:p>
          <a:p>
            <a:r>
              <a:rPr lang="es-MX" dirty="0" smtClean="0"/>
              <a:t>Libro de texto antigua reforma. </a:t>
            </a:r>
            <a:endParaRPr lang="es-MX" dirty="0"/>
          </a:p>
        </p:txBody>
      </p:sp>
      <p:sp>
        <p:nvSpPr>
          <p:cNvPr id="15362" name="AutoShape 2" descr="Resultado de imagen para buscand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15364" name="Picture 4" descr="http://1buenaidea.com/wp-content/gallery/articulos2/busqueda.jpg"/>
          <p:cNvPicPr>
            <a:picLocks noChangeAspect="1" noChangeArrowheads="1"/>
          </p:cNvPicPr>
          <p:nvPr/>
        </p:nvPicPr>
        <p:blipFill>
          <a:blip r:embed="rId2" cstate="print"/>
          <a:srcRect/>
          <a:stretch>
            <a:fillRect/>
          </a:stretch>
        </p:blipFill>
        <p:spPr bwMode="auto">
          <a:xfrm>
            <a:off x="395536" y="0"/>
            <a:ext cx="2400266" cy="180020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LuckyTie">
  <a:themeElements>
    <a:clrScheme name="Lucky Tie">
      <a:dk1>
        <a:sysClr val="windowText" lastClr="000000"/>
      </a:dk1>
      <a:lt1>
        <a:sysClr val="window" lastClr="FFFFFF"/>
      </a:lt1>
      <a:dk2>
        <a:srgbClr val="C80000"/>
      </a:dk2>
      <a:lt2>
        <a:srgbClr val="FFECEC"/>
      </a:lt2>
      <a:accent1>
        <a:srgbClr val="C93131"/>
      </a:accent1>
      <a:accent2>
        <a:srgbClr val="F58C5D"/>
      </a:accent2>
      <a:accent3>
        <a:srgbClr val="EABC33"/>
      </a:accent3>
      <a:accent4>
        <a:srgbClr val="698F9B"/>
      </a:accent4>
      <a:accent5>
        <a:srgbClr val="825397"/>
      </a:accent5>
      <a:accent6>
        <a:srgbClr val="814359"/>
      </a:accent6>
      <a:hlink>
        <a:srgbClr val="03AEC5"/>
      </a:hlink>
      <a:folHlink>
        <a:srgbClr val="8D9B07"/>
      </a:folHlink>
    </a:clrScheme>
    <a:fontScheme name="Lucky Tie">
      <a:majorFont>
        <a:latin typeface="Tahoma"/>
        <a:ea typeface=""/>
        <a:cs typeface=""/>
        <a:font script="Cyrl" typeface="Tahoma"/>
        <a:font script="Grek" typeface="Tahoma"/>
        <a:font script="Jpan" typeface="ＭＳ Ｐ明朝"/>
        <a:font script="Hang" typeface="굴림"/>
        <a:font script="Hans" typeface="黑体"/>
        <a:font script="Hant" typeface="新細明體"/>
        <a:font script="Arab" typeface="Tahoma"/>
        <a:font script="Hebr" typeface="Tahoma"/>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Franklin Gothic Book"/>
        <a:ea typeface=""/>
        <a:cs typeface=""/>
        <a:font script="Cyrl" typeface="Arial"/>
        <a:font script="Grek"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ucky Tie">
      <a:fillStyleLst>
        <a:solidFill>
          <a:schemeClr val="phClr">
            <a:tint val="100000"/>
            <a:shade val="100000"/>
            <a:hueMod val="100000"/>
            <a:satMod val="100000"/>
          </a:schemeClr>
        </a:solidFill>
        <a:gradFill rotWithShape="1">
          <a:gsLst>
            <a:gs pos="0">
              <a:schemeClr val="phClr">
                <a:tint val="100000"/>
                <a:shade val="50000"/>
                <a:hueMod val="100000"/>
                <a:satMod val="90000"/>
              </a:schemeClr>
            </a:gs>
            <a:gs pos="50000">
              <a:schemeClr val="phClr">
                <a:tint val="50000"/>
                <a:shade val="100000"/>
                <a:hueMod val="100000"/>
                <a:satMod val="100000"/>
              </a:schemeClr>
            </a:gs>
            <a:gs pos="100000">
              <a:schemeClr val="phClr">
                <a:tint val="100000"/>
                <a:shade val="50000"/>
                <a:hueMod val="100000"/>
                <a:satMod val="90000"/>
              </a:schemeClr>
            </a:gs>
          </a:gsLst>
          <a:lin ang="1800000" scaled="1"/>
        </a:gradFill>
        <a:solidFill>
          <a:schemeClr val="phClr">
            <a:tint val="100000"/>
            <a:shade val="100000"/>
            <a:hueMod val="100000"/>
            <a:satMod val="100000"/>
          </a:schemeClr>
        </a:solidFill>
      </a:fillStyleLst>
      <a:lnStyleLst>
        <a:ln w="20000" cap="flat" cmpd="sng" algn="ctr">
          <a:solidFill>
            <a:schemeClr val="phClr"/>
          </a:solidFill>
          <a:prstDash val="solid"/>
        </a:ln>
        <a:ln w="30000" cap="flat" cmpd="sng" algn="ctr">
          <a:solidFill>
            <a:schemeClr val="phClr"/>
          </a:solidFill>
          <a:prstDash val="solid"/>
        </a:ln>
        <a:ln w="40000" cap="flat" cmpd="dbl" algn="ctr">
          <a:solidFill>
            <a:schemeClr val="phClr"/>
          </a:solidFill>
          <a:prstDash val="solid"/>
        </a:ln>
      </a:lnStyleLst>
      <a:effectStyleLst>
        <a:effectStyle>
          <a:effectLst>
            <a:glow rad="12700">
              <a:schemeClr val="phClr">
                <a:tint val="100000"/>
                <a:shade val="100000"/>
                <a:alpha val="50196"/>
                <a:hueMod val="100000"/>
                <a:satMod val="100000"/>
              </a:schemeClr>
            </a:glow>
          </a:effectLst>
        </a:effectStyle>
        <a:effectStyle>
          <a:effectLst>
            <a:innerShdw blurRad="25400" dist="38100" dir="2700000">
              <a:schemeClr val="phClr">
                <a:tint val="90000"/>
                <a:shade val="100000"/>
                <a:hueMod val="100000"/>
                <a:satMod val="100000"/>
              </a:schemeClr>
            </a:innerShdw>
          </a:effectLst>
        </a:effectStyle>
        <a:effectStyle>
          <a:effectLst>
            <a:innerShdw blurRad="25400" dist="38100" dir="2700000">
              <a:schemeClr val="phClr">
                <a:tint val="100000"/>
                <a:shade val="50000"/>
                <a:hueMod val="100000"/>
                <a:satMod val="100000"/>
              </a:schemeClr>
            </a:innerShdw>
          </a:effectLst>
          <a:scene3d>
            <a:camera prst="orthographicFront"/>
            <a:lightRig rig="soft" dir="t"/>
          </a:scene3d>
          <a:sp3d extrusionH="76200" prstMaterial="matte">
            <a:bevelT h="50800"/>
            <a:bevelB w="0" h="0"/>
            <a:extrusionClr>
              <a:schemeClr val="accent3">
                <a:tint val="40000"/>
              </a:schemeClr>
            </a:extrusionClr>
          </a:sp3d>
        </a:effectStyle>
      </a:effectStyleLst>
      <a:bgFillStyleLst>
        <a:gradFill rotWithShape="1">
          <a:gsLst>
            <a:gs pos="0">
              <a:schemeClr val="phClr">
                <a:tint val="100000"/>
                <a:shade val="50000"/>
                <a:hueMod val="100000"/>
                <a:satMod val="100000"/>
              </a:schemeClr>
            </a:gs>
            <a:gs pos="40000">
              <a:schemeClr val="phClr">
                <a:tint val="85000"/>
                <a:shade val="100000"/>
                <a:hueMod val="100000"/>
                <a:satMod val="100000"/>
              </a:schemeClr>
            </a:gs>
            <a:gs pos="100000">
              <a:schemeClr val="phClr">
                <a:tint val="100000"/>
                <a:shade val="50000"/>
                <a:hueMod val="100000"/>
                <a:satMod val="100000"/>
              </a:schemeClr>
            </a:gs>
          </a:gsLst>
          <a:lin ang="2700000" scaled="1"/>
        </a:gradFill>
        <a:blipFill>
          <a:blip xmlns:r="http://schemas.openxmlformats.org/officeDocument/2006/relationships" r:embed="rId1">
            <a:duotone>
              <a:schemeClr val="phClr">
                <a:tint val="100000"/>
                <a:shade val="60000"/>
                <a:hueMod val="100000"/>
                <a:satMod val="100000"/>
              </a:schemeClr>
              <a:schemeClr val="phClr">
                <a:tint val="70000"/>
                <a:shade val="100000"/>
                <a:hueMod val="100000"/>
                <a:satMod val="100000"/>
              </a:schemeClr>
            </a:duotone>
          </a:blip>
          <a:stretch>
            <a:fillRect/>
          </a:stretch>
        </a:blipFill>
        <a:blipFill>
          <a:blip xmlns:r="http://schemas.openxmlformats.org/officeDocument/2006/relationships" r:embed="rId2">
            <a:duotone>
              <a:schemeClr val="phClr">
                <a:tint val="100000"/>
                <a:shade val="60000"/>
                <a:hueMod val="100000"/>
                <a:satMod val="100000"/>
              </a:schemeClr>
              <a:schemeClr val="phClr">
                <a:tint val="70000"/>
                <a:shade val="100000"/>
                <a:hueMod val="100000"/>
                <a:satMod val="10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NudoDeLaSuerte</Template>
  <TotalTime>161</TotalTime>
  <Words>728</Words>
  <Application>Microsoft Office PowerPoint</Application>
  <PresentationFormat>Presentación en pantalla (4:3)</PresentationFormat>
  <Paragraphs>19</Paragraphs>
  <Slides>10</Slides>
  <Notes>0</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LuckyTie</vt:lpstr>
      <vt:lpstr>Presentación de PowerPoint</vt:lpstr>
      <vt:lpstr>Presentación de PowerPoint</vt:lpstr>
      <vt:lpstr>Presentación de PowerPoint</vt:lpstr>
      <vt:lpstr>Geógrafos antiguos. </vt:lpstr>
      <vt:lpstr>Presentación de PowerPoint</vt:lpstr>
      <vt:lpstr>Presentación de PowerPoint</vt:lpstr>
      <vt:lpstr>Presentación de PowerPoint</vt:lpstr>
      <vt:lpstr>Presentación de PowerPoint</vt:lpstr>
      <vt:lpstr>Presentación de PowerPoint</vt:lpstr>
      <vt:lpstr>BIBLIOGRAFÍA</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BIBIANA CERVANTES</dc:creator>
  <cp:lastModifiedBy>PC</cp:lastModifiedBy>
  <cp:revision>5</cp:revision>
  <dcterms:created xsi:type="dcterms:W3CDTF">2015-08-25T15:56:29Z</dcterms:created>
  <dcterms:modified xsi:type="dcterms:W3CDTF">2016-07-25T20:24:24Z</dcterms:modified>
</cp:coreProperties>
</file>