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42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607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883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776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903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20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619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488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301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544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242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32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3/11/2015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551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04804" y="2472399"/>
            <a:ext cx="9919504" cy="1646302"/>
          </a:xfrm>
        </p:spPr>
        <p:txBody>
          <a:bodyPr>
            <a:noAutofit/>
          </a:bodyPr>
          <a:lstStyle/>
          <a:p>
            <a:r>
              <a:rPr lang="es-MX" sz="4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APLICAS FUNCIONES ESPECIALES Y TRANSFORMACIONES DE GRÁFICAS</a:t>
            </a:r>
            <a:endParaRPr lang="es-MX" sz="4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506856" y="4519996"/>
            <a:ext cx="8915399" cy="23380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s-MX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2400" b="1" dirty="0" smtClean="0">
                <a:solidFill>
                  <a:schemeClr val="tx1"/>
                </a:solidFill>
              </a:rPr>
              <a:t>PROFESORA: XÓCHITL ARIANDA RUIZ ARMENTA</a:t>
            </a:r>
          </a:p>
          <a:p>
            <a:pPr algn="ctr"/>
            <a:r>
              <a:rPr lang="es-MX" sz="2400" b="1" dirty="0" smtClean="0">
                <a:solidFill>
                  <a:schemeClr val="tx1"/>
                </a:solidFill>
              </a:rPr>
              <a:t>MATEMÁTICAS 4</a:t>
            </a:r>
          </a:p>
          <a:p>
            <a:pPr algn="ctr"/>
            <a:r>
              <a:rPr lang="es-MX" sz="2400" b="1" dirty="0" smtClean="0"/>
              <a:t>4T</a:t>
            </a:r>
            <a:r>
              <a:rPr lang="es-MX" sz="2400" b="1" dirty="0" smtClean="0">
                <a:solidFill>
                  <a:schemeClr val="tx1"/>
                </a:solidFill>
              </a:rPr>
              <a:t>O SEMESTRE</a:t>
            </a:r>
          </a:p>
          <a:p>
            <a:pPr algn="ctr"/>
            <a:r>
              <a:rPr lang="es-MX" sz="2400" b="1" dirty="0" smtClean="0">
                <a:solidFill>
                  <a:schemeClr val="tx1"/>
                </a:solidFill>
              </a:rPr>
              <a:t>ENERO 2015 </a:t>
            </a:r>
            <a:endParaRPr lang="es-MX" sz="2400" b="1" dirty="0">
              <a:solidFill>
                <a:schemeClr val="tx1"/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949135" y="417898"/>
            <a:ext cx="10030843" cy="151164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es-MX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4400" b="1" dirty="0" smtClean="0">
                <a:solidFill>
                  <a:schemeClr val="tx1"/>
                </a:solidFill>
              </a:rPr>
              <a:t>MULTIVERSIDAD LATINOAMERICANA UNIDAD NORTE</a:t>
            </a:r>
            <a:endParaRPr lang="es-MX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3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FUNCIONES INVERSAS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85359" y="2138218"/>
            <a:ext cx="8749747" cy="4468594"/>
          </a:xfrm>
        </p:spPr>
        <p:txBody>
          <a:bodyPr>
            <a:normAutofit/>
          </a:bodyPr>
          <a:lstStyle/>
          <a:p>
            <a:r>
              <a:rPr lang="es-MX" sz="2000" dirty="0" smtClean="0"/>
              <a:t>La inversa de una relación se obtiene intercambiando el orden de las parejas (x, y) por (y, x).</a:t>
            </a:r>
          </a:p>
          <a:p>
            <a:pPr marL="0" indent="0">
              <a:buNone/>
            </a:pPr>
            <a:r>
              <a:rPr lang="es-MX" sz="2000" dirty="0" smtClean="0"/>
              <a:t>Ejemplo 1:</a:t>
            </a:r>
          </a:p>
          <a:p>
            <a:pPr marL="0" indent="0">
              <a:buNone/>
            </a:pPr>
            <a:endParaRPr lang="es-MX" sz="2000" dirty="0"/>
          </a:p>
          <a:p>
            <a:pPr marL="0" indent="0">
              <a:buNone/>
            </a:pPr>
            <a:r>
              <a:rPr lang="es-MX" sz="2000" dirty="0" smtClean="0"/>
              <a:t>Relación dada: (2, 1), (4, 2), (6, 3), (8, 4)</a:t>
            </a:r>
          </a:p>
          <a:p>
            <a:pPr marL="0" indent="0">
              <a:buNone/>
            </a:pPr>
            <a:r>
              <a:rPr lang="es-MX" sz="2000" dirty="0" smtClean="0"/>
              <a:t>Relación inversa: (1, 2), (2, 4), (3, 6), (4, 8)</a:t>
            </a:r>
          </a:p>
          <a:p>
            <a:pPr marL="0" indent="0">
              <a:buNone/>
            </a:pPr>
            <a:endParaRPr lang="es-MX" sz="2000" dirty="0" smtClean="0"/>
          </a:p>
          <a:p>
            <a:pPr marL="0" indent="0">
              <a:buNone/>
            </a:pPr>
            <a:r>
              <a:rPr lang="es-MX" sz="2000" dirty="0" smtClean="0"/>
              <a:t>Ejemplo 2:</a:t>
            </a:r>
          </a:p>
          <a:p>
            <a:pPr marL="0" indent="0">
              <a:buNone/>
            </a:pPr>
            <a:r>
              <a:rPr lang="es-MX" sz="2000" dirty="0" smtClean="0"/>
              <a:t>Relación dada: y= 3x + 2</a:t>
            </a:r>
          </a:p>
          <a:p>
            <a:pPr marL="0" indent="0">
              <a:buNone/>
            </a:pPr>
            <a:r>
              <a:rPr lang="es-MX" sz="2000" dirty="0" smtClean="0"/>
              <a:t>Relación inversa: x= 3y + 2</a:t>
            </a:r>
          </a:p>
          <a:p>
            <a:pPr marL="0" indent="0">
              <a:buNone/>
            </a:pPr>
            <a:endParaRPr lang="es-MX" sz="2000" dirty="0"/>
          </a:p>
        </p:txBody>
      </p:sp>
    </p:spTree>
    <p:extLst>
      <p:ext uri="{BB962C8B-B14F-4D97-AF65-F5344CB8AC3E}">
        <p14:creationId xmlns:p14="http://schemas.microsoft.com/office/powerpoint/2010/main" val="239419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5" y="0"/>
            <a:ext cx="8596668" cy="1320800"/>
          </a:xfrm>
        </p:spPr>
        <p:txBody>
          <a:bodyPr/>
          <a:lstStyle/>
          <a:p>
            <a:pPr algn="ctr"/>
            <a:r>
              <a:rPr lang="es-MX" b="1" dirty="0" smtClean="0"/>
              <a:t>ACTIVIDAD </a:t>
            </a:r>
            <a:endParaRPr lang="es-MX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/>
              <p:cNvSpPr>
                <a:spLocks noGrp="1"/>
              </p:cNvSpPr>
              <p:nvPr>
                <p:ph idx="1"/>
              </p:nvPr>
            </p:nvSpPr>
            <p:spPr>
              <a:xfrm>
                <a:off x="257204" y="946540"/>
                <a:ext cx="7057995" cy="5911460"/>
              </a:xfrm>
              <a:solidFill>
                <a:schemeClr val="bg1"/>
              </a:solidFill>
            </p:spPr>
            <p:txBody>
              <a:bodyPr>
                <a:normAutofit/>
              </a:bodyPr>
              <a:lstStyle/>
              <a:p>
                <a:r>
                  <a:rPr lang="es-MX" sz="2400" dirty="0" smtClean="0"/>
                  <a:t>DETERMINAR LA INVERSA DE LA FUNCIÓN </a:t>
                </a:r>
              </a:p>
              <a:p>
                <a:pPr marL="0" indent="0">
                  <a:buNone/>
                </a:pPr>
                <a:r>
                  <a:rPr lang="es-MX" sz="2400" dirty="0" smtClean="0"/>
                  <a:t>		f(x)= (2x + 3) / (5 – x)</a:t>
                </a:r>
              </a:p>
              <a:p>
                <a:pPr marL="0" indent="0">
                  <a:buNone/>
                </a:pPr>
                <a:endParaRPr lang="es-MX" sz="2400" dirty="0"/>
              </a:p>
              <a:p>
                <a:pPr marL="0" indent="0">
                  <a:buNone/>
                </a:pPr>
                <a:r>
                  <a:rPr lang="es-MX" sz="2400" dirty="0" smtClean="0"/>
                  <a:t>Se va a cambiar el término “x” por x1 y x2: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s-MX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MX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s-MX" sz="4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MX" sz="4000" b="0" i="1" smtClean="0">
                            <a:latin typeface="Cambria Math" panose="02040503050406030204" pitchFamily="18" charset="0"/>
                          </a:rPr>
                          <m:t>1+3</m:t>
                        </m:r>
                      </m:num>
                      <m:den>
                        <m:r>
                          <a:rPr lang="es-MX" sz="4000" b="0" i="1" smtClean="0">
                            <a:latin typeface="Cambria Math" panose="02040503050406030204" pitchFamily="18" charset="0"/>
                          </a:rPr>
                          <m:t>5 −</m:t>
                        </m:r>
                        <m:r>
                          <a:rPr lang="es-MX" sz="4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MX" sz="4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s-MX" sz="4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s-MX" sz="4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MX" sz="4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MX" sz="40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s-MX" sz="40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MX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s-MX" sz="4000" i="1">
                            <a:latin typeface="Cambria Math" panose="02040503050406030204" pitchFamily="18" charset="0"/>
                          </a:rPr>
                          <m:t>+3</m:t>
                        </m:r>
                      </m:num>
                      <m:den>
                        <m:r>
                          <a:rPr lang="es-MX" sz="4000" i="1">
                            <a:latin typeface="Cambria Math" panose="02040503050406030204" pitchFamily="18" charset="0"/>
                          </a:rPr>
                          <m:t>5 −</m:t>
                        </m:r>
                        <m:r>
                          <a:rPr lang="es-MX" sz="40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MX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s-MX" sz="4000" dirty="0" smtClean="0"/>
              </a:p>
              <a:p>
                <a:pPr marL="0" indent="0" algn="just">
                  <a:buNone/>
                </a:pPr>
                <a:endParaRPr lang="es-MX" sz="2400" dirty="0" smtClean="0"/>
              </a:p>
              <a:p>
                <a:pPr marL="0" indent="0" algn="just">
                  <a:buNone/>
                </a:pPr>
                <a:r>
                  <a:rPr lang="es-MX" sz="2400" dirty="0" smtClean="0"/>
                  <a:t>(2x1 + 3) (5 – x2) = (5 – x1) (2x2 + 3)</a:t>
                </a:r>
              </a:p>
              <a:p>
                <a:pPr marL="0" indent="0">
                  <a:buNone/>
                </a:pPr>
                <a:endParaRPr lang="es-MX" sz="2400" dirty="0"/>
              </a:p>
            </p:txBody>
          </p:sp>
        </mc:Choice>
        <mc:Fallback xmlns="">
          <p:sp>
            <p:nvSpPr>
              <p:cNvPr id="3" name="Marcador de contenid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7204" y="946540"/>
                <a:ext cx="7057995" cy="5911460"/>
              </a:xfrm>
              <a:blipFill rotWithShape="0">
                <a:blip r:embed="rId2"/>
                <a:stretch>
                  <a:fillRect l="-1295" t="-1443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adroTexto 3"/>
          <p:cNvSpPr txBox="1"/>
          <p:nvPr/>
        </p:nvSpPr>
        <p:spPr>
          <a:xfrm>
            <a:off x="7101016" y="836702"/>
            <a:ext cx="5090984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2400" dirty="0" smtClean="0"/>
              <a:t>Hay que probar si la función es </a:t>
            </a:r>
            <a:r>
              <a:rPr lang="es-MX" sz="2400" dirty="0" err="1" smtClean="0"/>
              <a:t>inyectiva</a:t>
            </a:r>
            <a:r>
              <a:rPr lang="es-MX" sz="2400" dirty="0" smtClean="0"/>
              <a:t> </a:t>
            </a:r>
            <a:r>
              <a:rPr lang="es-MX" sz="2400" dirty="0" err="1" smtClean="0"/>
              <a:t>ó</a:t>
            </a:r>
            <a:r>
              <a:rPr lang="es-MX" sz="2400" dirty="0" smtClean="0"/>
              <a:t> uno-uno</a:t>
            </a:r>
          </a:p>
          <a:p>
            <a:pPr algn="ctr"/>
            <a:r>
              <a:rPr lang="es-MX" sz="2400" b="1" dirty="0" smtClean="0"/>
              <a:t>Con la condición:</a:t>
            </a:r>
          </a:p>
          <a:p>
            <a:pPr algn="ctr"/>
            <a:r>
              <a:rPr lang="es-MX" sz="2400" dirty="0" smtClean="0"/>
              <a:t>Si f(x1) = f(x2) entonces x1=x2</a:t>
            </a:r>
          </a:p>
        </p:txBody>
      </p:sp>
      <p:grpSp>
        <p:nvGrpSpPr>
          <p:cNvPr id="16" name="Grupo 15"/>
          <p:cNvGrpSpPr/>
          <p:nvPr/>
        </p:nvGrpSpPr>
        <p:grpSpPr>
          <a:xfrm>
            <a:off x="3440210" y="3131750"/>
            <a:ext cx="691980" cy="494270"/>
            <a:chOff x="3440210" y="3131750"/>
            <a:chExt cx="691980" cy="494270"/>
          </a:xfrm>
        </p:grpSpPr>
        <p:cxnSp>
          <p:nvCxnSpPr>
            <p:cNvPr id="6" name="Conector recto de flecha 5"/>
            <p:cNvCxnSpPr/>
            <p:nvPr/>
          </p:nvCxnSpPr>
          <p:spPr>
            <a:xfrm>
              <a:off x="3440211" y="3131750"/>
              <a:ext cx="691979" cy="49427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de flecha 6"/>
            <p:cNvCxnSpPr/>
            <p:nvPr/>
          </p:nvCxnSpPr>
          <p:spPr>
            <a:xfrm flipV="1">
              <a:off x="3440210" y="3131750"/>
              <a:ext cx="691980" cy="49427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upo 16"/>
          <p:cNvGrpSpPr/>
          <p:nvPr/>
        </p:nvGrpSpPr>
        <p:grpSpPr>
          <a:xfrm>
            <a:off x="1167727" y="4937264"/>
            <a:ext cx="5061236" cy="350110"/>
            <a:chOff x="1167727" y="4937264"/>
            <a:chExt cx="5061236" cy="350110"/>
          </a:xfrm>
        </p:grpSpPr>
        <p:cxnSp>
          <p:nvCxnSpPr>
            <p:cNvPr id="9" name="Conector recto de flecha 8"/>
            <p:cNvCxnSpPr/>
            <p:nvPr/>
          </p:nvCxnSpPr>
          <p:spPr>
            <a:xfrm flipV="1">
              <a:off x="1167727" y="4937265"/>
              <a:ext cx="929960" cy="350109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ector recto de flecha 10"/>
            <p:cNvCxnSpPr/>
            <p:nvPr/>
          </p:nvCxnSpPr>
          <p:spPr>
            <a:xfrm flipV="1">
              <a:off x="2031785" y="4937265"/>
              <a:ext cx="929960" cy="350109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de flecha 11"/>
            <p:cNvCxnSpPr/>
            <p:nvPr/>
          </p:nvCxnSpPr>
          <p:spPr>
            <a:xfrm flipV="1">
              <a:off x="5299003" y="4937264"/>
              <a:ext cx="929960" cy="350109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cto de flecha 12"/>
            <p:cNvCxnSpPr/>
            <p:nvPr/>
          </p:nvCxnSpPr>
          <p:spPr>
            <a:xfrm flipV="1">
              <a:off x="4418471" y="4937264"/>
              <a:ext cx="929960" cy="350109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CuadroTexto 13"/>
          <p:cNvSpPr txBox="1"/>
          <p:nvPr/>
        </p:nvSpPr>
        <p:spPr>
          <a:xfrm>
            <a:off x="7123012" y="4929128"/>
            <a:ext cx="5090984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2400" dirty="0" smtClean="0"/>
              <a:t>CONCLUSIÓN:</a:t>
            </a:r>
          </a:p>
          <a:p>
            <a:pPr algn="ctr"/>
            <a:endParaRPr lang="es-MX" sz="2400" dirty="0"/>
          </a:p>
          <a:p>
            <a:pPr algn="ctr"/>
            <a:r>
              <a:rPr lang="es-MX" sz="2400" dirty="0" smtClean="0"/>
              <a:t>LA FUNCIÓN SI ES INYECTIVA O UNO-UNO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257203" y="4836805"/>
            <a:ext cx="70579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400" dirty="0"/>
              <a:t>10x1 – 2x1x2 + 15 – 3x2 = 10x2 + 15 -2x1x2 -</a:t>
            </a:r>
            <a:r>
              <a:rPr lang="es-MX" sz="2400" dirty="0" smtClean="0"/>
              <a:t>3x1</a:t>
            </a:r>
            <a:endParaRPr lang="es-MX" sz="2400" dirty="0"/>
          </a:p>
        </p:txBody>
      </p:sp>
      <p:sp>
        <p:nvSpPr>
          <p:cNvPr id="19" name="Rectángulo 18"/>
          <p:cNvSpPr/>
          <p:nvPr/>
        </p:nvSpPr>
        <p:spPr>
          <a:xfrm>
            <a:off x="323832" y="5565241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MX" sz="2400" dirty="0"/>
              <a:t>10x1-3x2 = 10x2 -</a:t>
            </a:r>
            <a:r>
              <a:rPr lang="es-MX" sz="2400" dirty="0" smtClean="0"/>
              <a:t>3x1</a:t>
            </a:r>
            <a:endParaRPr lang="es-MX" sz="2400" dirty="0"/>
          </a:p>
        </p:txBody>
      </p:sp>
      <p:sp>
        <p:nvSpPr>
          <p:cNvPr id="20" name="Rectángulo 19"/>
          <p:cNvSpPr/>
          <p:nvPr/>
        </p:nvSpPr>
        <p:spPr>
          <a:xfrm>
            <a:off x="374967" y="584974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MX" sz="2400" dirty="0"/>
              <a:t>10x1 + 3x1 = 10x2 + </a:t>
            </a:r>
            <a:r>
              <a:rPr lang="es-MX" sz="2400" dirty="0" smtClean="0"/>
              <a:t>3x2</a:t>
            </a:r>
            <a:endParaRPr lang="es-MX" sz="2400" dirty="0"/>
          </a:p>
        </p:txBody>
      </p:sp>
      <p:sp>
        <p:nvSpPr>
          <p:cNvPr id="21" name="Rectángulo 20"/>
          <p:cNvSpPr/>
          <p:nvPr/>
        </p:nvSpPr>
        <p:spPr>
          <a:xfrm>
            <a:off x="374967" y="6267955"/>
            <a:ext cx="18117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400" dirty="0"/>
              <a:t>13x1 = 13x2</a:t>
            </a:r>
          </a:p>
        </p:txBody>
      </p:sp>
    </p:spTree>
    <p:extLst>
      <p:ext uri="{BB962C8B-B14F-4D97-AF65-F5344CB8AC3E}">
        <p14:creationId xmlns:p14="http://schemas.microsoft.com/office/powerpoint/2010/main" val="3465702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/>
              <p:cNvSpPr>
                <a:spLocks noGrp="1"/>
              </p:cNvSpPr>
              <p:nvPr>
                <p:ph idx="1"/>
              </p:nvPr>
            </p:nvSpPr>
            <p:spPr>
              <a:xfrm>
                <a:off x="402645" y="617107"/>
                <a:ext cx="9534144" cy="5687567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s-MX" sz="1600" dirty="0" smtClean="0"/>
                  <a:t>1. Cambiar f(x) por “y”</a:t>
                </a:r>
              </a:p>
              <a:p>
                <a:pPr marL="0" indent="0">
                  <a:buNone/>
                </a:pPr>
                <a:r>
                  <a:rPr lang="es-MX" sz="1600" dirty="0" smtClean="0"/>
                  <a:t>	y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MX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MX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s-MX" sz="16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MX" sz="1600" b="0" i="1" smtClean="0">
                            <a:latin typeface="Cambria Math" panose="02040503050406030204" pitchFamily="18" charset="0"/>
                          </a:rPr>
                          <m:t> + 3</m:t>
                        </m:r>
                      </m:num>
                      <m:den>
                        <m:r>
                          <a:rPr lang="es-MX" sz="1600" b="0" i="1" smtClean="0">
                            <a:latin typeface="Cambria Math" panose="02040503050406030204" pitchFamily="18" charset="0"/>
                          </a:rPr>
                          <m:t> 5 − </m:t>
                        </m:r>
                        <m:r>
                          <a:rPr lang="es-MX" sz="16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MX" sz="16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den>
                    </m:f>
                  </m:oMath>
                </a14:m>
                <a:endParaRPr lang="es-MX" sz="1600" dirty="0" smtClean="0"/>
              </a:p>
              <a:p>
                <a:pPr marL="0" indent="0">
                  <a:buNone/>
                </a:pPr>
                <a:endParaRPr lang="es-MX" sz="1600" i="1" dirty="0"/>
              </a:p>
              <a:p>
                <a:pPr marL="0" indent="0">
                  <a:buNone/>
                </a:pPr>
                <a:r>
                  <a:rPr lang="es-MX" sz="1600" dirty="0" smtClean="0"/>
                  <a:t>2. Intercambiar las letras</a:t>
                </a:r>
              </a:p>
              <a:p>
                <a:pPr marL="0" indent="0">
                  <a:buNone/>
                </a:pPr>
                <a:r>
                  <a:rPr lang="es-MX" sz="1600" dirty="0" smtClean="0"/>
                  <a:t>	x </a:t>
                </a:r>
                <a:r>
                  <a:rPr lang="es-MX" sz="16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MX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MX" sz="16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s-MX" sz="16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s-MX" sz="1600" i="1">
                            <a:latin typeface="Cambria Math" panose="02040503050406030204" pitchFamily="18" charset="0"/>
                          </a:rPr>
                          <m:t> + 3</m:t>
                        </m:r>
                      </m:num>
                      <m:den>
                        <m:r>
                          <a:rPr lang="es-MX" sz="1600" i="1">
                            <a:latin typeface="Cambria Math" panose="02040503050406030204" pitchFamily="18" charset="0"/>
                          </a:rPr>
                          <m:t> 5 −</m:t>
                        </m:r>
                        <m:r>
                          <a:rPr lang="es-MX" sz="16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s-MX" sz="1600" i="1">
                            <a:latin typeface="Cambria Math" panose="02040503050406030204" pitchFamily="18" charset="0"/>
                          </a:rPr>
                          <m:t> </m:t>
                        </m:r>
                      </m:den>
                    </m:f>
                  </m:oMath>
                </a14:m>
                <a:endParaRPr lang="es-MX" sz="1600" dirty="0" smtClean="0"/>
              </a:p>
              <a:p>
                <a:pPr marL="0" indent="0">
                  <a:buNone/>
                </a:pPr>
                <a:r>
                  <a:rPr lang="es-MX" sz="1600" dirty="0" smtClean="0"/>
                  <a:t>3. Pasamos (5 – y) al otro lado de la ecuación y despejamos</a:t>
                </a:r>
              </a:p>
              <a:p>
                <a:pPr marL="0" indent="0">
                  <a:buNone/>
                </a:pPr>
                <a:r>
                  <a:rPr lang="es-MX" sz="1600" dirty="0" smtClean="0"/>
                  <a:t>	x(5 – y) = 2y + 3</a:t>
                </a:r>
              </a:p>
              <a:p>
                <a:pPr marL="0" indent="0">
                  <a:buNone/>
                </a:pPr>
                <a:r>
                  <a:rPr lang="es-MX" sz="1600" dirty="0"/>
                  <a:t>	</a:t>
                </a:r>
                <a:r>
                  <a:rPr lang="es-MX" sz="1600" dirty="0" smtClean="0"/>
                  <a:t>5x – </a:t>
                </a:r>
                <a:r>
                  <a:rPr lang="es-MX" sz="1600" dirty="0" err="1" smtClean="0"/>
                  <a:t>xy</a:t>
                </a:r>
                <a:r>
                  <a:rPr lang="es-MX" sz="1600" dirty="0" smtClean="0"/>
                  <a:t> = 2y + 3</a:t>
                </a:r>
              </a:p>
              <a:p>
                <a:pPr marL="0" indent="0">
                  <a:buNone/>
                </a:pPr>
                <a:r>
                  <a:rPr lang="es-MX" sz="1600" dirty="0"/>
                  <a:t>	</a:t>
                </a:r>
                <a:r>
                  <a:rPr lang="es-MX" sz="1600" dirty="0" smtClean="0"/>
                  <a:t>-</a:t>
                </a:r>
                <a:r>
                  <a:rPr lang="es-MX" sz="1600" dirty="0" err="1" smtClean="0"/>
                  <a:t>xy</a:t>
                </a:r>
                <a:r>
                  <a:rPr lang="es-MX" sz="1600" dirty="0" smtClean="0"/>
                  <a:t> – 2y = 3 -5x</a:t>
                </a:r>
              </a:p>
              <a:p>
                <a:pPr marL="0" indent="0">
                  <a:buNone/>
                </a:pPr>
                <a:r>
                  <a:rPr lang="es-MX" sz="1600" dirty="0" smtClean="0"/>
                  <a:t>4. Multiplicamos a ambos lados de la igualdad por (-1) para no tener tantos números negativos.</a:t>
                </a:r>
              </a:p>
              <a:p>
                <a:pPr marL="0" indent="0">
                  <a:buNone/>
                </a:pPr>
                <a:r>
                  <a:rPr lang="es-MX" sz="1600" dirty="0"/>
                  <a:t>	</a:t>
                </a:r>
                <a:r>
                  <a:rPr lang="es-MX" sz="1600" dirty="0" err="1" smtClean="0"/>
                  <a:t>xy</a:t>
                </a:r>
                <a:r>
                  <a:rPr lang="es-MX" sz="1600" dirty="0" smtClean="0"/>
                  <a:t> + 2y = -3 + 5x</a:t>
                </a:r>
              </a:p>
              <a:p>
                <a:pPr marL="0" indent="0">
                  <a:buNone/>
                </a:pPr>
                <a:r>
                  <a:rPr lang="es-MX" sz="1600" dirty="0" smtClean="0"/>
                  <a:t>5. En el lado izquierdo se puede sacar factor común y en el lado derecho acomodamos los términos:</a:t>
                </a:r>
              </a:p>
              <a:p>
                <a:pPr marL="0" indent="0">
                  <a:buNone/>
                </a:pPr>
                <a:r>
                  <a:rPr lang="es-MX" sz="1600" dirty="0"/>
                  <a:t>	</a:t>
                </a:r>
                <a:r>
                  <a:rPr lang="es-MX" sz="1600" dirty="0" smtClean="0"/>
                  <a:t>y(x+2) = 5x -3</a:t>
                </a:r>
              </a:p>
              <a:p>
                <a:pPr marL="0" indent="0">
                  <a:buNone/>
                </a:pPr>
                <a:r>
                  <a:rPr lang="es-MX" sz="1600" dirty="0" smtClean="0"/>
                  <a:t>6. Despejar “y”</a:t>
                </a:r>
              </a:p>
              <a:p>
                <a:pPr marL="0" indent="0">
                  <a:buNone/>
                </a:pPr>
                <a:r>
                  <a:rPr lang="es-MX" sz="1600" dirty="0" smtClean="0"/>
                  <a:t>	y=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MX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MX" sz="1600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s-MX" sz="16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MX" sz="1600" i="1">
                            <a:latin typeface="Cambria Math" panose="02040503050406030204" pitchFamily="18" charset="0"/>
                          </a:rPr>
                          <m:t> − 3</m:t>
                        </m:r>
                      </m:num>
                      <m:den>
                        <m:r>
                          <a:rPr lang="es-MX" sz="16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MX" sz="16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MX" sz="1600" b="0" i="1" smtClean="0">
                            <a:latin typeface="Cambria Math" panose="02040503050406030204" pitchFamily="18" charset="0"/>
                          </a:rPr>
                          <m:t> + 2</m:t>
                        </m:r>
                        <m:r>
                          <a:rPr lang="es-MX" sz="1600" i="1">
                            <a:latin typeface="Cambria Math" panose="02040503050406030204" pitchFamily="18" charset="0"/>
                          </a:rPr>
                          <m:t> </m:t>
                        </m:r>
                      </m:den>
                    </m:f>
                  </m:oMath>
                </a14:m>
                <a:endParaRPr lang="es-MX" sz="1600" dirty="0" smtClean="0"/>
              </a:p>
              <a:p>
                <a:pPr marL="0" indent="0">
                  <a:buNone/>
                </a:pPr>
                <a:endParaRPr lang="es-MX" sz="1600" dirty="0"/>
              </a:p>
              <a:p>
                <a:pPr marL="0" indent="0">
                  <a:buNone/>
                </a:pPr>
                <a:r>
                  <a:rPr lang="es-MX" sz="1600" dirty="0"/>
                  <a:t>	</a:t>
                </a:r>
              </a:p>
            </p:txBody>
          </p:sp>
        </mc:Choice>
        <mc:Fallback xmlns="">
          <p:sp>
            <p:nvSpPr>
              <p:cNvPr id="3" name="Marcador de contenid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2645" y="617107"/>
                <a:ext cx="9534144" cy="5687567"/>
              </a:xfrm>
              <a:blipFill rotWithShape="0">
                <a:blip r:embed="rId2"/>
                <a:stretch>
                  <a:fillRect l="-320" t="-750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ángulo 3"/>
          <p:cNvSpPr/>
          <p:nvPr/>
        </p:nvSpPr>
        <p:spPr>
          <a:xfrm>
            <a:off x="3364992" y="93887"/>
            <a:ext cx="34387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dirty="0"/>
              <a:t>f(x)= (2x + 3</a:t>
            </a:r>
            <a:r>
              <a:rPr lang="es-MX" sz="2800" dirty="0" smtClean="0"/>
              <a:t>)/(</a:t>
            </a:r>
            <a:r>
              <a:rPr lang="es-MX" sz="2800" dirty="0"/>
              <a:t>5 – x)</a:t>
            </a:r>
          </a:p>
        </p:txBody>
      </p:sp>
      <p:cxnSp>
        <p:nvCxnSpPr>
          <p:cNvPr id="6" name="Conector recto de flecha 5"/>
          <p:cNvCxnSpPr/>
          <p:nvPr/>
        </p:nvCxnSpPr>
        <p:spPr>
          <a:xfrm>
            <a:off x="2267712" y="1140327"/>
            <a:ext cx="7802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3048000" y="955661"/>
            <a:ext cx="229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Función original f(x)</a:t>
            </a:r>
            <a:endParaRPr lang="es-MX" dirty="0"/>
          </a:p>
        </p:txBody>
      </p:sp>
      <p:cxnSp>
        <p:nvCxnSpPr>
          <p:cNvPr id="10" name="Conector recto de flecha 9"/>
          <p:cNvCxnSpPr/>
          <p:nvPr/>
        </p:nvCxnSpPr>
        <p:spPr>
          <a:xfrm>
            <a:off x="2383536" y="6120008"/>
            <a:ext cx="7802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uadroTexto 10"/>
          <p:cNvSpPr txBox="1"/>
          <p:nvPr/>
        </p:nvSpPr>
        <p:spPr>
          <a:xfrm>
            <a:off x="3163824" y="5935342"/>
            <a:ext cx="2810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Función inversa f </a:t>
            </a:r>
            <a:r>
              <a:rPr lang="es-MX" baseline="30000" dirty="0" smtClean="0"/>
              <a:t>-1</a:t>
            </a:r>
            <a:r>
              <a:rPr lang="es-MX" dirty="0" smtClean="0"/>
              <a:t>(x)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890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5400" b="1" dirty="0" smtClean="0"/>
              <a:t>TAREA</a:t>
            </a:r>
            <a:endParaRPr lang="es-MX" sz="54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Obtén la inversa de cada función con todo el procedimiento:</a:t>
            </a:r>
          </a:p>
          <a:p>
            <a:endParaRPr lang="es-MX" dirty="0"/>
          </a:p>
          <a:p>
            <a:pPr marL="342900" indent="-342900">
              <a:buAutoNum type="arabicPeriod"/>
            </a:pPr>
            <a:r>
              <a:rPr lang="es-MX" sz="2400" dirty="0" smtClean="0"/>
              <a:t>f(x) = 3x -7</a:t>
            </a:r>
          </a:p>
          <a:p>
            <a:pPr marL="342900" indent="-342900">
              <a:buAutoNum type="arabicPeriod"/>
            </a:pPr>
            <a:endParaRPr lang="es-MX" sz="2400" dirty="0" smtClean="0"/>
          </a:p>
          <a:p>
            <a:pPr marL="342900" indent="-342900">
              <a:buAutoNum type="arabicPeriod"/>
            </a:pPr>
            <a:r>
              <a:rPr lang="es-MX" sz="2400" dirty="0"/>
              <a:t>g</a:t>
            </a:r>
            <a:r>
              <a:rPr lang="es-MX" sz="2400" dirty="0" smtClean="0"/>
              <a:t>(x) = x</a:t>
            </a:r>
            <a:r>
              <a:rPr lang="es-MX" sz="2400" baseline="30000" dirty="0" smtClean="0"/>
              <a:t>2</a:t>
            </a:r>
            <a:r>
              <a:rPr lang="es-MX" sz="2400" dirty="0" smtClean="0"/>
              <a:t> - 1 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val="395796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7507705" y="2431715"/>
            <a:ext cx="4042611" cy="42337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5" y="40772"/>
            <a:ext cx="8596668" cy="1320800"/>
          </a:xfrm>
        </p:spPr>
        <p:txBody>
          <a:bodyPr anchor="ctr">
            <a:normAutofit/>
          </a:bodyPr>
          <a:lstStyle/>
          <a:p>
            <a:r>
              <a:rPr lang="es-MX" sz="4800" b="1" dirty="0" smtClean="0"/>
              <a:t>FUNCION CONSTANTE</a:t>
            </a:r>
            <a:endParaRPr lang="es-MX" sz="48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94517" y="1588167"/>
            <a:ext cx="8779486" cy="4650599"/>
          </a:xfrm>
        </p:spPr>
        <p:txBody>
          <a:bodyPr>
            <a:noAutofit/>
          </a:bodyPr>
          <a:lstStyle/>
          <a:p>
            <a:pPr algn="just"/>
            <a:r>
              <a:rPr lang="es-MX" sz="2000" dirty="0"/>
              <a:t>En matemática se llama </a:t>
            </a:r>
            <a:r>
              <a:rPr lang="es-MX" sz="2000" b="1" dirty="0"/>
              <a:t>función constante</a:t>
            </a:r>
            <a:r>
              <a:rPr lang="es-MX" sz="2000" dirty="0"/>
              <a:t> a </a:t>
            </a:r>
            <a:r>
              <a:rPr lang="es-MX" sz="2000" dirty="0" smtClean="0"/>
              <a:t>aquella función </a:t>
            </a:r>
            <a:r>
              <a:rPr lang="es-MX" sz="2000" dirty="0"/>
              <a:t>matemática que toma el mismo valor para cualquier valor de la variable independiente. Se la representa de la </a:t>
            </a:r>
            <a:r>
              <a:rPr lang="es-MX" sz="2000" dirty="0" smtClean="0"/>
              <a:t>forma</a:t>
            </a:r>
          </a:p>
          <a:p>
            <a:pPr algn="just"/>
            <a:endParaRPr lang="es-MX" sz="2000" dirty="0"/>
          </a:p>
          <a:p>
            <a:pPr algn="just"/>
            <a:endParaRPr lang="es-MX" sz="2000" dirty="0" smtClean="0"/>
          </a:p>
          <a:p>
            <a:pPr algn="just"/>
            <a:endParaRPr lang="es-MX" sz="2000" dirty="0"/>
          </a:p>
          <a:p>
            <a:pPr algn="just"/>
            <a:r>
              <a:rPr lang="es-MX" sz="2000" dirty="0" smtClean="0"/>
              <a:t>Donde c es igual a una constante y no </a:t>
            </a:r>
          </a:p>
          <a:p>
            <a:pPr marL="0" indent="0" algn="just">
              <a:buNone/>
            </a:pPr>
            <a:r>
              <a:rPr lang="es-MX" sz="2000" dirty="0"/>
              <a:t> </a:t>
            </a:r>
            <a:r>
              <a:rPr lang="es-MX" sz="2000" dirty="0" smtClean="0"/>
              <a:t>depende de </a:t>
            </a:r>
            <a:r>
              <a:rPr lang="es-MX" sz="2000" b="1" dirty="0" smtClean="0"/>
              <a:t>X</a:t>
            </a:r>
          </a:p>
          <a:p>
            <a:pPr marL="0" indent="0" algn="just">
              <a:buNone/>
            </a:pPr>
            <a:endParaRPr lang="es-MX" sz="2000" b="1" dirty="0" smtClean="0"/>
          </a:p>
          <a:p>
            <a:pPr marL="0" indent="0" algn="just">
              <a:buNone/>
            </a:pPr>
            <a:endParaRPr lang="es-MX" sz="2000" b="1" dirty="0"/>
          </a:p>
          <a:p>
            <a:pPr marL="0" indent="0" algn="just">
              <a:buNone/>
            </a:pPr>
            <a:r>
              <a:rPr lang="es-MX" sz="2000" b="1" dirty="0" smtClean="0"/>
              <a:t>Ejemplo : f(x)= 3</a:t>
            </a:r>
            <a:endParaRPr lang="es-MX" sz="2000" b="1" dirty="0"/>
          </a:p>
        </p:txBody>
      </p:sp>
      <p:pic>
        <p:nvPicPr>
          <p:cNvPr id="1026" name="Picture 2" descr=" f(x) = c \,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902" y="2906292"/>
            <a:ext cx="1899209" cy="55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thumb/a/ad/Funci%C3%B3n_constante_01.svg/300px-Funci%C3%B3n_constante_01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607" y="2431716"/>
            <a:ext cx="4259710" cy="425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096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4800" b="1" dirty="0" smtClean="0"/>
              <a:t>FUNCIÓN IDÉNTICA</a:t>
            </a:r>
            <a:endParaRPr lang="es-MX" sz="48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6569" y="2160589"/>
            <a:ext cx="6015790" cy="3470190"/>
          </a:xfrm>
        </p:spPr>
        <p:txBody>
          <a:bodyPr>
            <a:noAutofit/>
          </a:bodyPr>
          <a:lstStyle/>
          <a:p>
            <a:pPr algn="just"/>
            <a:r>
              <a:rPr lang="es-MX" sz="2400" dirty="0"/>
              <a:t>Su gráfica es la bisectriz del primer y tercer cuadrante</a:t>
            </a:r>
            <a:r>
              <a:rPr lang="es-MX" sz="2400" dirty="0" smtClean="0"/>
              <a:t>.</a:t>
            </a:r>
          </a:p>
          <a:p>
            <a:pPr algn="just"/>
            <a:r>
              <a:rPr lang="es-MX" sz="2400" dirty="0" smtClean="0"/>
              <a:t>P</a:t>
            </a:r>
            <a:r>
              <a:rPr lang="es-MX" sz="2400" dirty="0"/>
              <a:t>or tanto la recta forma con la parte positiva del eje de abscisas un ángulo de 45º y tiene de pendiente: m = 1</a:t>
            </a:r>
            <a:r>
              <a:rPr lang="es-MX" sz="2400" dirty="0" smtClean="0"/>
              <a:t>.</a:t>
            </a:r>
            <a:endParaRPr lang="es-MX" sz="2400" dirty="0"/>
          </a:p>
          <a:p>
            <a:pPr algn="just"/>
            <a:r>
              <a:rPr lang="es-MX" sz="2400" dirty="0" smtClean="0"/>
              <a:t>Es del tipo: </a:t>
            </a:r>
            <a:r>
              <a:rPr lang="es-MX" sz="2400" b="1" dirty="0"/>
              <a:t>f(x) = x</a:t>
            </a:r>
            <a:endParaRPr lang="es-MX" sz="24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7325" y="2478504"/>
            <a:ext cx="4554675" cy="437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06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4370" y="325820"/>
            <a:ext cx="7631093" cy="1320800"/>
          </a:xfrm>
        </p:spPr>
        <p:txBody>
          <a:bodyPr>
            <a:normAutofit/>
          </a:bodyPr>
          <a:lstStyle/>
          <a:p>
            <a:r>
              <a:rPr lang="es-MX" sz="4400" b="1" dirty="0" smtClean="0"/>
              <a:t>FUNCIÓN DE VALOR ABSOLUTO</a:t>
            </a:r>
            <a:endParaRPr lang="es-MX" sz="44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4370" y="1309437"/>
            <a:ext cx="7686377" cy="135254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sz="2000" dirty="0"/>
              <a:t>En matemática, el </a:t>
            </a:r>
            <a:r>
              <a:rPr lang="es-MX" sz="2000" b="1" dirty="0"/>
              <a:t>valor absoluto</a:t>
            </a:r>
            <a:r>
              <a:rPr lang="es-MX" sz="2000" dirty="0"/>
              <a:t> o </a:t>
            </a:r>
            <a:r>
              <a:rPr lang="es-MX" sz="2000" b="1" dirty="0" smtClean="0"/>
              <a:t>módulo</a:t>
            </a:r>
            <a:r>
              <a:rPr lang="es-MX" sz="2000" dirty="0"/>
              <a:t> de un número real es su valor numérico sin tener en cuenta su </a:t>
            </a:r>
            <a:r>
              <a:rPr lang="es-MX" sz="2000" i="1" dirty="0"/>
              <a:t>signo</a:t>
            </a:r>
            <a:r>
              <a:rPr lang="es-MX" sz="2000" dirty="0"/>
              <a:t>, sea este positivo (+) o negativo (-). Así, por ejemplo, 3 es el valor absoluto de 3 y de -3.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546406" y="2898462"/>
            <a:ext cx="7686377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</a:rPr>
              <a:t>Las funciones en valor absoluto siempre representan una distancia o intervalos (tramos o trozos) y se pueden resolver o calcular </a:t>
            </a:r>
            <a:r>
              <a:rPr lang="es-MX" sz="1600" dirty="0">
                <a:solidFill>
                  <a:srgbClr val="000000"/>
                </a:solidFill>
                <a:latin typeface="Arial" panose="020B0604020202020204" pitchFamily="34" charset="0"/>
              </a:rPr>
              <a:t>siguiendo los siguientes pasos:</a:t>
            </a:r>
          </a:p>
          <a:p>
            <a:pPr algn="just">
              <a:lnSpc>
                <a:spcPct val="150000"/>
              </a:lnSpc>
            </a:pPr>
            <a:r>
              <a:rPr lang="es-MX" sz="1600" dirty="0">
                <a:solidFill>
                  <a:srgbClr val="000000"/>
                </a:solidFill>
                <a:latin typeface="Arial" panose="020B0604020202020204" pitchFamily="34" charset="0"/>
              </a:rPr>
              <a:t>1. </a:t>
            </a:r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</a:rPr>
              <a:t>Se iguala a cero</a:t>
            </a:r>
            <a:r>
              <a:rPr lang="es-MX" sz="1600" dirty="0">
                <a:solidFill>
                  <a:srgbClr val="000000"/>
                </a:solidFill>
                <a:latin typeface="Arial" panose="020B0604020202020204" pitchFamily="34" charset="0"/>
              </a:rPr>
              <a:t> la función, sin el valor absoluto, y </a:t>
            </a:r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</a:rPr>
              <a:t>se calculan sus raíces (los valores de x)</a:t>
            </a:r>
            <a:r>
              <a:rPr lang="es-MX" sz="160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s-MX" sz="1600" dirty="0">
                <a:solidFill>
                  <a:srgbClr val="000000"/>
                </a:solidFill>
                <a:latin typeface="Arial" panose="020B0604020202020204" pitchFamily="34" charset="0"/>
              </a:rPr>
              <a:t>2. Se forman </a:t>
            </a:r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</a:rPr>
              <a:t>intervalos con las raíces (los valores de x) y se evalúa el signo</a:t>
            </a:r>
            <a:r>
              <a:rPr lang="es-MX" sz="1600" dirty="0">
                <a:solidFill>
                  <a:srgbClr val="000000"/>
                </a:solidFill>
                <a:latin typeface="Arial" panose="020B0604020202020204" pitchFamily="34" charset="0"/>
              </a:rPr>
              <a:t> de cada intervalo.</a:t>
            </a:r>
          </a:p>
          <a:p>
            <a:pPr algn="just">
              <a:lnSpc>
                <a:spcPct val="150000"/>
              </a:lnSpc>
            </a:pPr>
            <a:r>
              <a:rPr lang="es-MX" sz="1600" dirty="0">
                <a:solidFill>
                  <a:srgbClr val="000000"/>
                </a:solidFill>
                <a:latin typeface="Arial" panose="020B0604020202020204" pitchFamily="34" charset="0"/>
              </a:rPr>
              <a:t>3. Definimos la función a intervalos, teniendo en cuenta que en l</a:t>
            </a:r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</a:rPr>
              <a:t>os intervalos donde la x es negativa se cambia el signo de la función</a:t>
            </a:r>
            <a:r>
              <a:rPr lang="es-MX" sz="160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s-MX" sz="1600" dirty="0">
                <a:solidFill>
                  <a:srgbClr val="000000"/>
                </a:solidFill>
                <a:latin typeface="Arial" panose="020B0604020202020204" pitchFamily="34" charset="0"/>
              </a:rPr>
              <a:t>4. Representamos la función resultante.</a:t>
            </a:r>
            <a:endParaRPr lang="es-MX" sz="16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9503" y="3779454"/>
            <a:ext cx="3552497" cy="307854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l="16476" t="39978" r="60744" b="25754"/>
          <a:stretch/>
        </p:blipFill>
        <p:spPr>
          <a:xfrm>
            <a:off x="8648903" y="740979"/>
            <a:ext cx="3589018" cy="3035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96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7977352" y="3195366"/>
            <a:ext cx="4214648" cy="34103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1532" y="94596"/>
            <a:ext cx="8596668" cy="740979"/>
          </a:xfrm>
        </p:spPr>
        <p:txBody>
          <a:bodyPr>
            <a:normAutofit/>
          </a:bodyPr>
          <a:lstStyle/>
          <a:p>
            <a:r>
              <a:rPr lang="es-MX" sz="4000" b="1" dirty="0" smtClean="0"/>
              <a:t>FUNCION ESCALONADA</a:t>
            </a:r>
            <a:endParaRPr lang="es-MX" sz="40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1531" y="1072770"/>
            <a:ext cx="11745310" cy="95968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s-MX" sz="2000" dirty="0"/>
              <a:t>Una </a:t>
            </a:r>
            <a:r>
              <a:rPr lang="es-MX" sz="2000" b="1" dirty="0"/>
              <a:t>función escalonada</a:t>
            </a:r>
            <a:r>
              <a:rPr lang="es-MX" sz="2000" dirty="0"/>
              <a:t> es aquella función definida a trozos que en cualquier intervalo finito [</a:t>
            </a:r>
            <a:r>
              <a:rPr lang="es-MX" sz="2000" i="1" dirty="0"/>
              <a:t>a, b</a:t>
            </a:r>
            <a:r>
              <a:rPr lang="es-MX" sz="2000" dirty="0"/>
              <a:t>] en que esté definida tiene un número finito de discontinuidades </a:t>
            </a:r>
            <a:r>
              <a:rPr lang="es-MX" sz="2000" i="1" dirty="0"/>
              <a:t>c</a:t>
            </a:r>
            <a:r>
              <a:rPr lang="es-MX" sz="2000" i="1" baseline="-25000" dirty="0"/>
              <a:t>1</a:t>
            </a:r>
            <a:r>
              <a:rPr lang="es-MX" sz="2000" i="1" dirty="0"/>
              <a:t> &lt; c</a:t>
            </a:r>
            <a:r>
              <a:rPr lang="es-MX" sz="2000" i="1" baseline="-25000" dirty="0"/>
              <a:t>2</a:t>
            </a:r>
            <a:r>
              <a:rPr lang="es-MX" sz="2000" i="1" dirty="0"/>
              <a:t> &lt; ... &lt; </a:t>
            </a:r>
            <a:r>
              <a:rPr lang="es-MX" sz="2000" i="1" dirty="0" err="1"/>
              <a:t>c</a:t>
            </a:r>
            <a:r>
              <a:rPr lang="es-MX" sz="2000" i="1" baseline="-25000" dirty="0" err="1"/>
              <a:t>n</a:t>
            </a:r>
            <a:r>
              <a:rPr lang="es-MX" sz="2000" dirty="0"/>
              <a:t>, y en cada intervalo ]</a:t>
            </a:r>
            <a:r>
              <a:rPr lang="es-MX" sz="2000" i="1" dirty="0" err="1"/>
              <a:t>c</a:t>
            </a:r>
            <a:r>
              <a:rPr lang="es-MX" sz="2000" i="1" baseline="-25000" dirty="0" err="1"/>
              <a:t>k</a:t>
            </a:r>
            <a:r>
              <a:rPr lang="es-MX" sz="2000" i="1" dirty="0"/>
              <a:t>, c</a:t>
            </a:r>
            <a:r>
              <a:rPr lang="es-MX" sz="2000" i="1" baseline="-25000" dirty="0"/>
              <a:t>k+1</a:t>
            </a:r>
            <a:r>
              <a:rPr lang="es-MX" sz="2000" dirty="0"/>
              <a:t>[ es constante, teniendo discontinuidades de salto en los puntos </a:t>
            </a:r>
            <a:r>
              <a:rPr lang="es-MX" sz="2000" i="1" dirty="0" err="1"/>
              <a:t>c</a:t>
            </a:r>
            <a:r>
              <a:rPr lang="es-MX" sz="2000" i="1" baseline="-25000" dirty="0" err="1"/>
              <a:t>k</a:t>
            </a:r>
            <a:r>
              <a:rPr lang="es-MX" sz="2000" dirty="0"/>
              <a:t>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2166146"/>
            <a:ext cx="7977352" cy="470858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53920" tIns="31740" rIns="0" bIns="1587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</a:rPr>
              <a:t>En el intervalo cerrado [-1, 5] de números reales sobre los números reales, asociando a cada x de [-1,5] un valor de y, según el siguiente criterio: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sz="1700" dirty="0">
              <a:solidFill>
                <a:srgbClr val="252525"/>
              </a:solidFill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457200" marR="0" lvl="1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  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Esta función tiene cuatro intervalos escalonados, como se ve en la figura.</a:t>
            </a:r>
            <a:endParaRPr kumimoji="0" lang="es-MX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La composición de cualquier función escalonada </a:t>
            </a:r>
            <a:r>
              <a:rPr kumimoji="0" lang="es-MX" sz="1700" b="0" i="1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s(x)</a:t>
            </a: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 y una función cualquiera </a:t>
            </a:r>
            <a:r>
              <a:rPr kumimoji="0" lang="es-MX" sz="1700" b="0" i="1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f(x)</a:t>
            </a: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 da por resultado una función escalonada </a:t>
            </a:r>
            <a:r>
              <a:rPr kumimoji="0" lang="es-MX" sz="1700" b="0" i="1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g(x) = f(s(x))</a:t>
            </a: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, siempre que </a:t>
            </a:r>
            <a:r>
              <a:rPr kumimoji="0" lang="es-MX" sz="1700" b="0" i="1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f(x)</a:t>
            </a: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 esté definida para cualquier valor de </a:t>
            </a:r>
            <a:r>
              <a:rPr kumimoji="0" lang="es-MX" sz="1700" b="0" i="1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x</a:t>
            </a: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 en el rango de </a:t>
            </a:r>
            <a:r>
              <a:rPr kumimoji="0" lang="es-MX" sz="1700" b="0" i="1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s(x)</a:t>
            </a: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.</a:t>
            </a:r>
            <a:endParaRPr kumimoji="0" lang="es-MX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7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cs typeface="Arial" panose="020B0604020202020204" pitchFamily="34" charset="0"/>
              </a:rPr>
              <a:t>Evidentemente, la derivada de una función escalonada es 0 en cualquier punto en que se halle definida. No puede definirse en los puntos en que hay discontinuidades.</a:t>
            </a:r>
          </a:p>
        </p:txBody>
      </p:sp>
      <p:pic>
        <p:nvPicPr>
          <p:cNvPr id="2050" name="Picture 2" descr="&#10;   s (x) =&#10;   \left \{&#10;   \begin{array}{rcr}&#10;      1 &amp; \mbox{si} &amp; -1 \le x &lt; 1 \\&#10;     -1 &amp; \mbox{si} &amp;  1 \le x &lt; 2 \\&#10;      3 &amp; \mbox{si} &amp;  2 \le x &lt; 4 \\&#10;      2 &amp; \mbox{si} &amp;  4 \le x \le 5&#10;   \end{array}&#10;   \right.&#10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732" y="3011214"/>
            <a:ext cx="1824314" cy="1181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unción s 01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5989" y="3330629"/>
            <a:ext cx="4093902" cy="327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33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5" y="205584"/>
            <a:ext cx="10483724" cy="1320800"/>
          </a:xfrm>
        </p:spPr>
        <p:txBody>
          <a:bodyPr/>
          <a:lstStyle/>
          <a:p>
            <a:pPr algn="ctr"/>
            <a:r>
              <a:rPr lang="es-MX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TRANSFORMACION DE GRÁFICAS DE FUNCIONES</a:t>
            </a:r>
            <a:endParaRPr lang="es-MX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3771" y="1143285"/>
            <a:ext cx="11960653" cy="1660567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s-MX" dirty="0" smtClean="0"/>
              <a:t>Las gráficas de muchas funciones son transformaciones geométricas de otras más simples.</a:t>
            </a:r>
          </a:p>
          <a:p>
            <a:pPr marL="0" indent="0">
              <a:buNone/>
            </a:pPr>
            <a:r>
              <a:rPr lang="es-MX" dirty="0" smtClean="0"/>
              <a:t>En geometría las transformaciones que mantienen la forma y el tamaño se llaman transformaciones isométricas. Estas son: traslación, rotación y reflexión.</a:t>
            </a:r>
          </a:p>
          <a:p>
            <a:pPr marL="0" indent="0">
              <a:buNone/>
            </a:pPr>
            <a:r>
              <a:rPr lang="es-MX" dirty="0" smtClean="0"/>
              <a:t>La expansión de una figura es un ejemplo de transformación no isométrica.</a:t>
            </a: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</p:txBody>
      </p:sp>
      <p:pic>
        <p:nvPicPr>
          <p:cNvPr id="1028" name="Picture 4" descr="http://image.slidesharecdn.com/ejemplotransformaciones-110819193221-phpapp01/95/transformaciones-funciones-2-638.jpg?cb=141393438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843" b="8830"/>
          <a:stretch/>
        </p:blipFill>
        <p:spPr bwMode="auto">
          <a:xfrm>
            <a:off x="3348393" y="3227293"/>
            <a:ext cx="8842739" cy="305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monografias.com/trabajos60/funcion-cuadratica-simulador/Image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4" y="3243074"/>
            <a:ext cx="2681596" cy="255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190955" y="5863235"/>
            <a:ext cx="1815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 smtClean="0">
                <a:latin typeface="Comic Sans MS" panose="030F0702030302020204" pitchFamily="66" charset="0"/>
              </a:rPr>
              <a:t>rotación</a:t>
            </a:r>
            <a:endParaRPr lang="es-MX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71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6518" y="219635"/>
            <a:ext cx="8977911" cy="452718"/>
          </a:xfrm>
        </p:spPr>
        <p:txBody>
          <a:bodyPr>
            <a:noAutofit/>
          </a:bodyPr>
          <a:lstStyle/>
          <a:p>
            <a:pPr algn="ctr"/>
            <a:r>
              <a:rPr lang="es-MX" sz="2400" b="1" dirty="0" smtClean="0"/>
              <a:t>Las traslaciones horizontales y verticales de una gráfica se obtienen así:</a:t>
            </a:r>
            <a:endParaRPr lang="es-MX" sz="24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29115" y="1273084"/>
            <a:ext cx="4961450" cy="3880773"/>
          </a:xfrm>
          <a:prstGeom prst="roundRect">
            <a:avLst>
              <a:gd name="adj" fmla="val 800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MX" sz="2400" b="1" dirty="0" smtClean="0"/>
              <a:t>Traslaciones de la gráfica de f(x) cuando a&gt;0</a:t>
            </a:r>
          </a:p>
          <a:p>
            <a:pPr marL="0" indent="0">
              <a:buNone/>
            </a:pPr>
            <a:endParaRPr lang="es-MX" b="1" dirty="0"/>
          </a:p>
          <a:p>
            <a:pPr marL="0" indent="0">
              <a:buNone/>
            </a:pPr>
            <a:r>
              <a:rPr lang="es-MX" sz="2100" b="1" dirty="0" smtClean="0"/>
              <a:t>VERTICALES</a:t>
            </a:r>
          </a:p>
          <a:p>
            <a:pPr marL="0" indent="0">
              <a:buNone/>
            </a:pPr>
            <a:endParaRPr lang="es-MX" sz="2100" dirty="0"/>
          </a:p>
          <a:p>
            <a:pPr marL="0" indent="0">
              <a:buNone/>
            </a:pPr>
            <a:r>
              <a:rPr lang="es-MX" sz="2100" dirty="0" smtClean="0"/>
              <a:t>F(x) + a 			a unidades hacia arriba</a:t>
            </a:r>
          </a:p>
          <a:p>
            <a:pPr marL="0" indent="0">
              <a:buNone/>
            </a:pPr>
            <a:r>
              <a:rPr lang="es-MX" sz="2100" dirty="0" smtClean="0"/>
              <a:t>F(x) – a			a unidades hacia abajo</a:t>
            </a:r>
          </a:p>
          <a:p>
            <a:pPr marL="0" indent="0">
              <a:buNone/>
            </a:pPr>
            <a:endParaRPr lang="es-MX" sz="2100" b="1" dirty="0"/>
          </a:p>
          <a:p>
            <a:pPr marL="0" indent="0">
              <a:buNone/>
            </a:pPr>
            <a:r>
              <a:rPr lang="es-MX" sz="2100" b="1" dirty="0" smtClean="0"/>
              <a:t>HORIZONTALES</a:t>
            </a:r>
          </a:p>
          <a:p>
            <a:pPr marL="0" indent="0">
              <a:buNone/>
            </a:pPr>
            <a:r>
              <a:rPr lang="es-MX" sz="2100" dirty="0" smtClean="0"/>
              <a:t>F(x + a) 			a unidades a la izquierda</a:t>
            </a:r>
          </a:p>
          <a:p>
            <a:pPr marL="0" indent="0">
              <a:buNone/>
            </a:pPr>
            <a:r>
              <a:rPr lang="es-MX" sz="2100" dirty="0" smtClean="0"/>
              <a:t>F(x – a)			a unidades a la derecha</a:t>
            </a:r>
            <a:endParaRPr lang="es-MX" sz="2100" dirty="0"/>
          </a:p>
          <a:p>
            <a:pPr marL="0" indent="0">
              <a:buNone/>
            </a:pP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8493" t="24264" r="32465" b="34559"/>
          <a:stretch/>
        </p:blipFill>
        <p:spPr>
          <a:xfrm>
            <a:off x="5495063" y="1519518"/>
            <a:ext cx="6696937" cy="533848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l="41491" t="35478" r="25644" b="12868"/>
          <a:stretch/>
        </p:blipFill>
        <p:spPr>
          <a:xfrm>
            <a:off x="5296614" y="1273084"/>
            <a:ext cx="6895386" cy="558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90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5" y="152400"/>
            <a:ext cx="8596668" cy="681318"/>
          </a:xfrm>
        </p:spPr>
        <p:txBody>
          <a:bodyPr>
            <a:normAutofit fontScale="90000"/>
          </a:bodyPr>
          <a:lstStyle/>
          <a:p>
            <a:pPr algn="ctr"/>
            <a:r>
              <a:rPr lang="es-MX" b="1" dirty="0" smtClean="0"/>
              <a:t>EJEMPLOS</a:t>
            </a:r>
            <a:endParaRPr lang="es-MX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13793" t="40074" r="40009" b="46875"/>
          <a:stretch/>
        </p:blipFill>
        <p:spPr>
          <a:xfrm>
            <a:off x="1116106" y="941294"/>
            <a:ext cx="9076764" cy="144172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13793" t="53248" r="40009" b="14522"/>
          <a:stretch/>
        </p:blipFill>
        <p:spPr>
          <a:xfrm>
            <a:off x="425787" y="2383017"/>
            <a:ext cx="11134397" cy="4367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9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459</Words>
  <Application>Microsoft Office PowerPoint</Application>
  <PresentationFormat>Panorámica</PresentationFormat>
  <Paragraphs>107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Aharoni</vt:lpstr>
      <vt:lpstr>Arial</vt:lpstr>
      <vt:lpstr>Calibri</vt:lpstr>
      <vt:lpstr>Calibri Light</vt:lpstr>
      <vt:lpstr>Cambria Math</vt:lpstr>
      <vt:lpstr>Comic Sans MS</vt:lpstr>
      <vt:lpstr>Tema de Office</vt:lpstr>
      <vt:lpstr>APLICAS FUNCIONES ESPECIALES Y TRANSFORMACIONES DE GRÁFICAS</vt:lpstr>
      <vt:lpstr>FUNCIONES INVERSAS</vt:lpstr>
      <vt:lpstr>ACTIVIDAD </vt:lpstr>
      <vt:lpstr>Presentación de PowerPoint</vt:lpstr>
      <vt:lpstr>TAREA</vt:lpstr>
      <vt:lpstr>FUNCION CONSTANTE</vt:lpstr>
      <vt:lpstr>FUNCIÓN IDÉNTICA</vt:lpstr>
      <vt:lpstr>FUNCIÓN DE VALOR ABSOLUTO</vt:lpstr>
      <vt:lpstr>FUNCION ESCALONADA</vt:lpstr>
      <vt:lpstr>TRANSFORMACION DE GRÁFICAS DE FUNCIONES</vt:lpstr>
      <vt:lpstr>Las traslaciones horizontales y verticales de una gráfica se obtienen así:</vt:lpstr>
      <vt:lpstr>EJEMPLOS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Ariadna RuiZ</dc:creator>
  <cp:lastModifiedBy>Ariadna RuiZ</cp:lastModifiedBy>
  <cp:revision>2</cp:revision>
  <dcterms:created xsi:type="dcterms:W3CDTF">2015-03-11T17:50:39Z</dcterms:created>
  <dcterms:modified xsi:type="dcterms:W3CDTF">2015-03-11T20:32:33Z</dcterms:modified>
</cp:coreProperties>
</file>