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7D7B-F1D4-4CCE-B43F-96BD1A770EFF}" type="datetimeFigureOut">
              <a:rPr lang="es-MX" smtClean="0"/>
              <a:t>30/11/2015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7F8BF-B5D2-4B40-BD7F-E05F31D6BF2C}" type="slidenum">
              <a:rPr lang="es-MX" smtClean="0"/>
              <a:t>‹Nº›</a:t>
            </a:fld>
            <a:endParaRPr lang="es-MX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7D7B-F1D4-4CCE-B43F-96BD1A770EFF}" type="datetimeFigureOut">
              <a:rPr lang="es-MX" smtClean="0"/>
              <a:t>30/11/2015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7F8BF-B5D2-4B40-BD7F-E05F31D6BF2C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7D7B-F1D4-4CCE-B43F-96BD1A770EFF}" type="datetimeFigureOut">
              <a:rPr lang="es-MX" smtClean="0"/>
              <a:t>30/11/2015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7F8BF-B5D2-4B40-BD7F-E05F31D6BF2C}" type="slidenum">
              <a:rPr lang="es-MX" smtClean="0"/>
              <a:t>‹Nº›</a:t>
            </a:fld>
            <a:endParaRPr lang="es-MX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7D7B-F1D4-4CCE-B43F-96BD1A770EFF}" type="datetimeFigureOut">
              <a:rPr lang="es-MX" smtClean="0"/>
              <a:t>30/11/2015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7F8BF-B5D2-4B40-BD7F-E05F31D6BF2C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7D7B-F1D4-4CCE-B43F-96BD1A770EFF}" type="datetimeFigureOut">
              <a:rPr lang="es-MX" smtClean="0"/>
              <a:t>30/11/2015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7F8BF-B5D2-4B40-BD7F-E05F31D6BF2C}" type="slidenum">
              <a:rPr lang="es-MX" smtClean="0"/>
              <a:t>‹Nº›</a:t>
            </a:fld>
            <a:endParaRPr lang="es-MX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7D7B-F1D4-4CCE-B43F-96BD1A770EFF}" type="datetimeFigureOut">
              <a:rPr lang="es-MX" smtClean="0"/>
              <a:t>30/11/2015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7F8BF-B5D2-4B40-BD7F-E05F31D6BF2C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7D7B-F1D4-4CCE-B43F-96BD1A770EFF}" type="datetimeFigureOut">
              <a:rPr lang="es-MX" smtClean="0"/>
              <a:t>30/11/2015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7F8BF-B5D2-4B40-BD7F-E05F31D6BF2C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7D7B-F1D4-4CCE-B43F-96BD1A770EFF}" type="datetimeFigureOut">
              <a:rPr lang="es-MX" smtClean="0"/>
              <a:t>30/11/2015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7F8BF-B5D2-4B40-BD7F-E05F31D6BF2C}" type="slidenum">
              <a:rPr lang="es-MX" smtClean="0"/>
              <a:t>‹Nº›</a:t>
            </a:fld>
            <a:endParaRPr lang="es-MX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7D7B-F1D4-4CCE-B43F-96BD1A770EFF}" type="datetimeFigureOut">
              <a:rPr lang="es-MX" smtClean="0"/>
              <a:t>30/11/2015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7F8BF-B5D2-4B40-BD7F-E05F31D6BF2C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7D7B-F1D4-4CCE-B43F-96BD1A770EFF}" type="datetimeFigureOut">
              <a:rPr lang="es-MX" smtClean="0"/>
              <a:t>30/11/2015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7F8BF-B5D2-4B40-BD7F-E05F31D6BF2C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7D7B-F1D4-4CCE-B43F-96BD1A770EFF}" type="datetimeFigureOut">
              <a:rPr lang="es-MX" smtClean="0"/>
              <a:t>30/11/2015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7F8BF-B5D2-4B40-BD7F-E05F31D6BF2C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A3C67D7B-F1D4-4CCE-B43F-96BD1A770EFF}" type="datetimeFigureOut">
              <a:rPr lang="es-MX" smtClean="0"/>
              <a:t>30/11/2015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8457F8BF-B5D2-4B40-BD7F-E05F31D6BF2C}" type="slidenum">
              <a:rPr lang="es-MX" smtClean="0"/>
              <a:t>‹Nº›</a:t>
            </a:fld>
            <a:endParaRPr lang="es-MX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187446" y="0"/>
            <a:ext cx="7482408" cy="1347031"/>
          </a:xfrm>
        </p:spPr>
        <p:txBody>
          <a:bodyPr/>
          <a:lstStyle/>
          <a:p>
            <a:pPr algn="ctr"/>
            <a:r>
              <a:rPr lang="es-MX" sz="4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Multiversidad</a:t>
            </a:r>
            <a:br>
              <a:rPr lang="es-MX" sz="4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MX" sz="4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Latinoamericana</a:t>
            </a:r>
            <a:r>
              <a:rPr lang="es-MX" sz="4000" dirty="0" smtClean="0"/>
              <a:t>.</a:t>
            </a:r>
            <a:endParaRPr lang="es-MX" sz="40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762000" y="1340768"/>
            <a:ext cx="7986464" cy="4824536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es-MX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English IV</a:t>
            </a:r>
          </a:p>
          <a:p>
            <a:pPr algn="ctr"/>
            <a:r>
              <a:rPr lang="es-MX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“Present Perfect”</a:t>
            </a:r>
          </a:p>
          <a:p>
            <a:pPr algn="ctr"/>
            <a:endParaRPr lang="es-MX" sz="36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es-MX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Campus:</a:t>
            </a:r>
            <a:r>
              <a:rPr lang="es-MX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Durango. </a:t>
            </a:r>
          </a:p>
          <a:p>
            <a:r>
              <a:rPr lang="es-MX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Semester:</a:t>
            </a:r>
            <a:r>
              <a:rPr lang="es-MX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4</a:t>
            </a:r>
          </a:p>
          <a:p>
            <a:r>
              <a:rPr lang="es-MX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Profesor: </a:t>
            </a:r>
            <a:r>
              <a:rPr lang="es-MX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Silvestre Jonattan Rivas Terrones</a:t>
            </a:r>
          </a:p>
          <a:p>
            <a:r>
              <a:rPr lang="es-MX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Objective:</a:t>
            </a:r>
            <a:r>
              <a:rPr lang="es-MX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MX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es-MX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tudents will learn how to create sentences using the present perfect tense in the different ways of references.</a:t>
            </a:r>
            <a:br>
              <a:rPr lang="es-MX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</a:br>
            <a:endParaRPr lang="es-MX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r"/>
            <a:r>
              <a:rPr lang="es-MX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march the 02nd, 2015</a:t>
            </a:r>
          </a:p>
          <a:p>
            <a:pPr algn="just"/>
            <a:endParaRPr lang="es-MX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02" y="0"/>
            <a:ext cx="1770290" cy="16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6910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55576" y="404664"/>
            <a:ext cx="6781800" cy="1600200"/>
          </a:xfrm>
        </p:spPr>
        <p:txBody>
          <a:bodyPr>
            <a:normAutofit/>
          </a:bodyPr>
          <a:lstStyle/>
          <a:p>
            <a:pPr marL="685800" indent="-685800">
              <a:buFont typeface="Wingdings" pitchFamily="2" charset="2"/>
              <a:buChar char="Ø"/>
            </a:pPr>
            <a:r>
              <a:rPr lang="es-MX" sz="4400" b="1" dirty="0" smtClean="0">
                <a:latin typeface="Arial" pitchFamily="34" charset="0"/>
                <a:cs typeface="Arial" pitchFamily="34" charset="0"/>
              </a:rPr>
              <a:t>Present Perfect </a:t>
            </a:r>
            <a:br>
              <a:rPr lang="es-MX" sz="4400" b="1" dirty="0" smtClean="0">
                <a:latin typeface="Arial" pitchFamily="34" charset="0"/>
                <a:cs typeface="Arial" pitchFamily="34" charset="0"/>
              </a:rPr>
            </a:br>
            <a:r>
              <a:rPr lang="es-MX" sz="4400" b="1" dirty="0" smtClean="0">
                <a:latin typeface="Arial" pitchFamily="34" charset="0"/>
                <a:cs typeface="Arial" pitchFamily="34" charset="0"/>
              </a:rPr>
              <a:t>*</a:t>
            </a:r>
            <a:r>
              <a:rPr lang="es-MX" sz="4400" b="1" dirty="0" err="1" smtClean="0">
                <a:latin typeface="Arial" pitchFamily="34" charset="0"/>
                <a:cs typeface="Arial" pitchFamily="34" charset="0"/>
              </a:rPr>
              <a:t>Affirmative</a:t>
            </a:r>
            <a:r>
              <a:rPr lang="es-MX" sz="4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MX" sz="4400" b="1" dirty="0" err="1" smtClean="0">
                <a:latin typeface="Arial" pitchFamily="34" charset="0"/>
                <a:cs typeface="Arial" pitchFamily="34" charset="0"/>
              </a:rPr>
              <a:t>form</a:t>
            </a:r>
            <a:r>
              <a:rPr lang="es-MX" sz="4400" b="1" dirty="0" smtClean="0">
                <a:latin typeface="Arial" pitchFamily="34" charset="0"/>
                <a:cs typeface="Arial" pitchFamily="34" charset="0"/>
              </a:rPr>
              <a:t>.</a:t>
            </a:r>
            <a:endParaRPr lang="es-MX" sz="4400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9363498"/>
              </p:ext>
            </p:extLst>
          </p:nvPr>
        </p:nvGraphicFramePr>
        <p:xfrm>
          <a:off x="684213" y="2133600"/>
          <a:ext cx="7543800" cy="15834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43800"/>
              </a:tblGrid>
              <a:tr h="1583432">
                <a:tc>
                  <a:txBody>
                    <a:bodyPr/>
                    <a:lstStyle/>
                    <a:p>
                      <a:endParaRPr lang="es-MX" dirty="0" smtClean="0"/>
                    </a:p>
                    <a:p>
                      <a:pPr algn="ctr"/>
                      <a:endParaRPr lang="es-MX" sz="180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/>
                      <a:r>
                        <a:rPr lang="es-MX" sz="1800" dirty="0" err="1" smtClean="0">
                          <a:latin typeface="Arial" pitchFamily="34" charset="0"/>
                          <a:cs typeface="Arial" pitchFamily="34" charset="0"/>
                        </a:rPr>
                        <a:t>Pronoun</a:t>
                      </a:r>
                      <a:r>
                        <a:rPr lang="es-MX" sz="18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MX" sz="1800" baseline="0" dirty="0" err="1" smtClean="0">
                          <a:latin typeface="Arial" pitchFamily="34" charset="0"/>
                          <a:cs typeface="Arial" pitchFamily="34" charset="0"/>
                        </a:rPr>
                        <a:t>noun</a:t>
                      </a:r>
                      <a:r>
                        <a:rPr lang="es-MX" sz="1800" baseline="0" dirty="0" smtClean="0">
                          <a:latin typeface="Arial" pitchFamily="34" charset="0"/>
                          <a:cs typeface="Arial" pitchFamily="34" charset="0"/>
                        </a:rPr>
                        <a:t> + </a:t>
                      </a:r>
                      <a:r>
                        <a:rPr lang="es-MX" sz="1800" baseline="0" dirty="0" err="1" smtClean="0">
                          <a:latin typeface="Arial" pitchFamily="34" charset="0"/>
                          <a:cs typeface="Arial" pitchFamily="34" charset="0"/>
                        </a:rPr>
                        <a:t>Have</a:t>
                      </a:r>
                      <a:r>
                        <a:rPr lang="es-MX" sz="1800" baseline="0" dirty="0" smtClean="0">
                          <a:latin typeface="Arial" pitchFamily="34" charset="0"/>
                          <a:cs typeface="Arial" pitchFamily="34" charset="0"/>
                        </a:rPr>
                        <a:t>/has + </a:t>
                      </a:r>
                      <a:r>
                        <a:rPr lang="es-MX" sz="1800" baseline="0" dirty="0" err="1" smtClean="0">
                          <a:latin typeface="Arial" pitchFamily="34" charset="0"/>
                          <a:cs typeface="Arial" pitchFamily="34" charset="0"/>
                        </a:rPr>
                        <a:t>Verb</a:t>
                      </a:r>
                      <a:r>
                        <a:rPr lang="es-MX" sz="18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MX" sz="1800" baseline="0" dirty="0" err="1" smtClean="0">
                          <a:latin typeface="Arial" pitchFamily="34" charset="0"/>
                          <a:cs typeface="Arial" pitchFamily="34" charset="0"/>
                        </a:rPr>
                        <a:t>past</a:t>
                      </a:r>
                      <a:r>
                        <a:rPr lang="es-MX" sz="18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MX" sz="1800" baseline="0" dirty="0" err="1" smtClean="0">
                          <a:latin typeface="Arial" pitchFamily="34" charset="0"/>
                          <a:cs typeface="Arial" pitchFamily="34" charset="0"/>
                        </a:rPr>
                        <a:t>participle</a:t>
                      </a:r>
                      <a:r>
                        <a:rPr lang="es-MX" sz="1800" baseline="0" dirty="0" smtClean="0">
                          <a:latin typeface="Arial" pitchFamily="34" charset="0"/>
                          <a:cs typeface="Arial" pitchFamily="34" charset="0"/>
                        </a:rPr>
                        <a:t> + </a:t>
                      </a:r>
                      <a:r>
                        <a:rPr lang="es-MX" sz="1800" baseline="0" dirty="0" err="1" smtClean="0">
                          <a:latin typeface="Arial" pitchFamily="34" charset="0"/>
                          <a:cs typeface="Arial" pitchFamily="34" charset="0"/>
                        </a:rPr>
                        <a:t>Complement</a:t>
                      </a:r>
                      <a:r>
                        <a:rPr lang="es-MX" sz="18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s-MX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4 Rectángulo"/>
          <p:cNvSpPr/>
          <p:nvPr/>
        </p:nvSpPr>
        <p:spPr>
          <a:xfrm>
            <a:off x="755576" y="5733256"/>
            <a:ext cx="71287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400" dirty="0" smtClean="0">
                <a:latin typeface="Arial" pitchFamily="34" charset="0"/>
                <a:cs typeface="Arial" pitchFamily="34" charset="0"/>
              </a:rPr>
              <a:t>Ej. </a:t>
            </a:r>
            <a:r>
              <a:rPr lang="es-MX" sz="2400" dirty="0" err="1" smtClean="0">
                <a:latin typeface="Arial" pitchFamily="34" charset="0"/>
                <a:cs typeface="Arial" pitchFamily="34" charset="0"/>
              </a:rPr>
              <a:t>She</a:t>
            </a:r>
            <a:r>
              <a:rPr lang="es-MX" sz="2400" dirty="0" smtClean="0">
                <a:latin typeface="Arial" pitchFamily="34" charset="0"/>
                <a:cs typeface="Arial" pitchFamily="34" charset="0"/>
              </a:rPr>
              <a:t> has </a:t>
            </a:r>
            <a:r>
              <a:rPr lang="es-MX" sz="2400" dirty="0" err="1" smtClean="0">
                <a:latin typeface="Arial" pitchFamily="34" charset="0"/>
                <a:cs typeface="Arial" pitchFamily="34" charset="0"/>
              </a:rPr>
              <a:t>walked</a:t>
            </a:r>
            <a:r>
              <a:rPr lang="es-MX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MX" sz="2400" dirty="0" err="1" smtClean="0">
                <a:latin typeface="Arial" pitchFamily="34" charset="0"/>
                <a:cs typeface="Arial" pitchFamily="34" charset="0"/>
              </a:rPr>
              <a:t>on</a:t>
            </a:r>
            <a:r>
              <a:rPr lang="es-MX" sz="2400" dirty="0" smtClean="0">
                <a:latin typeface="Arial" pitchFamily="34" charset="0"/>
                <a:cs typeface="Arial" pitchFamily="34" charset="0"/>
              </a:rPr>
              <a:t> the </a:t>
            </a:r>
            <a:r>
              <a:rPr lang="es-MX" sz="2400" dirty="0" err="1" smtClean="0">
                <a:latin typeface="Arial" pitchFamily="34" charset="0"/>
                <a:cs typeface="Arial" pitchFamily="34" charset="0"/>
              </a:rPr>
              <a:t>street</a:t>
            </a:r>
            <a:endParaRPr lang="es-MX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30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0"/>
            <a:ext cx="6781800" cy="1600200"/>
          </a:xfrm>
        </p:spPr>
        <p:txBody>
          <a:bodyPr>
            <a:normAutofit/>
          </a:bodyPr>
          <a:lstStyle/>
          <a:p>
            <a:pPr marL="685800" indent="-685800">
              <a:buFont typeface="Wingdings" pitchFamily="2" charset="2"/>
              <a:buChar char="Ø"/>
            </a:pPr>
            <a:r>
              <a:rPr lang="es-MX" sz="4400" b="1" dirty="0" err="1" smtClean="0">
                <a:latin typeface="Arial" pitchFamily="34" charset="0"/>
                <a:cs typeface="Arial" pitchFamily="34" charset="0"/>
              </a:rPr>
              <a:t>Negative</a:t>
            </a:r>
            <a:r>
              <a:rPr lang="es-MX" sz="4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MX" sz="4400" b="1" dirty="0" err="1" smtClean="0">
                <a:latin typeface="Arial" pitchFamily="34" charset="0"/>
                <a:cs typeface="Arial" pitchFamily="34" charset="0"/>
              </a:rPr>
              <a:t>Form</a:t>
            </a:r>
            <a:endParaRPr lang="es-MX" sz="4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endParaRPr lang="es-MX" dirty="0"/>
          </a:p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endParaRPr lang="es-MX" dirty="0"/>
          </a:p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endParaRPr lang="es-MX" dirty="0"/>
          </a:p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endParaRPr lang="es-MX" dirty="0"/>
          </a:p>
          <a:p>
            <a:pPr marL="0" indent="0">
              <a:buNone/>
            </a:pPr>
            <a:endParaRPr lang="es-MX" dirty="0" smtClean="0"/>
          </a:p>
        </p:txBody>
      </p:sp>
      <p:graphicFrame>
        <p:nvGraphicFramePr>
          <p:cNvPr id="4" name="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1447019"/>
              </p:ext>
            </p:extLst>
          </p:nvPr>
        </p:nvGraphicFramePr>
        <p:xfrm>
          <a:off x="611560" y="2060848"/>
          <a:ext cx="7704856" cy="144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04856"/>
              </a:tblGrid>
              <a:tr h="1440160">
                <a:tc>
                  <a:txBody>
                    <a:bodyPr/>
                    <a:lstStyle/>
                    <a:p>
                      <a:pPr algn="ctr"/>
                      <a:endParaRPr lang="es-MX" dirty="0" smtClean="0"/>
                    </a:p>
                    <a:p>
                      <a:pPr algn="ctr"/>
                      <a:endParaRPr lang="es-MX" dirty="0" smtClean="0"/>
                    </a:p>
                    <a:p>
                      <a:pPr algn="ctr"/>
                      <a:r>
                        <a:rPr lang="es-MX" dirty="0" err="1" smtClean="0">
                          <a:latin typeface="Arial" pitchFamily="34" charset="0"/>
                          <a:cs typeface="Arial" pitchFamily="34" charset="0"/>
                        </a:rPr>
                        <a:t>Pronoun</a:t>
                      </a:r>
                      <a:r>
                        <a:rPr lang="es-MX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MX" dirty="0" err="1" smtClean="0">
                          <a:latin typeface="Arial" pitchFamily="34" charset="0"/>
                          <a:cs typeface="Arial" pitchFamily="34" charset="0"/>
                        </a:rPr>
                        <a:t>noun</a:t>
                      </a:r>
                      <a:r>
                        <a:rPr lang="es-MX" dirty="0" smtClean="0">
                          <a:latin typeface="Arial" pitchFamily="34" charset="0"/>
                          <a:cs typeface="Arial" pitchFamily="34" charset="0"/>
                        </a:rPr>
                        <a:t> +</a:t>
                      </a:r>
                      <a:r>
                        <a:rPr lang="es-MX" dirty="0" err="1" smtClean="0">
                          <a:latin typeface="Arial" pitchFamily="34" charset="0"/>
                          <a:cs typeface="Arial" pitchFamily="34" charset="0"/>
                        </a:rPr>
                        <a:t>Haven´t</a:t>
                      </a:r>
                      <a:r>
                        <a:rPr lang="es-MX" dirty="0" smtClean="0">
                          <a:latin typeface="Arial" pitchFamily="34" charset="0"/>
                          <a:cs typeface="Arial" pitchFamily="34" charset="0"/>
                        </a:rPr>
                        <a:t>/</a:t>
                      </a:r>
                      <a:r>
                        <a:rPr lang="es-MX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MX" baseline="0" dirty="0" err="1" smtClean="0">
                          <a:latin typeface="Arial" pitchFamily="34" charset="0"/>
                          <a:cs typeface="Arial" pitchFamily="34" charset="0"/>
                        </a:rPr>
                        <a:t>Hasn´t</a:t>
                      </a:r>
                      <a:r>
                        <a:rPr lang="es-MX" baseline="0" dirty="0" smtClean="0">
                          <a:latin typeface="Arial" pitchFamily="34" charset="0"/>
                          <a:cs typeface="Arial" pitchFamily="34" charset="0"/>
                        </a:rPr>
                        <a:t> + </a:t>
                      </a:r>
                      <a:r>
                        <a:rPr lang="es-MX" baseline="0" dirty="0" err="1" smtClean="0">
                          <a:latin typeface="Arial" pitchFamily="34" charset="0"/>
                          <a:cs typeface="Arial" pitchFamily="34" charset="0"/>
                        </a:rPr>
                        <a:t>Verb</a:t>
                      </a:r>
                      <a:r>
                        <a:rPr lang="es-MX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MX" baseline="0" dirty="0" err="1" smtClean="0">
                          <a:latin typeface="Arial" pitchFamily="34" charset="0"/>
                          <a:cs typeface="Arial" pitchFamily="34" charset="0"/>
                        </a:rPr>
                        <a:t>past</a:t>
                      </a:r>
                      <a:r>
                        <a:rPr lang="es-MX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MX" baseline="0" dirty="0" err="1" smtClean="0">
                          <a:latin typeface="Arial" pitchFamily="34" charset="0"/>
                          <a:cs typeface="Arial" pitchFamily="34" charset="0"/>
                        </a:rPr>
                        <a:t>participle</a:t>
                      </a:r>
                      <a:r>
                        <a:rPr lang="es-MX" baseline="0" dirty="0" smtClean="0">
                          <a:latin typeface="Arial" pitchFamily="34" charset="0"/>
                          <a:cs typeface="Arial" pitchFamily="34" charset="0"/>
                        </a:rPr>
                        <a:t> + </a:t>
                      </a:r>
                      <a:r>
                        <a:rPr lang="es-MX" baseline="0" dirty="0" err="1" smtClean="0">
                          <a:latin typeface="Arial" pitchFamily="34" charset="0"/>
                          <a:cs typeface="Arial" pitchFamily="34" charset="0"/>
                        </a:rPr>
                        <a:t>Complement</a:t>
                      </a:r>
                      <a:r>
                        <a:rPr lang="es-MX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s-MX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4 Rectángulo"/>
          <p:cNvSpPr/>
          <p:nvPr/>
        </p:nvSpPr>
        <p:spPr>
          <a:xfrm>
            <a:off x="755576" y="5733256"/>
            <a:ext cx="77048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Ej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She hasn´t walked on the street.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592350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55576" y="188640"/>
            <a:ext cx="6781800" cy="1600200"/>
          </a:xfrm>
        </p:spPr>
        <p:txBody>
          <a:bodyPr>
            <a:normAutofit/>
          </a:bodyPr>
          <a:lstStyle/>
          <a:p>
            <a:pPr marL="685800" indent="-685800">
              <a:buFont typeface="Wingdings" pitchFamily="2" charset="2"/>
              <a:buChar char="Ø"/>
            </a:pPr>
            <a:r>
              <a:rPr lang="es-MX" sz="4400" b="1" dirty="0" err="1" smtClean="0">
                <a:latin typeface="Arial" pitchFamily="34" charset="0"/>
                <a:cs typeface="Arial" pitchFamily="34" charset="0"/>
              </a:rPr>
              <a:t>Interrogative</a:t>
            </a:r>
            <a:r>
              <a:rPr lang="es-MX" sz="4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MX" sz="4400" b="1" dirty="0" err="1" smtClean="0">
                <a:latin typeface="Arial" pitchFamily="34" charset="0"/>
                <a:cs typeface="Arial" pitchFamily="34" charset="0"/>
              </a:rPr>
              <a:t>form</a:t>
            </a:r>
            <a:endParaRPr lang="es-MX" sz="4400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1553269"/>
              </p:ext>
            </p:extLst>
          </p:nvPr>
        </p:nvGraphicFramePr>
        <p:xfrm>
          <a:off x="663090" y="2132856"/>
          <a:ext cx="7543800" cy="17277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43800"/>
              </a:tblGrid>
              <a:tr h="1727770">
                <a:tc>
                  <a:txBody>
                    <a:bodyPr/>
                    <a:lstStyle/>
                    <a:p>
                      <a:endParaRPr lang="es-MX" dirty="0" smtClean="0"/>
                    </a:p>
                    <a:p>
                      <a:endParaRPr lang="es-MX" dirty="0" smtClean="0"/>
                    </a:p>
                    <a:p>
                      <a:pPr algn="ctr"/>
                      <a:r>
                        <a:rPr lang="es-MX" dirty="0" err="1" smtClean="0">
                          <a:latin typeface="Arial" pitchFamily="34" charset="0"/>
                          <a:cs typeface="Arial" pitchFamily="34" charset="0"/>
                        </a:rPr>
                        <a:t>Have</a:t>
                      </a:r>
                      <a:r>
                        <a:rPr lang="es-MX" dirty="0" smtClean="0">
                          <a:latin typeface="Arial" pitchFamily="34" charset="0"/>
                          <a:cs typeface="Arial" pitchFamily="34" charset="0"/>
                        </a:rPr>
                        <a:t>/Has</a:t>
                      </a:r>
                      <a:r>
                        <a:rPr lang="es-MX" baseline="0" dirty="0" smtClean="0">
                          <a:latin typeface="Arial" pitchFamily="34" charset="0"/>
                          <a:cs typeface="Arial" pitchFamily="34" charset="0"/>
                        </a:rPr>
                        <a:t> + </a:t>
                      </a:r>
                      <a:r>
                        <a:rPr lang="es-MX" baseline="0" dirty="0" err="1" smtClean="0">
                          <a:latin typeface="Arial" pitchFamily="34" charset="0"/>
                          <a:cs typeface="Arial" pitchFamily="34" charset="0"/>
                        </a:rPr>
                        <a:t>Pronoun</a:t>
                      </a:r>
                      <a:r>
                        <a:rPr lang="es-MX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MX" baseline="0" dirty="0" err="1" smtClean="0">
                          <a:latin typeface="Arial" pitchFamily="34" charset="0"/>
                          <a:cs typeface="Arial" pitchFamily="34" charset="0"/>
                        </a:rPr>
                        <a:t>noun</a:t>
                      </a:r>
                      <a:r>
                        <a:rPr lang="es-MX" baseline="0" dirty="0" smtClean="0">
                          <a:latin typeface="Arial" pitchFamily="34" charset="0"/>
                          <a:cs typeface="Arial" pitchFamily="34" charset="0"/>
                        </a:rPr>
                        <a:t> +  </a:t>
                      </a:r>
                      <a:r>
                        <a:rPr lang="es-MX" baseline="0" dirty="0" err="1" smtClean="0">
                          <a:latin typeface="Arial" pitchFamily="34" charset="0"/>
                          <a:cs typeface="Arial" pitchFamily="34" charset="0"/>
                        </a:rPr>
                        <a:t>Verb</a:t>
                      </a:r>
                      <a:r>
                        <a:rPr lang="es-MX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MX" baseline="0" dirty="0" err="1" smtClean="0">
                          <a:latin typeface="Arial" pitchFamily="34" charset="0"/>
                          <a:cs typeface="Arial" pitchFamily="34" charset="0"/>
                        </a:rPr>
                        <a:t>past</a:t>
                      </a:r>
                      <a:r>
                        <a:rPr lang="es-MX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MX" baseline="0" dirty="0" err="1" smtClean="0">
                          <a:latin typeface="Arial" pitchFamily="34" charset="0"/>
                          <a:cs typeface="Arial" pitchFamily="34" charset="0"/>
                        </a:rPr>
                        <a:t>participle</a:t>
                      </a:r>
                      <a:r>
                        <a:rPr lang="es-MX" baseline="0" dirty="0" smtClean="0">
                          <a:latin typeface="Arial" pitchFamily="34" charset="0"/>
                          <a:cs typeface="Arial" pitchFamily="34" charset="0"/>
                        </a:rPr>
                        <a:t> + </a:t>
                      </a:r>
                      <a:r>
                        <a:rPr lang="es-MX" baseline="0" dirty="0" err="1" smtClean="0">
                          <a:latin typeface="Arial" pitchFamily="34" charset="0"/>
                          <a:cs typeface="Arial" pitchFamily="34" charset="0"/>
                        </a:rPr>
                        <a:t>complement</a:t>
                      </a:r>
                      <a:r>
                        <a:rPr lang="es-MX" baseline="0" dirty="0" smtClean="0"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  <a:r>
                        <a:rPr lang="es-MX" sz="36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?</a:t>
                      </a:r>
                      <a:endParaRPr lang="es-MX" sz="360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4 Rectángulo"/>
          <p:cNvSpPr/>
          <p:nvPr/>
        </p:nvSpPr>
        <p:spPr>
          <a:xfrm>
            <a:off x="783820" y="5705021"/>
            <a:ext cx="74518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Ej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Has she walked on the street? R: Yes, she has.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1043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55576" y="16737"/>
            <a:ext cx="6781800" cy="1600200"/>
          </a:xfrm>
        </p:spPr>
        <p:txBody>
          <a:bodyPr>
            <a:normAutofit/>
          </a:bodyPr>
          <a:lstStyle/>
          <a:p>
            <a:pPr marL="685800" indent="-685800">
              <a:buFont typeface="Wingdings" pitchFamily="2" charset="2"/>
              <a:buChar char="Ø"/>
            </a:pPr>
            <a:r>
              <a:rPr lang="es-MX" sz="4400" b="1" dirty="0" err="1" smtClean="0">
                <a:latin typeface="Arial" pitchFamily="34" charset="0"/>
                <a:cs typeface="Arial" pitchFamily="34" charset="0"/>
              </a:rPr>
              <a:t>Topic´s</a:t>
            </a:r>
            <a:r>
              <a:rPr lang="es-MX" sz="4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MX" sz="4400" b="1" dirty="0" err="1" smtClean="0">
                <a:latin typeface="Arial" pitchFamily="34" charset="0"/>
                <a:cs typeface="Arial" pitchFamily="34" charset="0"/>
              </a:rPr>
              <a:t>excercise</a:t>
            </a:r>
            <a:endParaRPr lang="es-MX" sz="4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62000" y="1772816"/>
            <a:ext cx="7698432" cy="4392488"/>
          </a:xfrm>
        </p:spPr>
        <p:txBody>
          <a:bodyPr/>
          <a:lstStyle/>
          <a:p>
            <a:pPr lvl="1" algn="just">
              <a:buFont typeface="Wingdings" pitchFamily="2" charset="2"/>
              <a:buChar char="q"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Complete 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the following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sentences.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Q1: _______ </a:t>
            </a:r>
            <a:r>
              <a:rPr lang="en-US" dirty="0">
                <a:latin typeface="Arial" pitchFamily="34" charset="0"/>
                <a:cs typeface="Arial" pitchFamily="34" charset="0"/>
              </a:rPr>
              <a:t>you _______ (be) to Asia?</a:t>
            </a:r>
            <a:br>
              <a:rPr lang="en-US" dirty="0">
                <a:latin typeface="Arial" pitchFamily="34" charset="0"/>
                <a:cs typeface="Arial" pitchFamily="34" charset="0"/>
              </a:rPr>
            </a:br>
            <a:r>
              <a:rPr lang="en-US" dirty="0" smtClean="0">
                <a:latin typeface="Arial" pitchFamily="34" charset="0"/>
                <a:cs typeface="Arial" pitchFamily="34" charset="0"/>
              </a:rPr>
              <a:t>Q2: She </a:t>
            </a:r>
            <a:r>
              <a:rPr lang="en-US" dirty="0">
                <a:latin typeface="Arial" pitchFamily="34" charset="0"/>
                <a:cs typeface="Arial" pitchFamily="34" charset="0"/>
              </a:rPr>
              <a:t>_______ (not/study) for the exam.</a:t>
            </a:r>
            <a:br>
              <a:rPr lang="en-US" dirty="0">
                <a:latin typeface="Arial" pitchFamily="34" charset="0"/>
                <a:cs typeface="Arial" pitchFamily="34" charset="0"/>
              </a:rPr>
            </a:br>
            <a:r>
              <a:rPr lang="en-US" dirty="0" smtClean="0">
                <a:latin typeface="Arial" pitchFamily="34" charset="0"/>
                <a:cs typeface="Arial" pitchFamily="34" charset="0"/>
              </a:rPr>
              <a:t>Q3: Adam </a:t>
            </a:r>
            <a:r>
              <a:rPr lang="en-US" dirty="0">
                <a:latin typeface="Arial" pitchFamily="34" charset="0"/>
                <a:cs typeface="Arial" pitchFamily="34" charset="0"/>
              </a:rPr>
              <a:t>and Natalie _______ (live) together for 3 years. </a:t>
            </a:r>
            <a:br>
              <a:rPr lang="en-US" dirty="0">
                <a:latin typeface="Arial" pitchFamily="34" charset="0"/>
                <a:cs typeface="Arial" pitchFamily="34" charset="0"/>
              </a:rPr>
            </a:br>
            <a:r>
              <a:rPr lang="en-US" dirty="0" smtClean="0">
                <a:latin typeface="Arial" pitchFamily="34" charset="0"/>
                <a:cs typeface="Arial" pitchFamily="34" charset="0"/>
              </a:rPr>
              <a:t>Q4: Where </a:t>
            </a:r>
            <a:r>
              <a:rPr lang="en-US" dirty="0">
                <a:latin typeface="Arial" pitchFamily="34" charset="0"/>
                <a:cs typeface="Arial" pitchFamily="34" charset="0"/>
              </a:rPr>
              <a:t>_______ he _______ (go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)?</a:t>
            </a:r>
            <a:r>
              <a:rPr lang="en-US" dirty="0">
                <a:latin typeface="Arial" pitchFamily="34" charset="0"/>
                <a:cs typeface="Arial" pitchFamily="34" charset="0"/>
              </a:rPr>
              <a:t/>
            </a:r>
            <a:br>
              <a:rPr lang="en-US" dirty="0">
                <a:latin typeface="Arial" pitchFamily="34" charset="0"/>
                <a:cs typeface="Arial" pitchFamily="34" charset="0"/>
              </a:rPr>
            </a:br>
            <a:r>
              <a:rPr lang="en-US" dirty="0" smtClean="0">
                <a:latin typeface="Arial" pitchFamily="34" charset="0"/>
                <a:cs typeface="Arial" pitchFamily="34" charset="0"/>
              </a:rPr>
              <a:t>Q5: We </a:t>
            </a:r>
            <a:r>
              <a:rPr lang="en-US" dirty="0">
                <a:latin typeface="Arial" pitchFamily="34" charset="0"/>
                <a:cs typeface="Arial" pitchFamily="34" charset="0"/>
              </a:rPr>
              <a:t>_______ (not/leave) yet.</a:t>
            </a:r>
            <a:br>
              <a:rPr lang="en-US" dirty="0">
                <a:latin typeface="Arial" pitchFamily="34" charset="0"/>
                <a:cs typeface="Arial" pitchFamily="34" charset="0"/>
              </a:rPr>
            </a:br>
            <a:r>
              <a:rPr lang="en-US" dirty="0" smtClean="0">
                <a:latin typeface="Arial" pitchFamily="34" charset="0"/>
                <a:cs typeface="Arial" pitchFamily="34" charset="0"/>
              </a:rPr>
              <a:t>Q6: I </a:t>
            </a:r>
            <a:r>
              <a:rPr lang="en-US" dirty="0">
                <a:latin typeface="Arial" pitchFamily="34" charset="0"/>
                <a:cs typeface="Arial" pitchFamily="34" charset="0"/>
              </a:rPr>
              <a:t>_______ (want) a new car for a long time.</a:t>
            </a:r>
            <a:br>
              <a:rPr lang="en-US" dirty="0">
                <a:latin typeface="Arial" pitchFamily="34" charset="0"/>
                <a:cs typeface="Arial" pitchFamily="34" charset="0"/>
              </a:rPr>
            </a:br>
            <a:r>
              <a:rPr lang="en-US" dirty="0" smtClean="0">
                <a:latin typeface="Arial" pitchFamily="34" charset="0"/>
                <a:cs typeface="Arial" pitchFamily="34" charset="0"/>
              </a:rPr>
              <a:t>Q7: _______ </a:t>
            </a:r>
            <a:r>
              <a:rPr lang="en-US" dirty="0">
                <a:latin typeface="Arial" pitchFamily="34" charset="0"/>
                <a:cs typeface="Arial" pitchFamily="34" charset="0"/>
              </a:rPr>
              <a:t>the bus (arrive) ________ yet?</a:t>
            </a:r>
            <a:endParaRPr lang="es-MX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0903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45</TotalTime>
  <Words>132</Words>
  <Application>Microsoft Office PowerPoint</Application>
  <PresentationFormat>Presentación en pantalla (4:3)</PresentationFormat>
  <Paragraphs>34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NewsPrint</vt:lpstr>
      <vt:lpstr>Multiversidad Latinoamericana.</vt:lpstr>
      <vt:lpstr>Present Perfect  *Affirmative form.</vt:lpstr>
      <vt:lpstr>Negative Form</vt:lpstr>
      <vt:lpstr>Interrogative form</vt:lpstr>
      <vt:lpstr>Topic´s excercise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Latinoamericana.</dc:title>
  <dc:creator>Anel Valdez Núñez</dc:creator>
  <cp:lastModifiedBy>PC</cp:lastModifiedBy>
  <cp:revision>6</cp:revision>
  <dcterms:created xsi:type="dcterms:W3CDTF">2015-05-20T00:28:25Z</dcterms:created>
  <dcterms:modified xsi:type="dcterms:W3CDTF">2015-11-30T23:47:59Z</dcterms:modified>
</cp:coreProperties>
</file>