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0"/>
  </p:notesMasterIdLst>
  <p:sldIdLst>
    <p:sldId id="256" r:id="rId2"/>
    <p:sldId id="257" r:id="rId3"/>
    <p:sldId id="265" r:id="rId4"/>
    <p:sldId id="258" r:id="rId5"/>
    <p:sldId id="259" r:id="rId6"/>
    <p:sldId id="260" r:id="rId7"/>
    <p:sldId id="266" r:id="rId8"/>
    <p:sldId id="267"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2" d="100"/>
          <a:sy n="52" d="100"/>
        </p:scale>
        <p:origin x="-1219"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D5C2C2-DFED-40DA-8975-331AB0D62642}" type="datetimeFigureOut">
              <a:rPr lang="es-MX" smtClean="0"/>
              <a:pPr/>
              <a:t>29/07/2016</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6E0C62-5D97-4307-80A2-7C647EA8B307}" type="slidenum">
              <a:rPr lang="es-MX" smtClean="0"/>
              <a:pPr/>
              <a:t>‹Nº›</a:t>
            </a:fld>
            <a:endParaRPr lang="es-MX"/>
          </a:p>
        </p:txBody>
      </p:sp>
    </p:spTree>
    <p:extLst>
      <p:ext uri="{BB962C8B-B14F-4D97-AF65-F5344CB8AC3E}">
        <p14:creationId xmlns:p14="http://schemas.microsoft.com/office/powerpoint/2010/main" val="1796443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376E0C62-5D97-4307-80A2-7C647EA8B307}" type="slidenum">
              <a:rPr lang="es-MX" smtClean="0"/>
              <a:pPr/>
              <a:t>4</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1"/>
      </p:bgRef>
    </p:bg>
    <p:spTree>
      <p:nvGrpSpPr>
        <p:cNvPr id="1" name=""/>
        <p:cNvGrpSpPr/>
        <p:nvPr/>
      </p:nvGrpSpPr>
      <p:grpSpPr>
        <a:xfrm>
          <a:off x="0" y="0"/>
          <a:ext cx="0" cy="0"/>
          <a:chOff x="0" y="0"/>
          <a:chExt cx="0" cy="0"/>
        </a:xfrm>
      </p:grpSpPr>
      <p:sp>
        <p:nvSpPr>
          <p:cNvPr id="12" name="11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12 Rectángulo redondeado"/>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8 Subtítulo"/>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17" name="16 Marcador de pie de página"/>
          <p:cNvSpPr>
            <a:spLocks noGrp="1"/>
          </p:cNvSpPr>
          <p:nvPr>
            <p:ph type="ftr" sz="quarter" idx="11"/>
          </p:nvPr>
        </p:nvSpPr>
        <p:spPr/>
        <p:txBody>
          <a:bodyPr/>
          <a:lstStyle/>
          <a:p>
            <a:endParaRPr lang="es-MX"/>
          </a:p>
        </p:txBody>
      </p:sp>
      <p:sp>
        <p:nvSpPr>
          <p:cNvPr id="29" name="28 Marcador de número de diapositiva"/>
          <p:cNvSpPr>
            <a:spLocks noGrp="1"/>
          </p:cNvSpPr>
          <p:nvPr>
            <p:ph type="sldNum" sz="quarter" idx="12"/>
          </p:nvPr>
        </p:nvSpPr>
        <p:spPr/>
        <p:txBody>
          <a:bodyPr lIns="0" tIns="0" rIns="0" bIns="0">
            <a:noAutofit/>
          </a:bodyPr>
          <a:lstStyle>
            <a:lvl1pPr>
              <a:defRPr sz="1400">
                <a:solidFill>
                  <a:srgbClr val="FFFFFF"/>
                </a:solidFill>
              </a:defRPr>
            </a:lvl1pPr>
          </a:lstStyle>
          <a:p>
            <a:fld id="{D8E1A71D-C07D-46D0-8211-566722571659}" type="slidenum">
              <a:rPr lang="es-MX" smtClean="0"/>
              <a:pPr/>
              <a:t>‹Nº›</a:t>
            </a:fld>
            <a:endParaRPr lang="es-MX"/>
          </a:p>
        </p:txBody>
      </p:sp>
      <p:sp>
        <p:nvSpPr>
          <p:cNvPr id="7" name="6 Rectángulo"/>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8" name="7 Marcador de contenido"/>
          <p:cNvSpPr>
            <a:spLocks noGrp="1"/>
          </p:cNvSpPr>
          <p:nvPr>
            <p:ph sz="quarter" idx="1"/>
          </p:nvPr>
        </p:nvSpPr>
        <p:spPr>
          <a:xfrm>
            <a:off x="914400" y="1447800"/>
            <a:ext cx="777240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9 Rectángulo redondeado"/>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722313" y="952500"/>
            <a:ext cx="7772400" cy="1362075"/>
          </a:xfrm>
        </p:spPr>
        <p:txBody>
          <a:bodyPr anchor="b" anchorCtr="0"/>
          <a:lstStyle>
            <a:lvl1pPr algn="l">
              <a:buNone/>
              <a:defRPr sz="4000" b="0" cap="none"/>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5" name="4 Marcador de pie de página"/>
          <p:cNvSpPr>
            <a:spLocks noGrp="1"/>
          </p:cNvSpPr>
          <p:nvPr>
            <p:ph type="ftr" sz="quarter" idx="11"/>
          </p:nvPr>
        </p:nvSpPr>
        <p:spPr>
          <a:xfrm>
            <a:off x="800100" y="6172200"/>
            <a:ext cx="4000500" cy="457200"/>
          </a:xfrm>
        </p:spPr>
        <p:txBody>
          <a:bodyPr/>
          <a:lstStyle/>
          <a:p>
            <a:endParaRPr lang="es-MX"/>
          </a:p>
        </p:txBody>
      </p:sp>
      <p:sp>
        <p:nvSpPr>
          <p:cNvPr id="7" name="6 Rectángulo"/>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146304" y="6208776"/>
            <a:ext cx="457200" cy="457200"/>
          </a:xfrm>
        </p:spPr>
        <p:txBody>
          <a:bodyPr/>
          <a:lstStyle/>
          <a:p>
            <a:fld id="{D8E1A71D-C07D-46D0-8211-566722571659}"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9" name="8 Marcador de contenido"/>
          <p:cNvSpPr>
            <a:spLocks noGrp="1"/>
          </p:cNvSpPr>
          <p:nvPr>
            <p:ph sz="quarter" idx="1"/>
          </p:nvPr>
        </p:nvSpPr>
        <p:spPr>
          <a:xfrm>
            <a:off x="914400" y="1447800"/>
            <a:ext cx="374904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933950" y="1447800"/>
            <a:ext cx="374904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914400" y="273050"/>
            <a:ext cx="7772400" cy="1143000"/>
          </a:xfrm>
        </p:spPr>
        <p:txBody>
          <a:bodyPr anchor="b" anchorCtr="0"/>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11" name="10 Marcador de contenido"/>
          <p:cNvSpPr>
            <a:spLocks noGrp="1"/>
          </p:cNvSpPr>
          <p:nvPr>
            <p:ph sz="half" idx="2"/>
          </p:nvPr>
        </p:nvSpPr>
        <p:spPr>
          <a:xfrm>
            <a:off x="914400" y="2247900"/>
            <a:ext cx="37338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4"/>
          </p:nvPr>
        </p:nvSpPr>
        <p:spPr>
          <a:xfrm>
            <a:off x="4953000" y="2247900"/>
            <a:ext cx="37338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8" name="7 Rectángulo"/>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8 Rectángulo redondeado"/>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914400" y="273050"/>
            <a:ext cx="7772400" cy="1143000"/>
          </a:xfrm>
        </p:spPr>
        <p:txBody>
          <a:bodyPr anchor="b" anchorCtr="0"/>
          <a:lstStyle>
            <a:lvl1pPr algn="l">
              <a:buNone/>
              <a:defRPr sz="4000" b="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11" name="10 Marcador de contenido"/>
          <p:cNvSpPr>
            <a:spLocks noGrp="1"/>
          </p:cNvSpPr>
          <p:nvPr>
            <p:ph sz="quarter" idx="1"/>
          </p:nvPr>
        </p:nvSpPr>
        <p:spPr>
          <a:xfrm>
            <a:off x="2971800" y="1600200"/>
            <a:ext cx="5715000" cy="44958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6" name="5 Marcador de pie de página"/>
          <p:cNvSpPr>
            <a:spLocks noGrp="1"/>
          </p:cNvSpPr>
          <p:nvPr>
            <p:ph type="ftr" sz="quarter" idx="11"/>
          </p:nvPr>
        </p:nvSpPr>
        <p:spPr>
          <a:xfrm>
            <a:off x="914400" y="6172200"/>
            <a:ext cx="3886200" cy="457200"/>
          </a:xfrm>
        </p:spPr>
        <p:txBody>
          <a:bodyPr/>
          <a:lstStyle/>
          <a:p>
            <a:endParaRPr lang="es-MX"/>
          </a:p>
        </p:txBody>
      </p:sp>
      <p:sp>
        <p:nvSpPr>
          <p:cNvPr id="7" name="6 Marcador de número de diapositiva"/>
          <p:cNvSpPr>
            <a:spLocks noGrp="1"/>
          </p:cNvSpPr>
          <p:nvPr>
            <p:ph type="sldNum" sz="quarter" idx="12"/>
          </p:nvPr>
        </p:nvSpPr>
        <p:spPr>
          <a:xfrm>
            <a:off x="146304" y="6208776"/>
            <a:ext cx="457200" cy="457200"/>
          </a:xfrm>
        </p:spPr>
        <p:txBody>
          <a:bodyPr/>
          <a:lstStyle/>
          <a:p>
            <a:fld id="{D8E1A71D-C07D-46D0-8211-566722571659}" type="slidenum">
              <a:rPr lang="es-MX" smtClean="0"/>
              <a:pPr/>
              <a:t>‹Nº›</a:t>
            </a:fld>
            <a:endParaRPr lang="es-MX"/>
          </a:p>
        </p:txBody>
      </p:sp>
      <p:sp>
        <p:nvSpPr>
          <p:cNvPr id="11" name="10 Rectángulo"/>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2 Marcador de posición de imagen"/>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s-ES" smtClean="0"/>
              <a:t>Haga clic en el icono para agregar una imagen</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1"/>
            <a:ext cx="201168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914400" y="274640"/>
            <a:ext cx="55626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29/07/2016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7 Rectángulo redondeado"/>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21 Marcador de título"/>
          <p:cNvSpPr>
            <a:spLocks noGrp="1"/>
          </p:cNvSpPr>
          <p:nvPr>
            <p:ph type="title"/>
          </p:nvPr>
        </p:nvSpPr>
        <p:spPr>
          <a:xfrm>
            <a:off x="914400" y="274638"/>
            <a:ext cx="7772400" cy="1143000"/>
          </a:xfrm>
          <a:prstGeom prst="rect">
            <a:avLst/>
          </a:prstGeom>
        </p:spPr>
        <p:txBody>
          <a:bodyPr bIns="91440" anchor="b" anchorCtr="0">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B211743-2FE2-4EFE-94C7-076180D81A96}" type="datetimeFigureOut">
              <a:rPr lang="es-MX" smtClean="0"/>
              <a:pPr/>
              <a:t>29/07/2016</a:t>
            </a:fld>
            <a:endParaRPr lang="es-MX"/>
          </a:p>
        </p:txBody>
      </p:sp>
      <p:sp>
        <p:nvSpPr>
          <p:cNvPr id="3" name="2 Marcador de pie de página"/>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s-MX"/>
          </a:p>
        </p:txBody>
      </p:sp>
      <p:sp>
        <p:nvSpPr>
          <p:cNvPr id="23" name="22 Marcador de número de diapositiva"/>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8E1A71D-C07D-46D0-8211-566722571659}"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428728" y="4071942"/>
            <a:ext cx="6400800" cy="1600200"/>
          </a:xfrm>
        </p:spPr>
        <p:txBody>
          <a:bodyPr>
            <a:noAutofit/>
          </a:bodyPr>
          <a:lstStyle/>
          <a:p>
            <a:r>
              <a:rPr lang="es-MX" sz="4000" dirty="0" smtClean="0"/>
              <a:t>Administración I</a:t>
            </a:r>
          </a:p>
          <a:p>
            <a:r>
              <a:rPr lang="es-MX" sz="4000" dirty="0" smtClean="0"/>
              <a:t>	Quinto  semestre</a:t>
            </a:r>
            <a:endParaRPr lang="es-MX" sz="4000" dirty="0"/>
          </a:p>
        </p:txBody>
      </p:sp>
      <p:sp>
        <p:nvSpPr>
          <p:cNvPr id="2" name="1 Título"/>
          <p:cNvSpPr>
            <a:spLocks noGrp="1"/>
          </p:cNvSpPr>
          <p:nvPr>
            <p:ph type="ctrTitle"/>
          </p:nvPr>
        </p:nvSpPr>
        <p:spPr>
          <a:xfrm>
            <a:off x="571472" y="1142984"/>
            <a:ext cx="8229600" cy="2857520"/>
          </a:xfrm>
        </p:spPr>
        <p:txBody>
          <a:bodyPr>
            <a:normAutofit/>
          </a:bodyPr>
          <a:lstStyle/>
          <a:p>
            <a:r>
              <a:rPr lang="es-MX" sz="2800" dirty="0" smtClean="0"/>
              <a:t>Desarrollo Histórico y filosófico</a:t>
            </a:r>
            <a:br>
              <a:rPr lang="es-MX" sz="2800" dirty="0" smtClean="0"/>
            </a:br>
            <a:r>
              <a:rPr lang="es-MX" sz="1800" dirty="0" smtClean="0"/>
              <a:t>Aportaciones de los filósofos a la administración, Aristóteles, Santo Tomas de Aquino,  Juan Jacobo Rousseau, Karl Marx y Adam Smith</a:t>
            </a:r>
            <a:endParaRPr lang="es-MX" sz="1800" dirty="0"/>
          </a:p>
        </p:txBody>
      </p:sp>
      <p:sp>
        <p:nvSpPr>
          <p:cNvPr id="4"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
        <p:nvSpPr>
          <p:cNvPr id="5" name="1 Título"/>
          <p:cNvSpPr txBox="1">
            <a:spLocks/>
          </p:cNvSpPr>
          <p:nvPr/>
        </p:nvSpPr>
        <p:spPr>
          <a:xfrm>
            <a:off x="1714480" y="3286124"/>
            <a:ext cx="6400800" cy="342900"/>
          </a:xfrm>
          <a:prstGeom prst="rect">
            <a:avLst/>
          </a:prstGeom>
        </p:spPr>
        <p:txBody>
          <a:bodyPr vert="horz" lIns="91440" tIns="45720" rIns="91440" bIns="45720" rtlCol="0" anchor="b" anchorCtr="0">
            <a:normAutofit fontScale="975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sz="1400" dirty="0" smtClean="0"/>
              <a:t>Campus Veracruz</a:t>
            </a:r>
            <a:endParaRPr lang="es-MX" sz="1400" dirty="0"/>
          </a:p>
        </p:txBody>
      </p:sp>
    </p:spTree>
    <p:extLst>
      <p:ext uri="{BB962C8B-B14F-4D97-AF65-F5344CB8AC3E}">
        <p14:creationId xmlns:p14="http://schemas.microsoft.com/office/powerpoint/2010/main" val="3782646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142976" y="2348880"/>
            <a:ext cx="6589464" cy="3048001"/>
          </a:xfrm>
        </p:spPr>
        <p:txBody>
          <a:bodyPr>
            <a:normAutofit fontScale="77500" lnSpcReduction="20000"/>
          </a:bodyPr>
          <a:lstStyle/>
          <a:p>
            <a:pPr indent="0" algn="just">
              <a:buNone/>
            </a:pPr>
            <a:r>
              <a:rPr lang="es-MX" sz="3100" dirty="0" smtClean="0"/>
              <a:t>Objetivo de aprendizaje: Que el alumno aprenda a identificar las aportaciones filosóficas para conocer su utilidad y aplicación en el contexto administrativo.</a:t>
            </a:r>
          </a:p>
          <a:p>
            <a:pPr indent="0">
              <a:buNone/>
            </a:pPr>
            <a:endParaRPr lang="es-MX" sz="3100" dirty="0" smtClean="0"/>
          </a:p>
          <a:p>
            <a:pPr indent="0">
              <a:buNone/>
            </a:pPr>
            <a:endParaRPr lang="es-MX" dirty="0" smtClean="0"/>
          </a:p>
          <a:p>
            <a:pPr indent="0">
              <a:buNone/>
            </a:pPr>
            <a:endParaRPr lang="es-MX" dirty="0" smtClean="0"/>
          </a:p>
          <a:p>
            <a:pPr indent="0">
              <a:buNone/>
            </a:pPr>
            <a:r>
              <a:rPr lang="es-MX" dirty="0" smtClean="0"/>
              <a:t>Elaborado por: Martha Elena Morales Espejo</a:t>
            </a:r>
          </a:p>
          <a:p>
            <a:pPr indent="0">
              <a:buNone/>
            </a:pPr>
            <a:endParaRPr lang="es-MX" dirty="0" smtClean="0"/>
          </a:p>
          <a:p>
            <a:pPr indent="0" algn="r">
              <a:buNone/>
            </a:pPr>
            <a:r>
              <a:rPr lang="es-MX" dirty="0" smtClean="0"/>
              <a:t>17/09/2015</a:t>
            </a:r>
            <a:endParaRPr lang="es-MX" dirty="0"/>
          </a:p>
        </p:txBody>
      </p:sp>
      <p:sp>
        <p:nvSpPr>
          <p:cNvPr id="7"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Tree>
    <p:extLst>
      <p:ext uri="{BB962C8B-B14F-4D97-AF65-F5344CB8AC3E}">
        <p14:creationId xmlns:p14="http://schemas.microsoft.com/office/powerpoint/2010/main" val="3900906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85786" y="214290"/>
            <a:ext cx="7772400" cy="1143000"/>
          </a:xfrm>
        </p:spPr>
        <p:txBody>
          <a:bodyPr>
            <a:normAutofit/>
          </a:bodyPr>
          <a:lstStyle/>
          <a:p>
            <a:r>
              <a:rPr lang="es-MX" sz="2800" b="1" dirty="0" smtClean="0">
                <a:latin typeface="Arial" pitchFamily="34" charset="0"/>
                <a:cs typeface="Arial" pitchFamily="34" charset="0"/>
              </a:rPr>
              <a:t>Aristóteles</a:t>
            </a:r>
            <a:endParaRPr lang="es-MX" sz="28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pPr algn="just">
              <a:buNone/>
            </a:pPr>
            <a:r>
              <a:rPr lang="es-MX" sz="1800" dirty="0" smtClean="0">
                <a:latin typeface="Arial" pitchFamily="34" charset="0"/>
                <a:cs typeface="Arial" pitchFamily="34" charset="0"/>
              </a:rPr>
              <a:t>Nació en Estagira, ciudad de la antigua Macedonia. Muertos sus padres cuando era niño, su tutor lo envió a </a:t>
            </a:r>
            <a:r>
              <a:rPr lang="es-MX" sz="1800" dirty="0" smtClean="0">
                <a:latin typeface="Arial" pitchFamily="34" charset="0"/>
                <a:cs typeface="Arial" pitchFamily="34" charset="0"/>
              </a:rPr>
              <a:t>Atenas, </a:t>
            </a:r>
            <a:r>
              <a:rPr lang="es-MX" sz="1800" dirty="0" smtClean="0">
                <a:latin typeface="Arial" pitchFamily="34" charset="0"/>
                <a:cs typeface="Arial" pitchFamily="34" charset="0"/>
              </a:rPr>
              <a:t>donde ingresó a la academia de Platón y permaneció en ella hasta la muerte de su maestro.</a:t>
            </a:r>
          </a:p>
          <a:p>
            <a:pPr algn="just">
              <a:buNone/>
            </a:pPr>
            <a:endParaRPr lang="es-MX" sz="1800" dirty="0" smtClean="0">
              <a:latin typeface="Arial" pitchFamily="34" charset="0"/>
              <a:cs typeface="Arial" pitchFamily="34" charset="0"/>
            </a:endParaRPr>
          </a:p>
          <a:p>
            <a:pPr algn="just">
              <a:buNone/>
            </a:pPr>
            <a:r>
              <a:rPr lang="es-MX" sz="1800" b="1" dirty="0" smtClean="0">
                <a:latin typeface="Arial" pitchFamily="34" charset="0"/>
                <a:cs typeface="Arial" pitchFamily="34" charset="0"/>
              </a:rPr>
              <a:t>Sus aportaciones a la administración:</a:t>
            </a:r>
          </a:p>
          <a:p>
            <a:pPr algn="just">
              <a:spcBef>
                <a:spcPts val="0"/>
              </a:spcBef>
              <a:buNone/>
            </a:pPr>
            <a:r>
              <a:rPr lang="es-MX" sz="1800" dirty="0" smtClean="0">
                <a:latin typeface="Arial" pitchFamily="34" charset="0"/>
                <a:cs typeface="Arial" pitchFamily="34" charset="0"/>
              </a:rPr>
              <a:t>En su libro la política  </a:t>
            </a:r>
            <a:r>
              <a:rPr lang="es-MX" sz="1800" dirty="0" smtClean="0">
                <a:latin typeface="Arial" pitchFamily="34" charset="0"/>
                <a:cs typeface="Arial" pitchFamily="34" charset="0"/>
              </a:rPr>
              <a:t>se distinguen </a:t>
            </a:r>
            <a:r>
              <a:rPr lang="es-MX" sz="1800" dirty="0" smtClean="0">
                <a:latin typeface="Arial" pitchFamily="34" charset="0"/>
                <a:cs typeface="Arial" pitchFamily="34" charset="0"/>
              </a:rPr>
              <a:t>tres formas de administración pública: Ejecutiva , Legislativa y Judicial. </a:t>
            </a:r>
            <a:r>
              <a:rPr lang="es-MX" sz="1800" dirty="0" smtClean="0">
                <a:latin typeface="Arial" pitchFamily="34" charset="0"/>
                <a:cs typeface="Arial" pitchFamily="34" charset="0"/>
              </a:rPr>
              <a:t>Clasificó </a:t>
            </a:r>
            <a:r>
              <a:rPr lang="es-MX" sz="1800" dirty="0" smtClean="0">
                <a:latin typeface="Arial" pitchFamily="34" charset="0"/>
                <a:cs typeface="Arial" pitchFamily="34" charset="0"/>
              </a:rPr>
              <a:t>a la administración pública en:</a:t>
            </a:r>
          </a:p>
          <a:p>
            <a:pPr marL="342900" indent="-342900" algn="just">
              <a:spcBef>
                <a:spcPts val="0"/>
              </a:spcBef>
              <a:buAutoNum type="alphaLcParenR"/>
            </a:pPr>
            <a:r>
              <a:rPr lang="es-MX" sz="1800" dirty="0" smtClean="0">
                <a:latin typeface="Arial" pitchFamily="34" charset="0"/>
                <a:cs typeface="Arial" pitchFamily="34" charset="0"/>
              </a:rPr>
              <a:t>Monarquía: gobierno de uno solo.</a:t>
            </a:r>
          </a:p>
          <a:p>
            <a:pPr marL="342900" indent="-342900" algn="just">
              <a:spcBef>
                <a:spcPts val="0"/>
              </a:spcBef>
              <a:buAutoNum type="alphaLcParenR"/>
            </a:pPr>
            <a:r>
              <a:rPr lang="es-MX" sz="1800" dirty="0" smtClean="0">
                <a:latin typeface="Arial" pitchFamily="34" charset="0"/>
                <a:cs typeface="Arial" pitchFamily="34" charset="0"/>
              </a:rPr>
              <a:t>Aristocracia:  gobierno de la clase alta.</a:t>
            </a:r>
          </a:p>
          <a:p>
            <a:pPr marL="342900" indent="-342900" algn="just">
              <a:spcBef>
                <a:spcPts val="0"/>
              </a:spcBef>
              <a:buAutoNum type="alphaLcParenR"/>
            </a:pPr>
            <a:r>
              <a:rPr lang="es-MX" sz="1800" dirty="0" smtClean="0">
                <a:latin typeface="Arial" pitchFamily="34" charset="0"/>
                <a:cs typeface="Arial" pitchFamily="34" charset="0"/>
              </a:rPr>
              <a:t>Democracia: gobierno del pueblo. </a:t>
            </a:r>
          </a:p>
          <a:p>
            <a:pPr marL="342900" indent="-342900" algn="just">
              <a:spcBef>
                <a:spcPts val="0"/>
              </a:spcBef>
              <a:buNone/>
            </a:pPr>
            <a:endParaRPr lang="es-MX" sz="1800" dirty="0" smtClean="0">
              <a:latin typeface="Arial" pitchFamily="34" charset="0"/>
              <a:cs typeface="Arial" pitchFamily="34" charset="0"/>
            </a:endParaRPr>
          </a:p>
          <a:p>
            <a:pPr marL="342900" indent="-342900" algn="just">
              <a:spcBef>
                <a:spcPts val="0"/>
              </a:spcBef>
              <a:buNone/>
            </a:pPr>
            <a:r>
              <a:rPr lang="es-MX" sz="1800" dirty="0" smtClean="0">
                <a:latin typeface="Arial" pitchFamily="34" charset="0"/>
                <a:cs typeface="Arial" pitchFamily="34" charset="0"/>
              </a:rPr>
              <a:t>Aristóteles usó la palabra “economía” para referirse a la administración de la casa y el hogar. </a:t>
            </a:r>
            <a:endParaRPr lang="es-MX"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1524848"/>
            <a:ext cx="8136904" cy="1200329"/>
          </a:xfrm>
          <a:prstGeom prst="rect">
            <a:avLst/>
          </a:prstGeom>
        </p:spPr>
        <p:txBody>
          <a:bodyPr wrap="square">
            <a:spAutoFit/>
          </a:bodyPr>
          <a:lstStyle/>
          <a:p>
            <a:pPr algn="just"/>
            <a:endParaRPr lang="es-MX" dirty="0" smtClean="0"/>
          </a:p>
          <a:p>
            <a:endParaRPr lang="es-MX" dirty="0" smtClean="0"/>
          </a:p>
          <a:p>
            <a:endParaRPr lang="es-MX" dirty="0"/>
          </a:p>
          <a:p>
            <a:endParaRPr lang="es-MX" dirty="0"/>
          </a:p>
        </p:txBody>
      </p:sp>
      <p:sp>
        <p:nvSpPr>
          <p:cNvPr id="6145" name="Rectangle 1"/>
          <p:cNvSpPr>
            <a:spLocks noChangeArrowheads="1"/>
          </p:cNvSpPr>
          <p:nvPr/>
        </p:nvSpPr>
        <p:spPr bwMode="auto">
          <a:xfrm>
            <a:off x="642910" y="1500174"/>
            <a:ext cx="742955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endParaRPr lang="es-MX" sz="1400" dirty="0" smtClean="0">
              <a:latin typeface="Arial" pitchFamily="34" charset="0"/>
              <a:cs typeface="Arial" pitchFamily="34" charset="0"/>
            </a:endParaRPr>
          </a:p>
          <a:p>
            <a:pPr algn="just"/>
            <a:r>
              <a:rPr lang="es-MX" sz="1400" dirty="0" smtClean="0"/>
              <a:t>.</a:t>
            </a:r>
            <a:br>
              <a:rPr lang="es-MX" sz="1400" dirty="0" smtClean="0"/>
            </a:br>
            <a:endParaRPr lang="es-MX" sz="1400" dirty="0" smtClean="0"/>
          </a:p>
          <a:p>
            <a:pPr lvl="0" algn="just" eaLnBrk="0" fontAlgn="base" hangingPunct="0">
              <a:spcBef>
                <a:spcPct val="0"/>
              </a:spcBef>
              <a:spcAft>
                <a:spcPct val="0"/>
              </a:spcAft>
            </a:pPr>
            <a:endParaRPr kumimoji="0" lang="es-MX"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4 Rectángulo"/>
          <p:cNvSpPr/>
          <p:nvPr/>
        </p:nvSpPr>
        <p:spPr>
          <a:xfrm>
            <a:off x="642910" y="857232"/>
            <a:ext cx="7715304" cy="4524315"/>
          </a:xfrm>
          <a:prstGeom prst="rect">
            <a:avLst/>
          </a:prstGeom>
        </p:spPr>
        <p:txBody>
          <a:bodyPr wrap="square">
            <a:spAutoFit/>
          </a:bodyPr>
          <a:lstStyle/>
          <a:p>
            <a:r>
              <a:rPr lang="es-MX" sz="1600" b="1" dirty="0" smtClean="0">
                <a:latin typeface="Arial" pitchFamily="34" charset="0"/>
                <a:cs typeface="Arial" pitchFamily="34" charset="0"/>
              </a:rPr>
              <a:t>Santo  Tomás de Aquino</a:t>
            </a:r>
          </a:p>
          <a:p>
            <a:endParaRPr lang="es-MX" sz="1600" b="1" dirty="0" smtClean="0">
              <a:latin typeface="Arial" pitchFamily="34" charset="0"/>
              <a:cs typeface="Arial" pitchFamily="34" charset="0"/>
            </a:endParaRPr>
          </a:p>
          <a:p>
            <a:r>
              <a:rPr lang="es-MX" sz="1600" dirty="0" smtClean="0">
                <a:latin typeface="Arial" pitchFamily="34" charset="0"/>
                <a:cs typeface="Arial" pitchFamily="34" charset="0"/>
              </a:rPr>
              <a:t>Italiano por su padre, el conde de Aquino. Nació a fines de 1224 o principios de 1225, en Rocca  Secca y recibió su primera instrucción en Montecassino.  Fue un teólogo y filósofo católico perteneciente a la Orden Predicadores. Por otro lado es considerado santo por la iglesia católica.</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Sus aportaciones a la administración.</a:t>
            </a:r>
          </a:p>
          <a:p>
            <a:r>
              <a:rPr lang="es-MX" sz="1600" dirty="0" smtClean="0">
                <a:latin typeface="Arial" pitchFamily="34" charset="0"/>
                <a:cs typeface="Arial" pitchFamily="34" charset="0"/>
              </a:rPr>
              <a:t>Si bien los temas de análisis de Santo Tomas   eran los morales y teológicos, en medio de su investigación se encontró con una serie de temas económicos y administrativos de los que no rehuyó, si no que, al contrario, optó por abordarlos desde el punto de vista de la ética. </a:t>
            </a:r>
          </a:p>
          <a:p>
            <a:r>
              <a:rPr lang="es-MX" sz="1600" dirty="0" smtClean="0">
                <a:latin typeface="Arial" pitchFamily="34" charset="0"/>
                <a:cs typeface="Arial" pitchFamily="34" charset="0"/>
              </a:rPr>
              <a:t>Se preguntó , por ejemplo, si es legítimo prestar con interés, si es justa la ganancia, si es natural la existencia  de la propiedad privada. Es así como el gran libro de  Tomás de Aquino, la</a:t>
            </a:r>
            <a:r>
              <a:rPr lang="es-MX" sz="1600" b="1" dirty="0" smtClean="0">
                <a:latin typeface="Arial" pitchFamily="34" charset="0"/>
                <a:cs typeface="Arial" pitchFamily="34" charset="0"/>
              </a:rPr>
              <a:t> Suma teológica </a:t>
            </a:r>
            <a:r>
              <a:rPr lang="es-MX" sz="1600" dirty="0" smtClean="0">
                <a:latin typeface="Arial" pitchFamily="34" charset="0"/>
                <a:cs typeface="Arial" pitchFamily="34" charset="0"/>
              </a:rPr>
              <a:t>( una larga obra de 14 tomos que </a:t>
            </a:r>
            <a:r>
              <a:rPr lang="es-MX" sz="1600" dirty="0" smtClean="0">
                <a:latin typeface="Arial" pitchFamily="34" charset="0"/>
                <a:cs typeface="Arial" pitchFamily="34" charset="0"/>
              </a:rPr>
              <a:t>demoró </a:t>
            </a:r>
            <a:r>
              <a:rPr lang="es-MX" sz="1600" dirty="0" smtClean="0">
                <a:latin typeface="Arial" pitchFamily="34" charset="0"/>
                <a:cs typeface="Arial" pitchFamily="34" charset="0"/>
              </a:rPr>
              <a:t>cuatro años en escribir), tiene algunos capítulos dedicados a analizar temas que son eminentemente  económicos  y que tendrían una fuerte influencia  en la economía, posterior, donde es posible apreciar la firmeza de sus ideas.</a:t>
            </a:r>
            <a:endParaRPr lang="es-MX" sz="1600" b="1" dirty="0">
              <a:latin typeface="Arial" pitchFamily="34" charset="0"/>
              <a:cs typeface="Arial" pitchFamily="34" charset="0"/>
            </a:endParaRPr>
          </a:p>
        </p:txBody>
      </p:sp>
    </p:spTree>
    <p:extLst>
      <p:ext uri="{BB962C8B-B14F-4D97-AF65-F5344CB8AC3E}">
        <p14:creationId xmlns:p14="http://schemas.microsoft.com/office/powerpoint/2010/main" val="2973306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00034" y="1285860"/>
            <a:ext cx="7992888" cy="1692771"/>
          </a:xfrm>
          <a:prstGeom prst="rect">
            <a:avLst/>
          </a:prstGeom>
        </p:spPr>
        <p:txBody>
          <a:bodyPr wrap="square">
            <a:spAutoFit/>
          </a:bodyPr>
          <a:lstStyle/>
          <a:p>
            <a:endParaRPr lang="es-MX" sz="1600" b="1" dirty="0" smtClean="0">
              <a:latin typeface="Arial" pitchFamily="34" charset="0"/>
              <a:cs typeface="Arial" pitchFamily="34" charset="0"/>
            </a:endParaRPr>
          </a:p>
          <a:p>
            <a:endParaRPr lang="es-MX" sz="1600" b="1" dirty="0" smtClean="0">
              <a:latin typeface="Arial" pitchFamily="34" charset="0"/>
              <a:cs typeface="Arial" pitchFamily="34" charset="0"/>
            </a:endParaRPr>
          </a:p>
          <a:p>
            <a:pPr algn="just"/>
            <a:endParaRPr lang="es-MX" dirty="0" smtClean="0"/>
          </a:p>
          <a:p>
            <a:pPr algn="just"/>
            <a:endParaRPr lang="es-MX" dirty="0" smtClean="0"/>
          </a:p>
          <a:p>
            <a:pPr algn="just"/>
            <a:endParaRPr lang="es-MX" dirty="0" smtClean="0"/>
          </a:p>
          <a:p>
            <a:pPr algn="just"/>
            <a:endParaRPr lang="es-MX" dirty="0" smtClean="0"/>
          </a:p>
        </p:txBody>
      </p:sp>
      <p:sp>
        <p:nvSpPr>
          <p:cNvPr id="4" name="3 Rectángulo"/>
          <p:cNvSpPr/>
          <p:nvPr/>
        </p:nvSpPr>
        <p:spPr>
          <a:xfrm>
            <a:off x="571472" y="1166843"/>
            <a:ext cx="8072494" cy="3046988"/>
          </a:xfrm>
          <a:prstGeom prst="rect">
            <a:avLst/>
          </a:prstGeom>
        </p:spPr>
        <p:txBody>
          <a:bodyPr wrap="square">
            <a:spAutoFit/>
          </a:bodyPr>
          <a:lstStyle/>
          <a:p>
            <a:r>
              <a:rPr lang="es-MX" sz="1600" b="1" dirty="0" smtClean="0">
                <a:latin typeface="Arial" pitchFamily="34" charset="0"/>
                <a:cs typeface="Arial" pitchFamily="34" charset="0"/>
              </a:rPr>
              <a:t>Jean Jacques Rousseau</a:t>
            </a:r>
          </a:p>
          <a:p>
            <a:r>
              <a:rPr lang="es-MX" sz="1600" dirty="0" smtClean="0">
                <a:latin typeface="Arial" pitchFamily="34" charset="0"/>
                <a:cs typeface="Arial" pitchFamily="34" charset="0"/>
              </a:rPr>
              <a:t>Nace en Ginebra (Suiza), hijo de un relojero. </a:t>
            </a:r>
            <a:r>
              <a:rPr lang="es-MX" sz="1600" dirty="0" smtClean="0">
                <a:latin typeface="Arial" pitchFamily="34" charset="0"/>
                <a:cs typeface="Arial" pitchFamily="34" charset="0"/>
              </a:rPr>
              <a:t>Abandonó  su </a:t>
            </a:r>
            <a:r>
              <a:rPr lang="es-MX" sz="1600" dirty="0" smtClean="0">
                <a:latin typeface="Arial" pitchFamily="34" charset="0"/>
                <a:cs typeface="Arial" pitchFamily="34" charset="0"/>
              </a:rPr>
              <a:t>ciudad natal, a la cual no volverá  jamás. Comienza su vida errante.</a:t>
            </a:r>
          </a:p>
          <a:p>
            <a:r>
              <a:rPr lang="es-MX" sz="1600" dirty="0" smtClean="0">
                <a:latin typeface="Arial" pitchFamily="34" charset="0"/>
                <a:cs typeface="Arial" pitchFamily="34" charset="0"/>
              </a:rPr>
              <a:t>De 1728-1741, goza de la protección de la baronesa de Warens y gracias a ella aprendió música, latín y filosofía.</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Sus aportaciones a la administración.</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Construido sobre la estructura del paso del estado natural al estado de sociedad, el pensamiento  de Rousseau propone un regreso utópico al primer estado ( estado natural)  sin abandonar el segundo, en tanto que </a:t>
            </a:r>
            <a:r>
              <a:rPr lang="es-MX" sz="1600" dirty="0" smtClean="0">
                <a:latin typeface="Arial" pitchFamily="34" charset="0"/>
                <a:cs typeface="Arial" pitchFamily="34" charset="0"/>
              </a:rPr>
              <a:t>abandonarlo </a:t>
            </a:r>
            <a:r>
              <a:rPr lang="es-MX" sz="1600" dirty="0" smtClean="0">
                <a:latin typeface="Arial" pitchFamily="34" charset="0"/>
                <a:cs typeface="Arial" pitchFamily="34" charset="0"/>
              </a:rPr>
              <a:t>ya no es posible.</a:t>
            </a:r>
          </a:p>
          <a:p>
            <a:endParaRPr lang="es-MX" sz="1600" dirty="0">
              <a:latin typeface="Arial" pitchFamily="34" charset="0"/>
              <a:cs typeface="Arial" pitchFamily="34" charset="0"/>
            </a:endParaRPr>
          </a:p>
        </p:txBody>
      </p:sp>
    </p:spTree>
    <p:extLst>
      <p:ext uri="{BB962C8B-B14F-4D97-AF65-F5344CB8AC3E}">
        <p14:creationId xmlns:p14="http://schemas.microsoft.com/office/powerpoint/2010/main" val="42492954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500042"/>
            <a:ext cx="7992888" cy="738664"/>
          </a:xfrm>
          <a:prstGeom prst="rect">
            <a:avLst/>
          </a:prstGeom>
        </p:spPr>
        <p:txBody>
          <a:bodyPr wrap="square">
            <a:spAutoFit/>
          </a:bodyPr>
          <a:lstStyle/>
          <a:p>
            <a:endParaRPr lang="es-MX" dirty="0" smtClean="0"/>
          </a:p>
          <a:p>
            <a:pPr algn="just"/>
            <a:endParaRPr lang="es-MX" sz="2400" b="1" dirty="0" smtClean="0"/>
          </a:p>
        </p:txBody>
      </p:sp>
      <p:sp>
        <p:nvSpPr>
          <p:cNvPr id="3" name="2 Rectángulo"/>
          <p:cNvSpPr/>
          <p:nvPr/>
        </p:nvSpPr>
        <p:spPr>
          <a:xfrm>
            <a:off x="857224" y="889844"/>
            <a:ext cx="7500990" cy="1415772"/>
          </a:xfrm>
          <a:prstGeom prst="rect">
            <a:avLst/>
          </a:prstGeom>
        </p:spPr>
        <p:txBody>
          <a:bodyPr wrap="square">
            <a:spAutoFit/>
          </a:bodyPr>
          <a:lstStyle/>
          <a:p>
            <a:endParaRPr lang="es-MX" sz="1600" b="1" dirty="0" smtClean="0">
              <a:latin typeface="Arial" pitchFamily="34" charset="0"/>
              <a:cs typeface="Arial" pitchFamily="34" charset="0"/>
            </a:endParaRPr>
          </a:p>
          <a:p>
            <a:endParaRPr lang="es-MX" sz="1600" b="1" dirty="0" smtClean="0">
              <a:latin typeface="Arial" pitchFamily="34" charset="0"/>
              <a:cs typeface="Arial" pitchFamily="34" charset="0"/>
            </a:endParaRPr>
          </a:p>
          <a:p>
            <a:r>
              <a:rPr lang="es-MX" b="1" dirty="0" smtClean="0"/>
              <a:t> </a:t>
            </a:r>
          </a:p>
          <a:p>
            <a:endParaRPr lang="es-MX" b="1" dirty="0" smtClean="0"/>
          </a:p>
          <a:p>
            <a:endParaRPr lang="es-MX" dirty="0"/>
          </a:p>
        </p:txBody>
      </p:sp>
      <p:sp>
        <p:nvSpPr>
          <p:cNvPr id="4" name="3 Rectángulo"/>
          <p:cNvSpPr/>
          <p:nvPr/>
        </p:nvSpPr>
        <p:spPr>
          <a:xfrm>
            <a:off x="928662" y="1582341"/>
            <a:ext cx="7429552" cy="3046988"/>
          </a:xfrm>
          <a:prstGeom prst="rect">
            <a:avLst/>
          </a:prstGeom>
        </p:spPr>
        <p:txBody>
          <a:bodyPr wrap="square">
            <a:spAutoFit/>
          </a:bodyPr>
          <a:lstStyle/>
          <a:p>
            <a:r>
              <a:rPr lang="es-MX" sz="1600" b="1" dirty="0" smtClean="0">
                <a:latin typeface="Arial" pitchFamily="34" charset="0"/>
                <a:cs typeface="Arial" pitchFamily="34" charset="0"/>
              </a:rPr>
              <a:t>Karl Marx</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Conocido también en castellano como Carlos Marx (Tréveris, Alemania, 5 de mayo de  1818-Londres, Reino Unido, 14 de marzo de 1883), fue un intelectual y militante comunista alemán de origen judío. En su basta e influyente obra, incursionó en los campos de la filosofía, la historia, la sociología y la economía  junto a Friederich  Engels, es el padre del socialismo científico.</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Sus aportaciones a la administración.</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Max presenta el llamado materialismo histórico, sistema mundo y la teoría critica estas son sus aportaciones mas importantes. </a:t>
            </a:r>
            <a:endParaRPr lang="es-MX" sz="1600" dirty="0">
              <a:latin typeface="Arial" pitchFamily="34" charset="0"/>
              <a:cs typeface="Arial" pitchFamily="34" charset="0"/>
            </a:endParaRPr>
          </a:p>
        </p:txBody>
      </p:sp>
    </p:spTree>
    <p:extLst>
      <p:ext uri="{BB962C8B-B14F-4D97-AF65-F5344CB8AC3E}">
        <p14:creationId xmlns:p14="http://schemas.microsoft.com/office/powerpoint/2010/main" val="16868783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500042"/>
            <a:ext cx="7992888" cy="738664"/>
          </a:xfrm>
          <a:prstGeom prst="rect">
            <a:avLst/>
          </a:prstGeom>
        </p:spPr>
        <p:txBody>
          <a:bodyPr wrap="square">
            <a:spAutoFit/>
          </a:bodyPr>
          <a:lstStyle/>
          <a:p>
            <a:endParaRPr lang="es-MX" dirty="0" smtClean="0"/>
          </a:p>
          <a:p>
            <a:pPr algn="just"/>
            <a:endParaRPr lang="es-MX" sz="2400" b="1" dirty="0" smtClean="0"/>
          </a:p>
        </p:txBody>
      </p:sp>
      <p:sp>
        <p:nvSpPr>
          <p:cNvPr id="3" name="2 Rectángulo"/>
          <p:cNvSpPr/>
          <p:nvPr/>
        </p:nvSpPr>
        <p:spPr>
          <a:xfrm>
            <a:off x="857224" y="889844"/>
            <a:ext cx="7500990" cy="1415772"/>
          </a:xfrm>
          <a:prstGeom prst="rect">
            <a:avLst/>
          </a:prstGeom>
        </p:spPr>
        <p:txBody>
          <a:bodyPr wrap="square">
            <a:spAutoFit/>
          </a:bodyPr>
          <a:lstStyle/>
          <a:p>
            <a:endParaRPr lang="es-MX" sz="1600" b="1" dirty="0" smtClean="0">
              <a:latin typeface="Arial" pitchFamily="34" charset="0"/>
              <a:cs typeface="Arial" pitchFamily="34" charset="0"/>
            </a:endParaRPr>
          </a:p>
          <a:p>
            <a:endParaRPr lang="es-MX" sz="1600" b="1" dirty="0" smtClean="0">
              <a:latin typeface="Arial" pitchFamily="34" charset="0"/>
              <a:cs typeface="Arial" pitchFamily="34" charset="0"/>
            </a:endParaRPr>
          </a:p>
          <a:p>
            <a:r>
              <a:rPr lang="es-MX" b="1" dirty="0" smtClean="0"/>
              <a:t> </a:t>
            </a:r>
          </a:p>
          <a:p>
            <a:endParaRPr lang="es-MX" b="1" dirty="0" smtClean="0"/>
          </a:p>
          <a:p>
            <a:endParaRPr lang="es-MX" dirty="0"/>
          </a:p>
        </p:txBody>
      </p:sp>
      <p:sp>
        <p:nvSpPr>
          <p:cNvPr id="4" name="3 Rectángulo"/>
          <p:cNvSpPr/>
          <p:nvPr/>
        </p:nvSpPr>
        <p:spPr>
          <a:xfrm>
            <a:off x="928662" y="1582341"/>
            <a:ext cx="7429552" cy="3785652"/>
          </a:xfrm>
          <a:prstGeom prst="rect">
            <a:avLst/>
          </a:prstGeom>
        </p:spPr>
        <p:txBody>
          <a:bodyPr wrap="square">
            <a:spAutoFit/>
          </a:bodyPr>
          <a:lstStyle/>
          <a:p>
            <a:r>
              <a:rPr lang="es-MX" sz="1600" b="1" dirty="0" smtClean="0">
                <a:latin typeface="Arial" pitchFamily="34" charset="0"/>
                <a:cs typeface="Arial" pitchFamily="34" charset="0"/>
              </a:rPr>
              <a:t>Adam Smith</a:t>
            </a:r>
          </a:p>
          <a:p>
            <a:endParaRPr lang="es-MX" sz="1600" b="1" dirty="0" smtClean="0">
              <a:latin typeface="Arial" pitchFamily="34" charset="0"/>
              <a:cs typeface="Arial" pitchFamily="34" charset="0"/>
            </a:endParaRPr>
          </a:p>
          <a:p>
            <a:r>
              <a:rPr lang="es-MX" sz="1600" dirty="0" smtClean="0">
                <a:latin typeface="Arial" pitchFamily="34" charset="0"/>
                <a:cs typeface="Arial" pitchFamily="34" charset="0"/>
              </a:rPr>
              <a:t>El filósofo y moralista escocés Adam Smith (1723-1790) es considerado  el fundador de la economía y del liberalismo económico. Aunque ambas reivindicaciones son  sumamente cuestionables, por que hubo pensamientos </a:t>
            </a:r>
            <a:r>
              <a:rPr lang="es-MX" sz="1600" dirty="0" smtClean="0">
                <a:latin typeface="Arial" pitchFamily="34" charset="0"/>
                <a:cs typeface="Arial" pitchFamily="34" charset="0"/>
              </a:rPr>
              <a:t>económicos </a:t>
            </a:r>
            <a:r>
              <a:rPr lang="es-MX" sz="1600" dirty="0" smtClean="0">
                <a:latin typeface="Arial" pitchFamily="34" charset="0"/>
                <a:cs typeface="Arial" pitchFamily="34" charset="0"/>
              </a:rPr>
              <a:t>y </a:t>
            </a:r>
            <a:r>
              <a:rPr lang="es-MX" sz="1600" dirty="0" smtClean="0">
                <a:latin typeface="Arial" pitchFamily="34" charset="0"/>
                <a:cs typeface="Arial" pitchFamily="34" charset="0"/>
              </a:rPr>
              <a:t>liberales </a:t>
            </a:r>
            <a:r>
              <a:rPr lang="es-MX" sz="1600" dirty="0" smtClean="0">
                <a:latin typeface="Arial" pitchFamily="34" charset="0"/>
                <a:cs typeface="Arial" pitchFamily="34" charset="0"/>
              </a:rPr>
              <a:t>desde mucho antes, la convención tiene  algún sentido  porque la obra de Smit </a:t>
            </a:r>
            <a:r>
              <a:rPr lang="es-MX" sz="1600" b="1" dirty="0" smtClean="0">
                <a:latin typeface="Arial" pitchFamily="34" charset="0"/>
                <a:cs typeface="Arial" pitchFamily="34" charset="0"/>
              </a:rPr>
              <a:t>La riqueza de las naciones </a:t>
            </a:r>
            <a:r>
              <a:rPr lang="es-MX" sz="1600" dirty="0" smtClean="0">
                <a:latin typeface="Arial" pitchFamily="34" charset="0"/>
                <a:cs typeface="Arial" pitchFamily="34" charset="0"/>
              </a:rPr>
              <a:t>(1776) fue el punto de partida  de la influyente escuela clásica de economía  con figuras como  David Ricardo Thomas Robert Malthus y John Stuart Mill- e incluyó  ideas criticas del intervencionismo y defensoras dela libertad  de mercado.</a:t>
            </a:r>
          </a:p>
          <a:p>
            <a:endParaRPr lang="es-MX" sz="1600" b="1" dirty="0" smtClean="0">
              <a:latin typeface="Arial" pitchFamily="34" charset="0"/>
              <a:cs typeface="Arial" pitchFamily="34" charset="0"/>
            </a:endParaRPr>
          </a:p>
          <a:p>
            <a:r>
              <a:rPr lang="es-MX" sz="1600" dirty="0" smtClean="0">
                <a:latin typeface="Arial" pitchFamily="34" charset="0"/>
                <a:cs typeface="Arial" pitchFamily="34" charset="0"/>
              </a:rPr>
              <a:t>El problema económico principal para Smith es el crecimiento, y de ahí el titulo del segundo libro. Se aparta de las nociones  tanto del viejo mercantilismo- que valoraba los metales preciosos, el saldo exportador en el sector exterior y el fenómeno de determinadas empresas y actividades  comerciales e industriales.</a:t>
            </a:r>
          </a:p>
        </p:txBody>
      </p:sp>
    </p:spTree>
    <p:extLst>
      <p:ext uri="{BB962C8B-B14F-4D97-AF65-F5344CB8AC3E}">
        <p14:creationId xmlns:p14="http://schemas.microsoft.com/office/powerpoint/2010/main" val="16868783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500042"/>
            <a:ext cx="7992888" cy="738664"/>
          </a:xfrm>
          <a:prstGeom prst="rect">
            <a:avLst/>
          </a:prstGeom>
        </p:spPr>
        <p:txBody>
          <a:bodyPr wrap="square">
            <a:spAutoFit/>
          </a:bodyPr>
          <a:lstStyle/>
          <a:p>
            <a:endParaRPr lang="es-MX" dirty="0" smtClean="0"/>
          </a:p>
          <a:p>
            <a:pPr algn="just"/>
            <a:endParaRPr lang="es-MX" sz="2400" b="1" dirty="0" smtClean="0"/>
          </a:p>
        </p:txBody>
      </p:sp>
      <p:sp>
        <p:nvSpPr>
          <p:cNvPr id="3" name="2 Rectángulo"/>
          <p:cNvSpPr/>
          <p:nvPr/>
        </p:nvSpPr>
        <p:spPr>
          <a:xfrm>
            <a:off x="857224" y="889844"/>
            <a:ext cx="7500990" cy="1415772"/>
          </a:xfrm>
          <a:prstGeom prst="rect">
            <a:avLst/>
          </a:prstGeom>
        </p:spPr>
        <p:txBody>
          <a:bodyPr wrap="square">
            <a:spAutoFit/>
          </a:bodyPr>
          <a:lstStyle/>
          <a:p>
            <a:endParaRPr lang="es-MX" sz="1600" b="1" dirty="0" smtClean="0">
              <a:latin typeface="Arial" pitchFamily="34" charset="0"/>
              <a:cs typeface="Arial" pitchFamily="34" charset="0"/>
            </a:endParaRPr>
          </a:p>
          <a:p>
            <a:endParaRPr lang="es-MX" sz="1600" b="1" dirty="0" smtClean="0">
              <a:latin typeface="Arial" pitchFamily="34" charset="0"/>
              <a:cs typeface="Arial" pitchFamily="34" charset="0"/>
            </a:endParaRPr>
          </a:p>
          <a:p>
            <a:r>
              <a:rPr lang="es-MX" b="1" dirty="0" smtClean="0"/>
              <a:t> </a:t>
            </a:r>
          </a:p>
          <a:p>
            <a:endParaRPr lang="es-MX" b="1" dirty="0" smtClean="0"/>
          </a:p>
          <a:p>
            <a:endParaRPr lang="es-MX" dirty="0"/>
          </a:p>
        </p:txBody>
      </p:sp>
      <p:sp>
        <p:nvSpPr>
          <p:cNvPr id="4" name="3 Rectángulo"/>
          <p:cNvSpPr/>
          <p:nvPr/>
        </p:nvSpPr>
        <p:spPr>
          <a:xfrm>
            <a:off x="928662" y="1582341"/>
            <a:ext cx="7429552" cy="4524315"/>
          </a:xfrm>
          <a:prstGeom prst="rect">
            <a:avLst/>
          </a:prstGeom>
        </p:spPr>
        <p:txBody>
          <a:bodyPr wrap="square">
            <a:spAutoFit/>
          </a:bodyPr>
          <a:lstStyle/>
          <a:p>
            <a:r>
              <a:rPr lang="es-MX" sz="1600" b="1" dirty="0" smtClean="0">
                <a:latin typeface="Arial" pitchFamily="34" charset="0"/>
                <a:cs typeface="Arial" pitchFamily="34" charset="0"/>
              </a:rPr>
              <a:t>Karl Marx</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Conocido también en castellano como Carlos Marx (Tréveris, Alemania, 5 de mayo de  1818-Londres, Reino Unido, 14 de marzo de 1883), fue un intelectual y militante comunista alemán de origen judío. En su basta e influyente obra, incursionó en los campos de la filosofía, la historia, la sociología y la economía  junto a Friederich  Engels, es el padre del socialismo científico.</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Sus aportaciones a la administración.</a:t>
            </a:r>
          </a:p>
          <a:p>
            <a:endParaRPr lang="es-MX" sz="1600" dirty="0" smtClean="0">
              <a:latin typeface="Arial" pitchFamily="34" charset="0"/>
              <a:cs typeface="Arial" pitchFamily="34" charset="0"/>
            </a:endParaRPr>
          </a:p>
          <a:p>
            <a:r>
              <a:rPr lang="es-MX" sz="1600" dirty="0" smtClean="0">
                <a:latin typeface="Arial" pitchFamily="34" charset="0"/>
                <a:cs typeface="Arial" pitchFamily="34" charset="0"/>
              </a:rPr>
              <a:t>Marx </a:t>
            </a:r>
            <a:r>
              <a:rPr lang="es-MX" sz="1600" dirty="0" smtClean="0">
                <a:latin typeface="Arial" pitchFamily="34" charset="0"/>
                <a:cs typeface="Arial" pitchFamily="34" charset="0"/>
              </a:rPr>
              <a:t>presenta el llamado materialismo histórico, sistema mundo y la teoría critica estas son sus aportaciones mas importantes. </a:t>
            </a:r>
          </a:p>
          <a:p>
            <a:r>
              <a:rPr lang="es-MX" sz="1600" dirty="0" smtClean="0">
                <a:latin typeface="Arial" pitchFamily="34" charset="0"/>
                <a:cs typeface="Arial" pitchFamily="34" charset="0"/>
              </a:rPr>
              <a:t>El pensamiento económico de Adam Smith, por tanto, es muy distinto del que vulgarmente se le ha atribuido, y difiere también  de la ortodoxia económica ulterior, la teoría neoclásica, porque no enfatiza una asignación de recursos técnica a cargo de un homo economicus abstracto, sino las condiciones concretas del crecimiento económico, condiciones históricas, institucionales, imperfectas y constreñidas por pautas morales y jurídicas.</a:t>
            </a:r>
            <a:endParaRPr lang="es-MX" sz="1600" dirty="0">
              <a:latin typeface="Arial" pitchFamily="34" charset="0"/>
              <a:cs typeface="Arial" pitchFamily="34" charset="0"/>
            </a:endParaRPr>
          </a:p>
        </p:txBody>
      </p:sp>
    </p:spTree>
    <p:extLst>
      <p:ext uri="{BB962C8B-B14F-4D97-AF65-F5344CB8AC3E}">
        <p14:creationId xmlns:p14="http://schemas.microsoft.com/office/powerpoint/2010/main" val="16868783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dad">
  <a:themeElements>
    <a:clrScheme name="Equida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dad">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dad">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1002</TotalTime>
  <Words>900</Words>
  <Application>Microsoft Office PowerPoint</Application>
  <PresentationFormat>Presentación en pantalla (4:3)</PresentationFormat>
  <Paragraphs>75</Paragraphs>
  <Slides>8</Slides>
  <Notes>1</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Equidad</vt:lpstr>
      <vt:lpstr>Desarrollo Histórico y filosófico Aportaciones de los filósofos a la administración, Aristóteles, Santo Tomas de Aquino,  Juan Jacobo Rousseau, Karl Marx y Adam Smith</vt:lpstr>
      <vt:lpstr>Presentación de PowerPoint</vt:lpstr>
      <vt:lpstr>Aristóteles</vt:lpstr>
      <vt:lpstr>Presentación de PowerPoint</vt:lpstr>
      <vt:lpstr>Presentación de PowerPoint</vt:lpstr>
      <vt:lpstr>Presentación de PowerPoint</vt:lpstr>
      <vt:lpstr>Presentación de PowerPoint</vt:lpstr>
      <vt:lpstr>Presentación de PowerPoint</vt:lpstr>
    </vt:vector>
  </TitlesOfParts>
  <Company>Lobillo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Virus informáticos</dc:title>
  <dc:creator>Lobillo</dc:creator>
  <cp:lastModifiedBy>Ordoñez</cp:lastModifiedBy>
  <cp:revision>95</cp:revision>
  <dcterms:created xsi:type="dcterms:W3CDTF">2015-02-26T04:31:23Z</dcterms:created>
  <dcterms:modified xsi:type="dcterms:W3CDTF">2016-07-29T20:52:28Z</dcterms:modified>
</cp:coreProperties>
</file>