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56" r:id="rId2"/>
    <p:sldId id="26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8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451E6-0FA7-4524-A431-F81F61353790}" type="datetimeFigureOut">
              <a:rPr lang="es-AR" smtClean="0"/>
              <a:pPr/>
              <a:t>11/10/2014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85F11C-AF51-4245-B6C6-6DDF97FC2086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98870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B6D1763-26E2-4B10-AF4B-F45D14609E6C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2C5F2D3-3B98-4CF1-B350-791C913D1187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C27939D-E644-4AF3-ABD4-F7C5C3C4AE0C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97F5DF4-AAF9-4608-BDD9-D2DAC8AEA8E6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7AD0422-CE9C-44D7-89CB-CB719A9D408D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FD800-183E-4093-A9AA-5056B0730BF2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2907014-D955-4D1B-9FEF-30D1955DBDAF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24DEB7E8-7968-4F7D-BC7B-177C74059AB2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24C96EF4-632F-458D-87BA-47046FD6589B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3FF53-232B-43BE-8A01-F4B4F1F18274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89238-B1F8-4D25-A41C-D2502C54C49E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AB72024-BE3B-440A-BE6F-EB69CD8A5A78}" type="datetime1">
              <a:rPr lang="es-AR" smtClean="0"/>
              <a:pPr/>
              <a:t>11/10/2014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3F76E40-64E5-4105-BE09-587E98EA55F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dt="0"/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m.ec/imgres?imgurl=http://1.bp.blogspot.com/_Gzgj3oaUNcc/SkqkyLE0dJI/AAAAAAAAAco/YtQfRihWlT4/s400/20090602001117-democracia-formal.jpg&amp;imgrefurl=http://mujeresconstruyendo1.blogspot.com/2009/07/la-democracia-de-mis-suenos.html&amp;usg=__RForqngjsQK1lLhkmsXIwZJYTJI=&amp;h=346&amp;w=340&amp;sz=18&amp;hl=es&amp;start=1&amp;um=1&amp;tbnid=NTAH5nnBikHAVM:&amp;tbnh=120&amp;tbnw=118&amp;prev=/images?q=democracia&amp;hl=es&amp;sa=N&amp;um=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es.wikipedia.org/wiki/Pode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Democracia_representativa" TargetMode="External"/><Relationship Id="rId2" Type="http://schemas.openxmlformats.org/officeDocument/2006/relationships/hyperlink" Target="http://es.wikipedia.org/wiki/Democracia_direct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s.wikipedia.org/wiki/Democracia_participativ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Atenas" TargetMode="External"/><Relationship Id="rId2" Type="http://schemas.openxmlformats.org/officeDocument/2006/relationships/hyperlink" Target="http://es.wikipedia.org/wiki/Idioma_grieg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s.wikipedia.org/wiki/Etimolog%C3%ADa" TargetMode="External"/><Relationship Id="rId4" Type="http://schemas.openxmlformats.org/officeDocument/2006/relationships/hyperlink" Target="http://es.wikipedia.org/wiki/Siglo_V_a._C.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Asamblea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://es.wikipedia.org/wiki/Democracia_direct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ec/imgres?imgurl=http://4.bp.blogspot.com/_OnFEgPZulV0/Skm4X7LVFcI/AAAAAAAAAIQ/zUFI5caiftk/s400/democracia-relativa.jpg&amp;imgrefurl=http://chiquitinjuventud.blogspot.com/2009/06/los-jovenes-y-la-democracia.html&amp;usg=__QJ1gofaTGD7Y2xh4JlXuopBn14I=&amp;h=300&amp;w=300&amp;sz=14&amp;hl=es&amp;start=7&amp;um=1&amp;tbnid=go80sBJUTxzqdM:&amp;tbnh=116&amp;tbnw=116&amp;prev=/images?q=democracia&amp;hl=es&amp;sa=N&amp;um=1" TargetMode="External"/><Relationship Id="rId5" Type="http://schemas.openxmlformats.org/officeDocument/2006/relationships/hyperlink" Target="http://es.wikipedia.org/wiki/Democracia_representativa" TargetMode="External"/><Relationship Id="rId4" Type="http://schemas.openxmlformats.org/officeDocument/2006/relationships/hyperlink" Target="http://es.wikipedia.org/wiki/Consejo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Refer%C3%A9ndum" TargetMode="External"/><Relationship Id="rId2" Type="http://schemas.openxmlformats.org/officeDocument/2006/relationships/hyperlink" Target="http://es.wikipedia.org/wiki/Plebiscit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s.wikipedia.org/wiki/Iniciativa_popular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.ec/imgres?imgurl=http://www.freeimagehosting.net/uploads/4f636c1433.jpg&amp;imgrefurl=http://inphobe.blogspot.com/2009_07_03_archive.html&amp;usg=__yN2JuyANAaXowhrsuSokXDpxnKI=&amp;h=365&amp;w=550&amp;sz=88&amp;hl=es&amp;start=9&amp;um=1&amp;tbnid=klb3wVDMM7gH4M:&amp;tbnh=88&amp;tbnw=133&amp;prev=/images?q=iniciativa+popular&amp;hl=es&amp;um=1" TargetMode="External"/><Relationship Id="rId13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hyperlink" Target="http://images.google.com.ec/imgres?imgurl=http://www.archdl.cl/html/fot/290_historia_plebiscito_1988.jpg&amp;imgrefurl=http://www.archdl.cl/html/chile.html&amp;usg=__lZZxdmSUFVVb1YyNXRq8OCP4Yc4=&amp;h=425&amp;w=432&amp;sz=222&amp;hl=es&amp;start=3&amp;um=1&amp;tbnid=uVviHjnMpnvF8M:&amp;tbnh=124&amp;tbnw=126&amp;prev=/images?q=plebiscito&amp;hl=es&amp;sa=X&amp;um=1" TargetMode="External"/><Relationship Id="rId2" Type="http://schemas.openxmlformats.org/officeDocument/2006/relationships/hyperlink" Target="http://images.google.com.ec/imgres?imgurl=http://www.cuc.udg.mx/eventos2001/iniciativa_p/imagenes/asistencia5.jpg&amp;imgrefurl=http://www.cuc.udg.mx/eventos2001/iniciativa_p/iniciativa_p.html&amp;usg=__314USW4U26KFiVqrjMrpcb9qY5A=&amp;h=263&amp;w=350&amp;sz=45&amp;hl=es&amp;start=4&amp;um=1&amp;tbnid=Vl_tfRPR_jRXxM:&amp;tbnh=90&amp;tbnw=120&amp;prev=/images?q=iniciativa+popular&amp;hl=es&amp;um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ec/imgres?imgurl=http://blog.educastur.es/musical/files/2008/12/1976referendum.jpg&amp;imgrefurl=http://blog.educastur.es/musical/2007/05/&amp;usg=__Xl2i4ZwP1QvqNIj6SMt1WNNHYOg=&amp;h=346&amp;w=354&amp;sz=97&amp;hl=es&amp;start=5&amp;um=1&amp;tbnid=byvfbUMIJsPUjM:&amp;tbnh=118&amp;tbnw=121&amp;prev=/images?q=referendum&amp;hl=es&amp;um=1" TargetMode="External"/><Relationship Id="rId11" Type="http://schemas.openxmlformats.org/officeDocument/2006/relationships/image" Target="../media/image8.jpeg"/><Relationship Id="rId5" Type="http://schemas.openxmlformats.org/officeDocument/2006/relationships/image" Target="../media/image5.jpeg"/><Relationship Id="rId10" Type="http://schemas.openxmlformats.org/officeDocument/2006/relationships/hyperlink" Target="http://images.google.com.ec/imgres?imgurl=http://www.forolaboral.com.mx/Imagenes/PlebiscitoCarteles01.jpg&amp;imgrefurl=http://www.forolaboral.com.mx/Inicio.htm&amp;usg=__6dp2J4Ladl5OZoQdjBEcd9GIQb4=&amp;h=850&amp;w=572&amp;sz=137&amp;hl=es&amp;start=2&amp;um=1&amp;tbnid=xJ_8ATddpISqRM:&amp;tbnh=145&amp;tbnw=98&amp;prev=/images?q=plebiscito&amp;hl=es&amp;sa=X&amp;um=1" TargetMode="External"/><Relationship Id="rId4" Type="http://schemas.openxmlformats.org/officeDocument/2006/relationships/hyperlink" Target="http://images.google.com.ec/imgres?imgurl=http://irreverencia.cl/wp-content/uploads/2007/10/plebiscito.jpg&amp;imgrefurl=http://revistalapagina.com/2007/10/10/plebiscito-now/&amp;usg=__qBqEtZNye1kccfMVnQOiXrZuLQg=&amp;h=357&amp;w=357&amp;sz=20&amp;hl=es&amp;start=1&amp;um=1&amp;tbnid=TT86UU9AV7pulM:&amp;tbnh=121&amp;tbnw=121&amp;prev=/images?q=plebiscito&amp;hl=es&amp;sa=X&amp;um=1" TargetMode="External"/><Relationship Id="rId9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1776" TargetMode="External"/><Relationship Id="rId2" Type="http://schemas.openxmlformats.org/officeDocument/2006/relationships/hyperlink" Target="http://es.wikipedia.org/wiki/Independencia_de_Estados_Unido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Absolutismo" TargetMode="External"/><Relationship Id="rId5" Type="http://schemas.openxmlformats.org/officeDocument/2006/relationships/hyperlink" Target="http://es.wikipedia.org/wiki/Monarqu%C3%ADa_constitucional" TargetMode="External"/><Relationship Id="rId4" Type="http://schemas.openxmlformats.org/officeDocument/2006/relationships/hyperlink" Target="http://es.wikipedia.org/wiki/Rep%C3%BAblic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Justicia_social" TargetMode="External"/><Relationship Id="rId2" Type="http://schemas.openxmlformats.org/officeDocument/2006/relationships/hyperlink" Target="http://es.wikipedia.org/wiki/Socialdemocraci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s.wikipedia.org/wiki/Capitalismo" TargetMode="External"/><Relationship Id="rId4" Type="http://schemas.openxmlformats.org/officeDocument/2006/relationships/hyperlink" Target="http://es.wikipedia.org/wiki/Econom%C3%ADa_de_mercado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</p:spPr>
        <p:txBody>
          <a:bodyPr/>
          <a:lstStyle/>
          <a:p>
            <a:r>
              <a:rPr lang="es-AR" dirty="0" smtClean="0"/>
              <a:t>DEMOCRACIA</a:t>
            </a:r>
            <a:endParaRPr lang="es-AR" dirty="0"/>
          </a:p>
        </p:txBody>
      </p:sp>
      <p:pic>
        <p:nvPicPr>
          <p:cNvPr id="1026" name="Picture 2" descr="http://t3.gstatic.com/images?q=tbn:NTAH5nnBikHAVM:http://1.bp.blogspot.com/_Gzgj3oaUNcc/SkqkyLE0dJI/AAAAAAAAAco/YtQfRihWlT4/s400/20090602001117-democracia-forma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2428868"/>
            <a:ext cx="3429024" cy="31239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MULTIVERSIDAD VERACRUZ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PROFRA. PALOMA ZAMUDIO AZAMAR</a:t>
            </a:r>
          </a:p>
          <a:p>
            <a:endParaRPr lang="es-MX" dirty="0"/>
          </a:p>
          <a:p>
            <a:r>
              <a:rPr lang="es-MX" smtClean="0"/>
              <a:t>ÉTICA Y VALORES I</a:t>
            </a:r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AR" smtClean="0"/>
              <a:t>Eliana Ortiz, Katy Vergara </a:t>
            </a:r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81497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b="1" dirty="0" smtClean="0">
                <a:solidFill>
                  <a:schemeClr val="accent6">
                    <a:lumMod val="10000"/>
                  </a:schemeClr>
                </a:solidFill>
                <a:latin typeface="Courier New" pitchFamily="49" charset="0"/>
                <a:cs typeface="Courier New" pitchFamily="49" charset="0"/>
              </a:rPr>
              <a:t>Concepto de Democracia</a:t>
            </a:r>
            <a:endParaRPr lang="es-AR" b="1" dirty="0">
              <a:solidFill>
                <a:schemeClr val="accent6">
                  <a:lumMod val="10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b="1" dirty="0">
                <a:solidFill>
                  <a:schemeClr val="accent6">
                    <a:lumMod val="25000"/>
                  </a:schemeClr>
                </a:solidFill>
              </a:rPr>
              <a:t>Democracia</a:t>
            </a:r>
            <a:r>
              <a:rPr lang="es-ES" dirty="0">
                <a:solidFill>
                  <a:schemeClr val="accent6">
                    <a:lumMod val="25000"/>
                  </a:schemeClr>
                </a:solidFill>
              </a:rPr>
              <a:t> es una forma de organización de grupos de personas, cuya característica predominante es que la titularidad del </a:t>
            </a:r>
            <a:r>
              <a:rPr lang="es-ES" dirty="0">
                <a:solidFill>
                  <a:schemeClr val="accent6">
                    <a:lumMod val="25000"/>
                  </a:schemeClr>
                </a:solidFill>
                <a:hlinkClick r:id="rId2" tooltip="Poder"/>
              </a:rPr>
              <a:t>poder</a:t>
            </a:r>
            <a:r>
              <a:rPr lang="es-ES" dirty="0">
                <a:solidFill>
                  <a:schemeClr val="accent6">
                    <a:lumMod val="25000"/>
                  </a:schemeClr>
                </a:solidFill>
              </a:rPr>
              <a:t> reside en la totalidad de sus miembros, haciendo que la toma de decisiones responda a la voluntad colectiva de los miembros del grupo.</a:t>
            </a:r>
            <a:endParaRPr lang="es-AR" dirty="0">
              <a:solidFill>
                <a:schemeClr val="accent6">
                  <a:lumMod val="25000"/>
                </a:schemeClr>
              </a:solidFill>
            </a:endParaRPr>
          </a:p>
          <a:p>
            <a:pPr algn="just"/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3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Tipos de Democracia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</a:rPr>
              <a:t>Hay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hlinkClick r:id="rId2" tooltip="Democracia directa"/>
              </a:rPr>
              <a:t>democracia 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 tooltip="Democracia directa"/>
              </a:rPr>
              <a:t>directa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  <a:p>
            <a:pPr algn="just"/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Hay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hlinkClick r:id="rId3" tooltip="Democracia representativa"/>
              </a:rPr>
              <a:t>democracia indirecta o representativa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es-E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/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Por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</a:rPr>
              <a:t>último, hay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  <a:hlinkClick r:id="rId4" tooltip="Democracia participativa"/>
              </a:rPr>
              <a:t>democracia 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 tooltip="Democracia participativa"/>
              </a:rPr>
              <a:t>participativa</a:t>
            </a:r>
            <a:endParaRPr lang="es-E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Estas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tres formas no son excluyentes y suelen 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integrarse como </a:t>
            </a:r>
            <a:r>
              <a:rPr lang="es-ES" dirty="0">
                <a:solidFill>
                  <a:schemeClr val="tx1">
                    <a:lumMod val="95000"/>
                    <a:lumOff val="5000"/>
                  </a:schemeClr>
                </a:solidFill>
              </a:rPr>
              <a:t>mecanismos complementarios</a:t>
            </a:r>
            <a:r>
              <a:rPr lang="es-E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algn="just">
              <a:buNone/>
            </a:pPr>
            <a:endParaRPr lang="es-A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4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786" y="267494"/>
            <a:ext cx="7286676" cy="116124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Origen </a:t>
            </a:r>
            <a:r>
              <a:rPr lang="es-ES" b="1" dirty="0"/>
              <a:t>y etimología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El término </a:t>
            </a:r>
            <a:r>
              <a:rPr lang="es-E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democracia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proviene del antiguo 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hlinkClick r:id="rId2" tooltip="Idioma griego"/>
              </a:rPr>
              <a:t>griego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) 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y fue acuñado en 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3" tooltip="Atenas"/>
              </a:rPr>
              <a:t>Atenas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en el 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4" tooltip="Siglo V a. C."/>
              </a:rPr>
              <a:t>siglo V a. C.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a partir de los vocablos </a:t>
            </a:r>
            <a:r>
              <a:rPr lang="es-E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</a:t>
            </a:r>
            <a:r>
              <a:rPr lang="es-ES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</a:t>
            </a:r>
            <a:r>
              <a:rPr lang="es-E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demos»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que puede traducirse como </a:t>
            </a:r>
            <a:r>
              <a:rPr lang="es-E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«pueblo»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 y </a:t>
            </a:r>
            <a:r>
              <a:rPr lang="es-ES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krátos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que puede traducirse como </a:t>
            </a:r>
            <a:r>
              <a:rPr lang="es-E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«poder»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o </a:t>
            </a:r>
            <a:r>
              <a:rPr lang="es-E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«gobierno»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). Sin embargo la significación 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5" tooltip="Etimología"/>
              </a:rPr>
              <a:t>etimológica</a:t>
            </a: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del término es mucho más compleja. </a:t>
            </a:r>
            <a:endParaRPr lang="es-AR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5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s-AR" dirty="0" smtClean="0"/>
              <a:t>Formas de Democracia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4978896" cy="4426512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hlinkClick r:id="rId2" tooltip="Democracia directa"/>
              </a:rPr>
              <a:t>Democracia directa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: el pueblo reunido en 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hlinkClick r:id="rId3" tooltip="Asamblea"/>
              </a:rPr>
              <a:t>asamblea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 o 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hlinkClick r:id="rId4" tooltip="Consejo"/>
              </a:rPr>
              <a:t>consejo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, delibera y toma las decisiones que van a regular la vida en sociedad. </a:t>
            </a:r>
            <a:endParaRPr lang="es-AR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lvl="0" algn="just"/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hlinkClick r:id="rId5" tooltip="Democracia representativa"/>
              </a:rPr>
              <a:t>Indirecta o representativa</a:t>
            </a: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: el pueblo se limita a elegir representantes para que estos deliberen y tomen las decisiones, de forma jerárquica. </a:t>
            </a:r>
            <a:endParaRPr lang="es-AR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es-AR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6</a:t>
            </a:fld>
            <a:endParaRPr lang="es-AR"/>
          </a:p>
        </p:txBody>
      </p:sp>
      <p:pic>
        <p:nvPicPr>
          <p:cNvPr id="19458" name="Picture 2" descr="http://t0.gstatic.com/images?q=tbn:go80sBJUTxzqdM:http://4.bp.blogspot.com/_OnFEgPZulV0/Skm4X7LVFcI/AAAAAAAAAIQ/zUFI5caiftk/s400/democracia-relativ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54206" y="1844824"/>
            <a:ext cx="3589794" cy="1941662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Mecanismos de la Democracia 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s-ES" dirty="0">
                <a:hlinkClick r:id="rId2" tooltip="Plebiscito"/>
              </a:rPr>
              <a:t>Plebiscito</a:t>
            </a:r>
            <a:r>
              <a:rPr lang="es-ES" dirty="0"/>
              <a:t>. El pueblo elige </a:t>
            </a:r>
            <a:r>
              <a:rPr lang="es-ES" i="1" dirty="0"/>
              <a:t>«por sí o por no»</a:t>
            </a:r>
            <a:r>
              <a:rPr lang="es-ES" dirty="0"/>
              <a:t> sobre una propuesta. </a:t>
            </a:r>
            <a:endParaRPr lang="es-AR" dirty="0"/>
          </a:p>
          <a:p>
            <a:pPr lvl="0"/>
            <a:r>
              <a:rPr lang="es-ES" dirty="0">
                <a:hlinkClick r:id="rId3" tooltip="Referéndum"/>
              </a:rPr>
              <a:t>Referéndum</a:t>
            </a:r>
            <a:r>
              <a:rPr lang="es-ES" dirty="0"/>
              <a:t>. El pueblo concede o no concede la aprobación final de una norma (constitución, ley, tratado). </a:t>
            </a:r>
            <a:endParaRPr lang="es-AR" dirty="0"/>
          </a:p>
          <a:p>
            <a:pPr lvl="0"/>
            <a:r>
              <a:rPr lang="es-ES" dirty="0">
                <a:hlinkClick r:id="rId4" tooltip="Iniciativa popular"/>
              </a:rPr>
              <a:t>Iniciativa popular</a:t>
            </a:r>
            <a:r>
              <a:rPr lang="es-ES" dirty="0"/>
              <a:t>. Por este mecanismo un grupo de ciudadanos puede proponer la sanción o derogación de una ley. </a:t>
            </a:r>
            <a:endParaRPr lang="es-AR" dirty="0"/>
          </a:p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7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http://t1.gstatic.com/images?q=tbn:Vl_tfRPR_jRXxM:http://www.cuc.udg.mx/eventos2001/iniciativa_p/imagenes/asistencia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357430"/>
            <a:ext cx="3107561" cy="3714776"/>
          </a:xfrm>
          <a:prstGeom prst="rect">
            <a:avLst/>
          </a:prstGeom>
          <a:noFill/>
        </p:spPr>
      </p:pic>
      <p:pic>
        <p:nvPicPr>
          <p:cNvPr id="20482" name="Picture 2" descr="http://t2.gstatic.com/images?q=tbn:TT86UU9AV7pulM:http://irreverencia.cl/wp-content/uploads/2007/10/plebiscit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4000478"/>
            <a:ext cx="2857520" cy="2357480"/>
          </a:xfrm>
          <a:prstGeom prst="rect">
            <a:avLst/>
          </a:prstGeom>
          <a:noFill/>
        </p:spPr>
      </p:pic>
      <p:pic>
        <p:nvPicPr>
          <p:cNvPr id="20484" name="Picture 4" descr="http://t3.gstatic.com/images?q=tbn:byvfbUMIJsPUjM:http://blog.educastur.es/musical/files/2008/12/1976referendum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428603"/>
            <a:ext cx="3150536" cy="3072423"/>
          </a:xfrm>
          <a:prstGeom prst="rect">
            <a:avLst/>
          </a:prstGeom>
          <a:noFill/>
        </p:spPr>
      </p:pic>
      <p:pic>
        <p:nvPicPr>
          <p:cNvPr id="20486" name="Picture 6" descr="http://t3.gstatic.com/images?q=tbn:klb3wVDMM7gH4M:http://www.freeimagehosting.net/uploads/4f636c1433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2" y="357166"/>
            <a:ext cx="3827615" cy="2532560"/>
          </a:xfrm>
          <a:prstGeom prst="rect">
            <a:avLst/>
          </a:prstGeom>
          <a:noFill/>
        </p:spPr>
      </p:pic>
      <p:pic>
        <p:nvPicPr>
          <p:cNvPr id="20490" name="Picture 10" descr="http://t0.gstatic.com/images?q=tbn:xJ_8ATddpISqRM:http://www.forolaboral.com.mx/Imagenes/PlebiscitoCarteles01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7158" y="2143116"/>
            <a:ext cx="2220981" cy="3286148"/>
          </a:xfrm>
          <a:prstGeom prst="rect">
            <a:avLst/>
          </a:prstGeom>
          <a:noFill/>
        </p:spPr>
      </p:pic>
      <p:pic>
        <p:nvPicPr>
          <p:cNvPr id="20492" name="Picture 12" descr="http://t2.gstatic.com/images?q=tbn:uVviHjnMpnvF8M:http://www.archdl.cl/html/fot/290_historia_plebiscito_1988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29256" y="3536157"/>
            <a:ext cx="3286148" cy="2464611"/>
          </a:xfrm>
          <a:prstGeom prst="rect">
            <a:avLst/>
          </a:prstGeom>
          <a:noFill/>
        </p:spPr>
      </p:pic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8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0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/>
              <a:t>La democracia liberal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s-ES" dirty="0"/>
              <a:t>Suele entenderse por democracia liberal un tipo genérico de Estado surgido de la </a:t>
            </a:r>
            <a:r>
              <a:rPr lang="es-ES" dirty="0">
                <a:hlinkClick r:id="rId2" tooltip="Independencia de Estados Unidos"/>
              </a:rPr>
              <a:t>Independencia de Estados Unidos</a:t>
            </a:r>
            <a:r>
              <a:rPr lang="es-ES" dirty="0"/>
              <a:t> de </a:t>
            </a:r>
            <a:r>
              <a:rPr lang="es-ES" dirty="0">
                <a:hlinkClick r:id="rId3" tooltip="1776"/>
              </a:rPr>
              <a:t>1776</a:t>
            </a:r>
            <a:r>
              <a:rPr lang="es-ES" dirty="0"/>
              <a:t> y luego más o menos generalizado en las </a:t>
            </a:r>
            <a:r>
              <a:rPr lang="es-ES" dirty="0">
                <a:hlinkClick r:id="rId4" tooltip="República"/>
              </a:rPr>
              <a:t>repúblicas</a:t>
            </a:r>
            <a:r>
              <a:rPr lang="es-ES" dirty="0"/>
              <a:t> y </a:t>
            </a:r>
            <a:r>
              <a:rPr lang="es-ES" dirty="0">
                <a:hlinkClick r:id="rId5" tooltip="Monarquía constitucional"/>
              </a:rPr>
              <a:t>monarquías constitucionales</a:t>
            </a:r>
            <a:r>
              <a:rPr lang="es-ES" dirty="0"/>
              <a:t> que emergieron de los procesos de emancipación o revolucionarios contra las </a:t>
            </a:r>
            <a:r>
              <a:rPr lang="es-ES" dirty="0">
                <a:hlinkClick r:id="rId6" tooltip="Absolutismo"/>
              </a:rPr>
              <a:t>grandes monarquías absolutas</a:t>
            </a:r>
            <a:r>
              <a:rPr lang="es-ES" dirty="0"/>
              <a:t> y establecieron sistemas de gobierno</a:t>
            </a:r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9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/>
              <a:t>La socialdemocracia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La </a:t>
            </a:r>
            <a:r>
              <a:rPr lang="es-ES" i="1" dirty="0">
                <a:hlinkClick r:id="rId2" tooltip="Socialdemocracia"/>
              </a:rPr>
              <a:t>socialdemocracia</a:t>
            </a:r>
            <a:r>
              <a:rPr lang="es-ES" dirty="0"/>
              <a:t> es una versión de la democracia en la que se recurre a la regulación estatal y a la creación de programas y organizaciones patrocinados por el Estado, para atenuar o eliminar las desigualdades e </a:t>
            </a:r>
            <a:r>
              <a:rPr lang="es-ES" dirty="0">
                <a:hlinkClick r:id="rId3" tooltip="Justicia social"/>
              </a:rPr>
              <a:t>injusticias sociales</a:t>
            </a:r>
            <a:r>
              <a:rPr lang="es-ES" dirty="0"/>
              <a:t> causadas por la </a:t>
            </a:r>
            <a:r>
              <a:rPr lang="es-ES" dirty="0">
                <a:hlinkClick r:id="rId4" tooltip="Economía de mercado"/>
              </a:rPr>
              <a:t>economía de mercado</a:t>
            </a:r>
            <a:r>
              <a:rPr lang="es-ES" dirty="0"/>
              <a:t> y el </a:t>
            </a:r>
            <a:r>
              <a:rPr lang="es-ES" dirty="0">
                <a:hlinkClick r:id="rId5" tooltip="Capitalismo"/>
              </a:rPr>
              <a:t>capitalismo</a:t>
            </a:r>
            <a:r>
              <a:rPr lang="es-ES" dirty="0"/>
              <a:t>. </a:t>
            </a:r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10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1330168"/>
          </a:xfrm>
        </p:spPr>
        <p:txBody>
          <a:bodyPr>
            <a:normAutofit/>
          </a:bodyPr>
          <a:lstStyle/>
          <a:p>
            <a:pPr algn="ctr"/>
            <a:r>
              <a:rPr lang="es-AR" sz="6600" dirty="0" smtClean="0">
                <a:solidFill>
                  <a:schemeClr val="accent3">
                    <a:lumMod val="60000"/>
                    <a:lumOff val="40000"/>
                  </a:schemeClr>
                </a:solidFill>
                <a:cs typeface="Mangal" pitchFamily="2"/>
              </a:rPr>
              <a:t>GRACIAS!!!!</a:t>
            </a:r>
            <a:endParaRPr lang="es-AR" sz="6600" dirty="0">
              <a:solidFill>
                <a:schemeClr val="accent3">
                  <a:lumMod val="60000"/>
                  <a:lumOff val="40000"/>
                </a:schemeClr>
              </a:solidFill>
              <a:cs typeface="Mangal" pitchFamily="2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76E40-64E5-4105-BE09-587E98EA55F2}" type="slidenum">
              <a:rPr lang="es-AR" smtClean="0"/>
              <a:pPr/>
              <a:t>11</a:t>
            </a:fld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38</TotalTime>
  <Words>345</Words>
  <Application>Microsoft Office PowerPoint</Application>
  <PresentationFormat>Presentación en pantalla (4:3)</PresentationFormat>
  <Paragraphs>38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Brío</vt:lpstr>
      <vt:lpstr>DEMOCRACIA</vt:lpstr>
      <vt:lpstr>MULTIVERSIDAD VERACRUZ</vt:lpstr>
      <vt:lpstr>Concepto de Democracia</vt:lpstr>
      <vt:lpstr>Tipos de Democracia</vt:lpstr>
      <vt:lpstr> Origen y etimología </vt:lpstr>
      <vt:lpstr>Formas de Democracia</vt:lpstr>
      <vt:lpstr>Mecanismos de la Democracia </vt:lpstr>
      <vt:lpstr>Presentación de PowerPoint</vt:lpstr>
      <vt:lpstr>La democracia liberal </vt:lpstr>
      <vt:lpstr>La socialdemocracia </vt:lpstr>
      <vt:lpstr>Presentación de PowerPoint</vt:lpstr>
    </vt:vector>
  </TitlesOfParts>
  <Company>Windows XP Colossus Edition 2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DEMOCRACIA</dc:title>
  <dc:creator>estudiante</dc:creator>
  <cp:lastModifiedBy>PRESARIO</cp:lastModifiedBy>
  <cp:revision>8</cp:revision>
  <dcterms:created xsi:type="dcterms:W3CDTF">2009-09-28T12:39:21Z</dcterms:created>
  <dcterms:modified xsi:type="dcterms:W3CDTF">2014-10-11T17:36:15Z</dcterms:modified>
</cp:coreProperties>
</file>