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2"/>
  </p:sldMasterIdLst>
  <p:notesMasterIdLst>
    <p:notesMasterId r:id="rId9"/>
  </p:notesMasterIdLst>
  <p:handoutMasterIdLst>
    <p:handoutMasterId r:id="rId10"/>
  </p:handout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9977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00"/>
  </p:normalViewPr>
  <p:slideViewPr>
    <p:cSldViewPr>
      <p:cViewPr varScale="1">
        <p:scale>
          <a:sx n="74" d="100"/>
          <a:sy n="74" d="100"/>
        </p:scale>
        <p:origin x="-12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</a:defRPr>
            </a:lvl1pPr>
          </a:lstStyle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</a:defRPr>
            </a:lvl1pPr>
          </a:lstStyle>
          <a:p>
            <a:endParaRPr lang="es-E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</a:defRPr>
            </a:lvl1pPr>
          </a:lstStyle>
          <a:p>
            <a:endParaRPr lang="es-E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</a:defRPr>
            </a:lvl1pPr>
          </a:lstStyle>
          <a:p>
            <a:fld id="{53C10A5A-6D58-4BC5-8009-3BE6DC4CF69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4526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</a:defRPr>
            </a:lvl1pPr>
          </a:lstStyle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</a:defRPr>
            </a:lvl1pPr>
          </a:lstStyle>
          <a:p>
            <a:endParaRPr lang="es-E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10075"/>
            <a:ext cx="559752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</a:defRPr>
            </a:lvl1pPr>
          </a:lstStyle>
          <a:p>
            <a:endParaRPr lang="es-E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</a:defRPr>
            </a:lvl1pPr>
          </a:lstStyle>
          <a:p>
            <a:fld id="{FC64D80E-F2E0-4533-AD95-40D81BC0309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3842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733800" y="2135188"/>
            <a:ext cx="5181600" cy="1827212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4038600"/>
            <a:ext cx="5176838" cy="10668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0000"/>
                </a:solidFill>
              </a:defRPr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6248400"/>
            <a:ext cx="1905000" cy="457200"/>
          </a:xfrm>
        </p:spPr>
        <p:txBody>
          <a:bodyPr/>
          <a:lstStyle>
            <a:lvl1pPr>
              <a:defRPr sz="800"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6248400"/>
            <a:ext cx="4343400" cy="457200"/>
          </a:xfrm>
        </p:spPr>
        <p:txBody>
          <a:bodyPr/>
          <a:lstStyle>
            <a:lvl1pPr>
              <a:defRPr sz="800"/>
            </a:lvl1pPr>
          </a:lstStyle>
          <a:p>
            <a:endParaRPr lang="es-ES"/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 sz="800"/>
            </a:lvl1pPr>
          </a:lstStyle>
          <a:p>
            <a:fld id="{30D9C7DC-F011-4321-8861-5D7271FE313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7CAE5-FDF0-484B-B785-C2C28005EE1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6527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3AAFCF-F0C0-4819-8DCA-C861766A769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395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05000" y="1447800"/>
            <a:ext cx="33909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447800"/>
            <a:ext cx="33909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54E33-6583-401C-BAFC-39EEA412696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417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429F76-43D4-428A-9C3B-9B0B6376480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083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F8535-6CB8-4E34-BD3A-CD241F6DF47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4632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A4521-D9BB-4725-B28F-93226E9D4D5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5328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9B68A0-07A5-473A-ADC0-3D34EA82356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259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26358A-0A2D-46BF-B5F6-D9BC1E7420A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3995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581C0-5CED-4A94-A8C2-ADEB0A872D9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5902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05650" y="228600"/>
            <a:ext cx="1733550" cy="5867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228600"/>
            <a:ext cx="5048250" cy="5867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0B828-E5B5-469F-A650-BDAA6D123A7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9148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228600"/>
            <a:ext cx="6934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1447800"/>
            <a:ext cx="69342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+mn-lt"/>
              </a:defRPr>
            </a:lvl1pPr>
          </a:lstStyle>
          <a:p>
            <a:fld id="{E7141249-E1E4-4B2B-A55A-8A48D6D7606B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ts val="2400"/>
        </a:lnSpc>
        <a:spcBef>
          <a:spcPts val="16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es.wikipedia.org/wiki/Signos_de_puntuaci%C3%B3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35896" y="7985"/>
            <a:ext cx="6156176" cy="1827212"/>
          </a:xfrm>
        </p:spPr>
        <p:txBody>
          <a:bodyPr/>
          <a:lstStyle/>
          <a:p>
            <a:r>
              <a:rPr lang="es-ES" sz="4000" dirty="0" smtClean="0">
                <a:solidFill>
                  <a:schemeClr val="bg2">
                    <a:lumMod val="90000"/>
                    <a:lumOff val="10000"/>
                  </a:schemeClr>
                </a:solidFill>
                <a:effectLst>
                  <a:glow rad="101600">
                    <a:schemeClr val="bg2">
                      <a:lumMod val="50000"/>
                      <a:lumOff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Puntos Suspensivos </a:t>
            </a:r>
            <a:endParaRPr lang="es-ES" sz="4000" dirty="0">
              <a:solidFill>
                <a:schemeClr val="bg2">
                  <a:lumMod val="90000"/>
                  <a:lumOff val="10000"/>
                </a:schemeClr>
              </a:solidFill>
              <a:effectLst>
                <a:glow rad="101600">
                  <a:schemeClr val="bg2">
                    <a:lumMod val="50000"/>
                    <a:lumOff val="5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51920" y="1835378"/>
            <a:ext cx="5176838" cy="1066800"/>
          </a:xfrm>
        </p:spPr>
        <p:txBody>
          <a:bodyPr/>
          <a:lstStyle/>
          <a:p>
            <a:r>
              <a:rPr lang="es-E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Bloque 3.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Prácticas;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uso del léxico y semántica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2"/>
          <p:cNvSpPr txBox="1"/>
          <p:nvPr/>
        </p:nvSpPr>
        <p:spPr>
          <a:xfrm>
            <a:off x="4716016" y="3421377"/>
            <a:ext cx="518457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1400" b="1" dirty="0" err="1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Multiversidad</a:t>
            </a:r>
            <a:r>
              <a:rPr lang="es-MX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 latinoamericana campus: Torreón</a:t>
            </a:r>
          </a:p>
          <a:p>
            <a:r>
              <a:rPr lang="es-MX" sz="1200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Asignatura</a:t>
            </a:r>
            <a:r>
              <a:rPr lang="es-MX" sz="12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: Taller de Lectura y Redacción II</a:t>
            </a:r>
          </a:p>
          <a:p>
            <a:r>
              <a:rPr lang="es-MX" sz="1200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Semestre: </a:t>
            </a:r>
            <a:r>
              <a:rPr lang="es-MX" sz="12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II </a:t>
            </a:r>
          </a:p>
          <a:p>
            <a:r>
              <a:rPr lang="es-MX" sz="1200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Bloque </a:t>
            </a:r>
            <a:r>
              <a:rPr lang="es-MX" sz="1200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2. Prácticas; </a:t>
            </a:r>
            <a:r>
              <a:rPr lang="es-MX" sz="1200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el uso de léxico y semántica</a:t>
            </a:r>
            <a:endParaRPr lang="es-MX" sz="1200" dirty="0" smtClean="0">
              <a:solidFill>
                <a:schemeClr val="bg2">
                  <a:lumMod val="90000"/>
                  <a:lumOff val="10000"/>
                </a:schemeClr>
              </a:solidFill>
            </a:endParaRPr>
          </a:p>
          <a:p>
            <a:r>
              <a:rPr lang="es-MX" sz="1200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Profesor: </a:t>
            </a:r>
            <a:r>
              <a:rPr lang="es-MX" sz="12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José Agustín Ramírez Ramos </a:t>
            </a:r>
          </a:p>
          <a:p>
            <a:r>
              <a:rPr lang="es-MX" sz="12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23 de Febrero de 2015 </a:t>
            </a:r>
            <a:endParaRPr lang="es-MX" sz="1200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5" name="Imagen 4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bg2">
                <a:lumMod val="50000"/>
                <a:lumOff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00777"/>
            <a:ext cx="1891537" cy="1151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ector recto 2"/>
          <p:cNvCxnSpPr/>
          <p:nvPr/>
        </p:nvCxnSpPr>
        <p:spPr bwMode="auto">
          <a:xfrm>
            <a:off x="4716016" y="3500777"/>
            <a:ext cx="0" cy="108035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Definición: </a:t>
            </a:r>
            <a:endParaRPr lang="es-ES" u="sng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63688" y="1700808"/>
            <a:ext cx="7480575" cy="4648200"/>
          </a:xfrm>
        </p:spPr>
        <p:txBody>
          <a:bodyPr/>
          <a:lstStyle/>
          <a:p>
            <a:r>
              <a:rPr lang="es-MX" dirty="0"/>
              <a:t>Los </a:t>
            </a:r>
            <a:r>
              <a:rPr lang="es-MX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puntos suspensivos</a:t>
            </a:r>
            <a:r>
              <a:rPr lang="es-MX" dirty="0"/>
              <a:t> son </a:t>
            </a:r>
            <a:r>
              <a:rPr lang="es-MX" dirty="0">
                <a:solidFill>
                  <a:schemeClr val="bg2">
                    <a:lumMod val="50000"/>
                    <a:lumOff val="50000"/>
                  </a:schemeClr>
                </a:solidFill>
                <a:hlinkClick r:id="rId2" tooltip="Signos de puntuación"/>
              </a:rPr>
              <a:t>signos de puntuación</a:t>
            </a:r>
            <a:r>
              <a:rPr lang="es-MX" dirty="0"/>
              <a:t> que se </a:t>
            </a:r>
            <a:r>
              <a:rPr lang="es-MX" dirty="0" smtClean="0"/>
              <a:t>utilizan al final de una frase, en lugar del punto. Se representan por tres puntos alineados horizontalmente al nivel de la línea base de escritura </a:t>
            </a:r>
          </a:p>
          <a:p>
            <a:pPr marL="0" indent="0">
              <a:buNone/>
            </a:pPr>
            <a:endParaRPr lang="es-MX" dirty="0" smtClean="0"/>
          </a:p>
          <a:p>
            <a:r>
              <a:rPr lang="es-MX" dirty="0" smtClean="0"/>
              <a:t>Tiene el mismo valor que el punto y se utiliza para indicar que la frase queda sin acabar “en suspenso”</a:t>
            </a:r>
          </a:p>
          <a:p>
            <a:pPr marL="0" indent="0">
              <a:buNone/>
            </a:pPr>
            <a:endParaRPr lang="es-MX" dirty="0" smtClean="0"/>
          </a:p>
          <a:p>
            <a:r>
              <a:rPr lang="es-MX" dirty="0" smtClean="0"/>
              <a:t>También puede significar duda o titubeo </a:t>
            </a:r>
            <a:r>
              <a:rPr lang="es-MX" b="1" i="1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No Se…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789203" y="476672"/>
            <a:ext cx="6934200" cy="1066800"/>
          </a:xfrm>
        </p:spPr>
        <p:txBody>
          <a:bodyPr/>
          <a:lstStyle/>
          <a:p>
            <a:r>
              <a:rPr lang="es-ES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 </a:t>
            </a:r>
            <a:r>
              <a:rPr lang="es-ES" b="1" u="sng" dirty="0" smtClean="0">
                <a:solidFill>
                  <a:schemeClr val="bg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CASOS DE USO</a:t>
            </a:r>
            <a:endParaRPr lang="es-ES" b="1" u="sng" dirty="0">
              <a:solidFill>
                <a:schemeClr val="bg2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89203" y="1628800"/>
            <a:ext cx="7380312" cy="4648200"/>
          </a:xfrm>
        </p:spPr>
        <p:txBody>
          <a:bodyPr/>
          <a:lstStyle/>
          <a:p>
            <a:r>
              <a:rPr lang="es-MX" sz="3200" b="1" dirty="0" smtClean="0">
                <a:solidFill>
                  <a:srgbClr val="FFFF00"/>
                </a:solidFill>
                <a:latin typeface="Century Gothic" panose="020B0502020202020204" pitchFamily="34" charset="0"/>
              </a:rPr>
              <a:t>INTERRUPCIÓN:</a:t>
            </a:r>
          </a:p>
          <a:p>
            <a:endParaRPr lang="es-MX" sz="3200" b="1" dirty="0" smtClean="0">
              <a:solidFill>
                <a:srgbClr val="FFFF00"/>
              </a:solidFill>
              <a:latin typeface="Century Gothic" panose="020B0502020202020204" pitchFamily="34" charset="0"/>
            </a:endParaRPr>
          </a:p>
          <a:p>
            <a:r>
              <a:rPr lang="es-MX" sz="3200" dirty="0" smtClean="0"/>
              <a:t>Lo </a:t>
            </a:r>
            <a:r>
              <a:rPr lang="es-MX" sz="3200" dirty="0"/>
              <a:t>respeto mucho pero... </a:t>
            </a:r>
            <a:endParaRPr lang="es-MX" sz="3200" dirty="0" smtClean="0"/>
          </a:p>
          <a:p>
            <a:r>
              <a:rPr lang="es-MX" sz="3200" dirty="0" smtClean="0"/>
              <a:t>Te </a:t>
            </a:r>
            <a:r>
              <a:rPr lang="es-MX" sz="3200" dirty="0"/>
              <a:t>esperaba temprano... </a:t>
            </a:r>
            <a:endParaRPr lang="es-MX" sz="3200" dirty="0" smtClean="0"/>
          </a:p>
          <a:p>
            <a:r>
              <a:rPr lang="es-MX" sz="3200" dirty="0" smtClean="0"/>
              <a:t>Votaste hoy…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ES" dirty="0"/>
          </a:p>
        </p:txBody>
      </p:sp>
      <p:pic>
        <p:nvPicPr>
          <p:cNvPr id="1026" name="Picture 2" descr="http://blog.make-a-tronik.com/wp-content/gallery/otras/interrup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14450"/>
            <a:ext cx="2366366" cy="23595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7704" y="692696"/>
            <a:ext cx="6934200" cy="4648200"/>
          </a:xfrm>
        </p:spPr>
        <p:txBody>
          <a:bodyPr/>
          <a:lstStyle/>
          <a:p>
            <a:r>
              <a:rPr lang="es-MX" sz="2800" b="1" dirty="0" smtClean="0">
                <a:solidFill>
                  <a:srgbClr val="FFFF00"/>
                </a:solidFill>
                <a:latin typeface="Century Gothic" panose="020B0502020202020204" pitchFamily="34" charset="0"/>
              </a:rPr>
              <a:t>DENOTACIÓN DE TEMOR o DUDA:</a:t>
            </a:r>
          </a:p>
          <a:p>
            <a:r>
              <a:rPr lang="es-MX" sz="2400" dirty="0" smtClean="0"/>
              <a:t> </a:t>
            </a:r>
            <a:r>
              <a:rPr lang="es-MX" sz="2400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No me decidía a estrechar la mano de un... asesino. </a:t>
            </a:r>
            <a:endParaRPr lang="es-MX" sz="2400" b="1" dirty="0" smtClean="0">
              <a:solidFill>
                <a:schemeClr val="bg2">
                  <a:lumMod val="50000"/>
                  <a:lumOff val="50000"/>
                </a:schemeClr>
              </a:solidFill>
            </a:endParaRPr>
          </a:p>
          <a:p>
            <a:r>
              <a:rPr lang="es-MX" sz="2400" b="1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Abrí </a:t>
            </a:r>
            <a:r>
              <a:rPr lang="es-MX" sz="2400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la puerta y... ¡horror!... Un espectáculo </a:t>
            </a:r>
            <a:r>
              <a:rPr lang="es-MX" sz="2400" b="1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dantesco</a:t>
            </a:r>
          </a:p>
          <a:p>
            <a:pPr marL="0" indent="0">
              <a:buNone/>
            </a:pPr>
            <a:endParaRPr lang="es-MX" sz="2400" dirty="0"/>
          </a:p>
          <a:p>
            <a:r>
              <a:rPr lang="es-MX" sz="3200" b="1" dirty="0" smtClean="0">
                <a:solidFill>
                  <a:srgbClr val="FFFF00"/>
                </a:solidFill>
                <a:latin typeface="Century Gothic" panose="020B0502020202020204" pitchFamily="34" charset="0"/>
              </a:rPr>
              <a:t>TITUBEO </a:t>
            </a:r>
            <a:r>
              <a:rPr lang="es-MX" sz="2400" dirty="0"/>
              <a:t/>
            </a:r>
            <a:br>
              <a:rPr lang="es-MX" sz="2400" dirty="0"/>
            </a:br>
            <a:r>
              <a:rPr lang="es-MX" dirty="0"/>
              <a:t/>
            </a:r>
            <a:br>
              <a:rPr lang="es-MX" dirty="0"/>
            </a:br>
            <a:r>
              <a:rPr lang="es-MX" sz="2400" dirty="0"/>
              <a:t>Se usan los puntos suspensivos para </a:t>
            </a:r>
            <a:r>
              <a:rPr lang="es-MX" sz="2400" b="1" dirty="0"/>
              <a:t>indicar titubeo</a:t>
            </a:r>
            <a:r>
              <a:rPr lang="es-MX" sz="2400" dirty="0"/>
              <a:t> ante una situación.</a:t>
            </a:r>
          </a:p>
          <a:p>
            <a:r>
              <a:rPr lang="es-MX" sz="2400" b="1" dirty="0" err="1">
                <a:solidFill>
                  <a:schemeClr val="bg2">
                    <a:lumMod val="50000"/>
                    <a:lumOff val="50000"/>
                  </a:schemeClr>
                </a:solidFill>
              </a:rPr>
              <a:t>Ej</a:t>
            </a:r>
            <a:r>
              <a:rPr lang="es-MX" sz="2400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: Quería decirte </a:t>
            </a:r>
            <a:r>
              <a:rPr lang="es-MX" sz="2400" b="1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que…</a:t>
            </a:r>
            <a:endParaRPr lang="es-MX" sz="2400" b="1" dirty="0">
              <a:solidFill>
                <a:schemeClr val="bg2">
                  <a:lumMod val="50000"/>
                  <a:lumOff val="50000"/>
                </a:schemeClr>
              </a:solidFill>
            </a:endParaRPr>
          </a:p>
          <a:p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ES" dirty="0"/>
          </a:p>
        </p:txBody>
      </p:sp>
      <p:pic>
        <p:nvPicPr>
          <p:cNvPr id="2050" name="Picture 2" descr="http://f1.bcbits.com/img/a0270328483_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64" y="4437112"/>
            <a:ext cx="2804618" cy="22335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44579" y="980728"/>
            <a:ext cx="7380312" cy="4648200"/>
          </a:xfrm>
        </p:spPr>
        <p:txBody>
          <a:bodyPr/>
          <a:lstStyle/>
          <a:p>
            <a:r>
              <a:rPr lang="es-MX" sz="2800" b="1" dirty="0" smtClean="0">
                <a:solidFill>
                  <a:srgbClr val="FFFF00"/>
                </a:solidFill>
                <a:latin typeface="Century Gothic" panose="020B0502020202020204" pitchFamily="34" charset="0"/>
              </a:rPr>
              <a:t>EN UNA ENUMERACIÓN</a:t>
            </a:r>
            <a:r>
              <a:rPr lang="es-MX" sz="2800" dirty="0">
                <a:latin typeface="Century Gothic" panose="020B0502020202020204" pitchFamily="34" charset="0"/>
              </a:rPr>
              <a:t> </a:t>
            </a:r>
            <a:endParaRPr lang="es-MX" sz="2800" dirty="0" smtClean="0">
              <a:latin typeface="Century Gothic" panose="020B0502020202020204" pitchFamily="34" charset="0"/>
            </a:endParaRPr>
          </a:p>
          <a:p>
            <a:r>
              <a:rPr lang="es-MX" sz="2400" dirty="0" smtClean="0"/>
              <a:t>también </a:t>
            </a:r>
            <a:r>
              <a:rPr lang="es-MX" sz="2400" dirty="0"/>
              <a:t>se emplean </a:t>
            </a:r>
            <a:r>
              <a:rPr lang="es-MX" sz="2400" dirty="0" smtClean="0"/>
              <a:t>para </a:t>
            </a:r>
            <a:r>
              <a:rPr lang="es-MX" sz="2400" b="1" dirty="0" smtClean="0"/>
              <a:t>indicar </a:t>
            </a:r>
            <a:r>
              <a:rPr lang="es-MX" sz="2400" b="1" dirty="0"/>
              <a:t>que podrían citarse más datos</a:t>
            </a:r>
            <a:r>
              <a:rPr lang="es-MX" sz="2400" dirty="0"/>
              <a:t> parecidos a los ya anunciados, los cuales se considera que el lector puede intuir o conocer.</a:t>
            </a:r>
          </a:p>
          <a:p>
            <a:r>
              <a:rPr lang="es-MX" sz="2400" b="1" dirty="0" err="1">
                <a:solidFill>
                  <a:schemeClr val="bg2">
                    <a:lumMod val="50000"/>
                    <a:lumOff val="50000"/>
                  </a:schemeClr>
                </a:solidFill>
              </a:rPr>
              <a:t>Ej</a:t>
            </a:r>
            <a:r>
              <a:rPr lang="es-MX" sz="2400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: </a:t>
            </a:r>
            <a:r>
              <a:rPr lang="es-MX" sz="2400" b="1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El Señor era </a:t>
            </a:r>
            <a:r>
              <a:rPr lang="es-MX" sz="2400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despistado, vago</a:t>
            </a:r>
            <a:r>
              <a:rPr lang="es-MX" sz="3200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...</a:t>
            </a:r>
          </a:p>
          <a:p>
            <a:endParaRPr lang="es-MX" dirty="0" smtClean="0"/>
          </a:p>
          <a:p>
            <a:r>
              <a:rPr lang="es-MX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CUANDO SE SOBREENTIENDE LO QUE SIGUE </a:t>
            </a:r>
          </a:p>
          <a:p>
            <a:r>
              <a:rPr lang="es-MX" sz="2400" dirty="0" smtClean="0"/>
              <a:t>Como dice el refrán:</a:t>
            </a:r>
          </a:p>
          <a:p>
            <a:r>
              <a:rPr lang="es-MX" sz="2400" b="1" dirty="0" smtClean="0">
                <a:solidFill>
                  <a:schemeClr val="bg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“Al que a buen árbol se arrima</a:t>
            </a:r>
            <a:r>
              <a:rPr lang="es-MX" b="1" dirty="0" smtClean="0">
                <a:solidFill>
                  <a:schemeClr val="bg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r>
              <a:rPr lang="es-MX" sz="2800" b="1" dirty="0" smtClean="0">
                <a:solidFill>
                  <a:schemeClr val="bg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headEnd type="none" w="med" len="med"/>
            <a:tailEnd type="none" w="med" len="med"/>
          </a:ln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6632"/>
            <a:ext cx="9037340" cy="1066800"/>
          </a:xfrm>
        </p:spPr>
        <p:txBody>
          <a:bodyPr/>
          <a:lstStyle/>
          <a:p>
            <a:r>
              <a:rPr lang="es-MX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Ejercicio 1: </a:t>
            </a:r>
            <a:r>
              <a:rPr lang="es-MX" sz="2000" i="1" dirty="0">
                <a:solidFill>
                  <a:schemeClr val="tx1"/>
                </a:solidFill>
              </a:rPr>
              <a:t>Escribe las siguientes oraciones indicando la razón por la que se usan los puntos suspensivos</a:t>
            </a: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052736"/>
            <a:ext cx="9000220" cy="4648200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>
                <a:solidFill>
                  <a:srgbClr val="FFFF00"/>
                </a:solidFill>
              </a:rPr>
              <a:t>1. ¿Le </a:t>
            </a:r>
            <a:r>
              <a:rPr lang="es-MX" dirty="0">
                <a:solidFill>
                  <a:srgbClr val="FFFF00"/>
                </a:solidFill>
              </a:rPr>
              <a:t>diré que ha muerto su gato?... No tengo valor para </a:t>
            </a:r>
            <a:r>
              <a:rPr lang="es-MX" dirty="0" smtClean="0">
                <a:solidFill>
                  <a:srgbClr val="FFFF00"/>
                </a:solidFill>
              </a:rPr>
              <a:t>tanto.</a:t>
            </a:r>
            <a:r>
              <a:rPr lang="es-MX" dirty="0">
                <a:solidFill>
                  <a:srgbClr val="FFFF00"/>
                </a:solidFill>
              </a:rPr>
              <a:t/>
            </a:r>
            <a:br>
              <a:rPr lang="es-MX" dirty="0">
                <a:solidFill>
                  <a:srgbClr val="FFFF00"/>
                </a:solidFill>
              </a:rPr>
            </a:br>
            <a:r>
              <a:rPr lang="es-MX" dirty="0" smtClean="0">
                <a:solidFill>
                  <a:srgbClr val="FFFF00"/>
                </a:solidFill>
              </a:rPr>
              <a:t>2. Me </a:t>
            </a:r>
            <a:r>
              <a:rPr lang="es-MX" dirty="0">
                <a:solidFill>
                  <a:srgbClr val="FFFF00"/>
                </a:solidFill>
              </a:rPr>
              <a:t>miró, yo la miré, y... se fue sin decir nada.</a:t>
            </a:r>
            <a:br>
              <a:rPr lang="es-MX" dirty="0">
                <a:solidFill>
                  <a:srgbClr val="FFFF00"/>
                </a:solidFill>
              </a:rPr>
            </a:br>
            <a:r>
              <a:rPr lang="es-MX" dirty="0" smtClean="0">
                <a:solidFill>
                  <a:srgbClr val="FFFF00"/>
                </a:solidFill>
              </a:rPr>
              <a:t>3. Se </a:t>
            </a:r>
            <a:r>
              <a:rPr lang="es-MX" dirty="0">
                <a:solidFill>
                  <a:srgbClr val="FFFF00"/>
                </a:solidFill>
              </a:rPr>
              <a:t>fue la luz y, de repente... alguien me tocó en el hombro.</a:t>
            </a:r>
            <a:br>
              <a:rPr lang="es-MX" dirty="0">
                <a:solidFill>
                  <a:srgbClr val="FFFF00"/>
                </a:solidFill>
              </a:rPr>
            </a:br>
            <a:r>
              <a:rPr lang="es-MX" dirty="0" smtClean="0">
                <a:solidFill>
                  <a:srgbClr val="FFFF00"/>
                </a:solidFill>
              </a:rPr>
              <a:t>4. La </a:t>
            </a:r>
            <a:r>
              <a:rPr lang="es-MX" dirty="0">
                <a:solidFill>
                  <a:srgbClr val="FFFF00"/>
                </a:solidFill>
              </a:rPr>
              <a:t>noticia decía así: "Una afortunada persona..."</a:t>
            </a:r>
            <a:br>
              <a:rPr lang="es-MX" dirty="0">
                <a:solidFill>
                  <a:srgbClr val="FFFF00"/>
                </a:solidFill>
              </a:rPr>
            </a:br>
            <a:r>
              <a:rPr lang="es-MX" dirty="0" smtClean="0">
                <a:solidFill>
                  <a:srgbClr val="FFFF00"/>
                </a:solidFill>
              </a:rPr>
              <a:t>5. De </a:t>
            </a:r>
            <a:r>
              <a:rPr lang="es-MX" dirty="0">
                <a:solidFill>
                  <a:srgbClr val="FFFF00"/>
                </a:solidFill>
              </a:rPr>
              <a:t>fútbol... mejor no comentar nada.</a:t>
            </a:r>
            <a:br>
              <a:rPr lang="es-MX" dirty="0">
                <a:solidFill>
                  <a:srgbClr val="FFFF00"/>
                </a:solidFill>
              </a:rPr>
            </a:br>
            <a:r>
              <a:rPr lang="es-MX" dirty="0" smtClean="0">
                <a:solidFill>
                  <a:srgbClr val="FFFF00"/>
                </a:solidFill>
              </a:rPr>
              <a:t>6. En </a:t>
            </a:r>
            <a:r>
              <a:rPr lang="es-MX" dirty="0">
                <a:solidFill>
                  <a:srgbClr val="FFFF00"/>
                </a:solidFill>
              </a:rPr>
              <a:t>las fruterías venden naranjas, manzanas, plátanos...</a:t>
            </a:r>
            <a:br>
              <a:rPr lang="es-MX" dirty="0">
                <a:solidFill>
                  <a:srgbClr val="FFFF00"/>
                </a:solidFill>
              </a:rPr>
            </a:br>
            <a:r>
              <a:rPr lang="es-MX" dirty="0" smtClean="0">
                <a:solidFill>
                  <a:srgbClr val="FFFF00"/>
                </a:solidFill>
              </a:rPr>
              <a:t>7. No </a:t>
            </a:r>
            <a:r>
              <a:rPr lang="es-MX" dirty="0">
                <a:solidFill>
                  <a:srgbClr val="FFFF00"/>
                </a:solidFill>
              </a:rPr>
              <a:t>sé quién ganará, en realidad... no tengo ni idea.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3207854"/>
            <a:ext cx="917973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kumimoji="0" lang="es-MX" sz="1400" b="0" i="0" u="none" strike="noStrike" cap="none" normalizeH="0" baseline="0" dirty="0" smtClean="0">
                <a:ln>
                  <a:noFill/>
                </a:ln>
                <a:effectLst/>
                <a:latin typeface="Verdana" panose="020B0604030504040204" pitchFamily="34" charset="0"/>
              </a:rPr>
              <a:t>.- </a:t>
            </a:r>
            <a:r>
              <a:rPr lang="es-MX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Ejercicio </a:t>
            </a:r>
            <a:r>
              <a:rPr lang="es-MX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2:</a:t>
            </a:r>
            <a:r>
              <a:rPr lang="es-MX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kumimoji="0" lang="es-MX" b="0" i="1" u="none" strike="noStrike" cap="none" normalizeH="0" baseline="0" dirty="0" smtClean="0">
                <a:ln>
                  <a:noFill/>
                </a:ln>
                <a:effectLst/>
                <a:latin typeface="Verdana" panose="020B0604030504040204" pitchFamily="34" charset="0"/>
              </a:rPr>
              <a:t>En las siguientes oraciones escribe puntos suspensivos donde proceda: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4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1. “En casa del herrero cuchillo de palo”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2. Hay muchísimos extranjeros: italianos, alemanes, franceses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3. Se oyó un grito en la oscuridad; todos salimos corriendo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4. “No hay mal que por bien no venga”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5. No sabía que hacer pero finalmente decidí invitarla a cenar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6. “A mal tiempo buena cara”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7. Me dijo que era un auténtico estúpido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8. Bailamos, cantamos, reímos, toda la noche sin parar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9. El partido fue como siempre. Ya los conoces</a:t>
            </a:r>
            <a:endParaRPr kumimoji="0" lang="es-MX" sz="1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Verdana" panose="020B0604030504040204" pitchFamily="34" charset="0"/>
              </a:rPr>
              <a:t>10. Llovía sin parar y el viento movía las ramas; el niño comenzó a llorar</a:t>
            </a:r>
            <a:endParaRPr kumimoji="0" lang="es-MX" sz="4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ck and White Pushpins Design Template">
  <a:themeElements>
    <a:clrScheme name="Black and White Pushpins Design Template 11">
      <a:dk1>
        <a:srgbClr val="005A58"/>
      </a:dk1>
      <a:lt1>
        <a:srgbClr val="FFFFFF"/>
      </a:lt1>
      <a:dk2>
        <a:srgbClr val="4BB7B7"/>
      </a:dk2>
      <a:lt2>
        <a:srgbClr val="99CCFF"/>
      </a:lt2>
      <a:accent1>
        <a:srgbClr val="586F9E"/>
      </a:accent1>
      <a:accent2>
        <a:srgbClr val="4A24A8"/>
      </a:accent2>
      <a:accent3>
        <a:srgbClr val="B1D8D8"/>
      </a:accent3>
      <a:accent4>
        <a:srgbClr val="DADADA"/>
      </a:accent4>
      <a:accent5>
        <a:srgbClr val="B4BBCC"/>
      </a:accent5>
      <a:accent6>
        <a:srgbClr val="422098"/>
      </a:accent6>
      <a:hlink>
        <a:srgbClr val="CCECFF"/>
      </a:hlink>
      <a:folHlink>
        <a:srgbClr val="B2B2B2"/>
      </a:folHlink>
    </a:clrScheme>
    <a:fontScheme name="Black and White Pushpins Design Templat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ck and White Pushpins Design Template 1">
        <a:dk1>
          <a:srgbClr val="5C1F00"/>
        </a:dk1>
        <a:lt1>
          <a:srgbClr val="FFFFFF"/>
        </a:lt1>
        <a:dk2>
          <a:srgbClr val="E55555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F0B4B4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2">
        <a:dk1>
          <a:srgbClr val="2D2015"/>
        </a:dk1>
        <a:lt1>
          <a:srgbClr val="FFFFFF"/>
        </a:lt1>
        <a:dk2>
          <a:srgbClr val="9C8D6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CBC5B8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ADBA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3">
        <a:dk1>
          <a:srgbClr val="C0C0C0"/>
        </a:dk1>
        <a:lt1>
          <a:srgbClr val="FFFFFF"/>
        </a:lt1>
        <a:dk2>
          <a:srgbClr val="000000"/>
        </a:dk2>
        <a:lt2>
          <a:srgbClr val="333333"/>
        </a:lt2>
        <a:accent1>
          <a:srgbClr val="5F5F5F"/>
        </a:accent1>
        <a:accent2>
          <a:srgbClr val="DDDDDD"/>
        </a:accent2>
        <a:accent3>
          <a:srgbClr val="FFFFFF"/>
        </a:accent3>
        <a:accent4>
          <a:srgbClr val="A4A4A4"/>
        </a:accent4>
        <a:accent5>
          <a:srgbClr val="B6B6B6"/>
        </a:accent5>
        <a:accent6>
          <a:srgbClr val="C8C8C8"/>
        </a:accent6>
        <a:hlink>
          <a:srgbClr val="B2B2B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and White Pushpins Design Template 4">
        <a:dk1>
          <a:srgbClr val="003366"/>
        </a:dk1>
        <a:lt1>
          <a:srgbClr val="FFFFFF"/>
        </a:lt1>
        <a:dk2>
          <a:srgbClr val="42A5F0"/>
        </a:dk2>
        <a:lt2>
          <a:srgbClr val="3399FF"/>
        </a:lt2>
        <a:accent1>
          <a:srgbClr val="4880B8"/>
        </a:accent1>
        <a:accent2>
          <a:srgbClr val="00B000"/>
        </a:accent2>
        <a:accent3>
          <a:srgbClr val="B0CFF6"/>
        </a:accent3>
        <a:accent4>
          <a:srgbClr val="DADADA"/>
        </a:accent4>
        <a:accent5>
          <a:srgbClr val="B1C0D8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5">
        <a:dk1>
          <a:srgbClr val="336699"/>
        </a:dk1>
        <a:lt1>
          <a:srgbClr val="FFFFFF"/>
        </a:lt1>
        <a:dk2>
          <a:srgbClr val="DDDDDD"/>
        </a:dk2>
        <a:lt2>
          <a:srgbClr val="B2C8D8"/>
        </a:lt2>
        <a:accent1>
          <a:srgbClr val="1F62C5"/>
        </a:accent1>
        <a:accent2>
          <a:srgbClr val="468A4B"/>
        </a:accent2>
        <a:accent3>
          <a:srgbClr val="EBEBEB"/>
        </a:accent3>
        <a:accent4>
          <a:srgbClr val="DADADA"/>
        </a:accent4>
        <a:accent5>
          <a:srgbClr val="ABB7DF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6">
        <a:dk1>
          <a:srgbClr val="777777"/>
        </a:dk1>
        <a:lt1>
          <a:srgbClr val="FFFFFF"/>
        </a:lt1>
        <a:dk2>
          <a:srgbClr val="ABADA1"/>
        </a:dk2>
        <a:lt2>
          <a:srgbClr val="C2C2BA"/>
        </a:lt2>
        <a:accent1>
          <a:srgbClr val="909082"/>
        </a:accent1>
        <a:accent2>
          <a:srgbClr val="809EA8"/>
        </a:accent2>
        <a:accent3>
          <a:srgbClr val="D2D3CD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7">
        <a:dk1>
          <a:srgbClr val="3E3E5C"/>
        </a:dk1>
        <a:lt1>
          <a:srgbClr val="FFFFFF"/>
        </a:lt1>
        <a:dk2>
          <a:srgbClr val="BABBD2"/>
        </a:dk2>
        <a:lt2>
          <a:srgbClr val="B2B2B2"/>
        </a:lt2>
        <a:accent1>
          <a:srgbClr val="787682"/>
        </a:accent1>
        <a:accent2>
          <a:srgbClr val="6699FF"/>
        </a:accent2>
        <a:accent3>
          <a:srgbClr val="D9DAE5"/>
        </a:accent3>
        <a:accent4>
          <a:srgbClr val="DADADA"/>
        </a:accent4>
        <a:accent5>
          <a:srgbClr val="BEBDC1"/>
        </a:accent5>
        <a:accent6>
          <a:srgbClr val="5C8A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8">
        <a:dk1>
          <a:srgbClr val="777777"/>
        </a:dk1>
        <a:lt1>
          <a:srgbClr val="FFFFDF"/>
        </a:lt1>
        <a:dk2>
          <a:srgbClr val="FFFFD9"/>
        </a:dk2>
        <a:lt2>
          <a:srgbClr val="AA8322"/>
        </a:lt2>
        <a:accent1>
          <a:srgbClr val="D6B778"/>
        </a:accent1>
        <a:accent2>
          <a:srgbClr val="33CCCC"/>
        </a:accent2>
        <a:accent3>
          <a:srgbClr val="FFFFE9"/>
        </a:accent3>
        <a:accent4>
          <a:srgbClr val="DADABE"/>
        </a:accent4>
        <a:accent5>
          <a:srgbClr val="E8D8BE"/>
        </a:accent5>
        <a:accent6>
          <a:srgbClr val="2DB9B9"/>
        </a:accent6>
        <a:hlink>
          <a:srgbClr val="FF505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9">
        <a:dk1>
          <a:srgbClr val="EACD64"/>
        </a:dk1>
        <a:lt1>
          <a:srgbClr val="FEDA9A"/>
        </a:lt1>
        <a:dk2>
          <a:srgbClr val="AD7625"/>
        </a:dk2>
        <a:lt2>
          <a:srgbClr val="969696"/>
        </a:lt2>
        <a:accent1>
          <a:srgbClr val="8F6F59"/>
        </a:accent1>
        <a:accent2>
          <a:srgbClr val="FFC891"/>
        </a:accent2>
        <a:accent3>
          <a:srgbClr val="FEEACA"/>
        </a:accent3>
        <a:accent4>
          <a:srgbClr val="C8AF54"/>
        </a:accent4>
        <a:accent5>
          <a:srgbClr val="C6BBB5"/>
        </a:accent5>
        <a:accent6>
          <a:srgbClr val="E7B583"/>
        </a:accent6>
        <a:hlink>
          <a:srgbClr val="FF8A3B"/>
        </a:hlink>
        <a:folHlink>
          <a:srgbClr val="EEC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and White Pushpins Design Template 10">
        <a:dk1>
          <a:srgbClr val="808080"/>
        </a:dk1>
        <a:lt1>
          <a:srgbClr val="FFFFFF"/>
        </a:lt1>
        <a:dk2>
          <a:srgbClr val="F8F8F8"/>
        </a:dk2>
        <a:lt2>
          <a:srgbClr val="0099CC"/>
        </a:lt2>
        <a:accent1>
          <a:srgbClr val="66A0CC"/>
        </a:accent1>
        <a:accent2>
          <a:srgbClr val="CCCCFF"/>
        </a:accent2>
        <a:accent3>
          <a:srgbClr val="FBFBFB"/>
        </a:accent3>
        <a:accent4>
          <a:srgbClr val="DADADA"/>
        </a:accent4>
        <a:accent5>
          <a:srgbClr val="B8CDE2"/>
        </a:accent5>
        <a:accent6>
          <a:srgbClr val="B9B9E7"/>
        </a:accent6>
        <a:hlink>
          <a:srgbClr val="3333CC"/>
        </a:hlink>
        <a:folHlink>
          <a:srgbClr val="4D4D4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and White Pushpins Design Template 11">
        <a:dk1>
          <a:srgbClr val="005A58"/>
        </a:dk1>
        <a:lt1>
          <a:srgbClr val="FFFFFF"/>
        </a:lt1>
        <a:dk2>
          <a:srgbClr val="4BB7B7"/>
        </a:dk2>
        <a:lt2>
          <a:srgbClr val="99CCFF"/>
        </a:lt2>
        <a:accent1>
          <a:srgbClr val="586F9E"/>
        </a:accent1>
        <a:accent2>
          <a:srgbClr val="4A24A8"/>
        </a:accent2>
        <a:accent3>
          <a:srgbClr val="B1D8D8"/>
        </a:accent3>
        <a:accent4>
          <a:srgbClr val="DADADA"/>
        </a:accent4>
        <a:accent5>
          <a:srgbClr val="B4BBCC"/>
        </a:accent5>
        <a:accent6>
          <a:srgbClr val="422098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F15DDDD-02FA-4EF8-853D-F90056CEC0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plan empresarial</Template>
  <TotalTime>238</TotalTime>
  <Words>274</Words>
  <Application>Microsoft Office PowerPoint</Application>
  <PresentationFormat>Presentación en pantalla (4:3)</PresentationFormat>
  <Paragraphs>48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Black and White Pushpins Design Template</vt:lpstr>
      <vt:lpstr>Los Puntos Suspensivos </vt:lpstr>
      <vt:lpstr>Definición: </vt:lpstr>
      <vt:lpstr> CASOS DE USO</vt:lpstr>
      <vt:lpstr>Presentación de PowerPoint</vt:lpstr>
      <vt:lpstr>Presentación de PowerPoint</vt:lpstr>
      <vt:lpstr>Ejercicio 1: Escribe las siguientes oraciones indicando la razón por la que se usan los puntos suspensivos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Puntos Suspensivos</dc:title>
  <dc:subject/>
  <dc:creator>Propietario</dc:creator>
  <cp:keywords/>
  <dc:description/>
  <cp:lastModifiedBy>Ordoñez</cp:lastModifiedBy>
  <cp:revision>18</cp:revision>
  <dcterms:created xsi:type="dcterms:W3CDTF">2015-02-23T01:48:49Z</dcterms:created>
  <dcterms:modified xsi:type="dcterms:W3CDTF">2016-02-23T19:05:17Z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TC010175103082</vt:lpwstr>
  </property>
</Properties>
</file>