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sldIdLst>
    <p:sldId id="256" r:id="rId2"/>
    <p:sldId id="257" r:id="rId3"/>
    <p:sldId id="258" r:id="rId4"/>
    <p:sldId id="259" r:id="rId5"/>
    <p:sldId id="260" r:id="rId6"/>
    <p:sldId id="261" r:id="rId7"/>
    <p:sldId id="263" r:id="rId8"/>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2" d="100"/>
          <a:sy n="82" d="100"/>
        </p:scale>
        <p:origin x="-156" y="3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1"/>
      </p:bgRef>
    </p:bg>
    <p:spTree>
      <p:nvGrpSpPr>
        <p:cNvPr id="1" name=""/>
        <p:cNvGrpSpPr/>
        <p:nvPr/>
      </p:nvGrpSpPr>
      <p:grpSpPr>
        <a:xfrm>
          <a:off x="0" y="0"/>
          <a:ext cx="0" cy="0"/>
          <a:chOff x="0" y="0"/>
          <a:chExt cx="0" cy="0"/>
        </a:xfrm>
      </p:grpSpPr>
      <p:sp>
        <p:nvSpPr>
          <p:cNvPr id="8" name="7 Título"/>
          <p:cNvSpPr>
            <a:spLocks noGrp="1"/>
          </p:cNvSpPr>
          <p:nvPr>
            <p:ph type="ctrTitle"/>
          </p:nvPr>
        </p:nvSpPr>
        <p:spPr>
          <a:xfrm>
            <a:off x="2286000" y="3124200"/>
            <a:ext cx="6172200" cy="1894362"/>
          </a:xfrm>
        </p:spPr>
        <p:txBody>
          <a:bodyPr/>
          <a:lstStyle>
            <a:lvl1pPr>
              <a:defRPr b="1"/>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bwMode="auto">
          <a:xfrm rot="5400000">
            <a:off x="7764621" y="1174097"/>
            <a:ext cx="2286000" cy="381000"/>
          </a:xfrm>
        </p:spPr>
        <p:txBody>
          <a:bodyPr/>
          <a:lstStyle/>
          <a:p>
            <a:fld id="{3B211743-2FE2-4EFE-94C7-076180D81A96}" type="datetimeFigureOut">
              <a:rPr lang="es-MX" smtClean="0"/>
              <a:pPr/>
              <a:t>10/09/2015</a:t>
            </a:fld>
            <a:endParaRPr lang="es-MX"/>
          </a:p>
        </p:txBody>
      </p:sp>
      <p:sp>
        <p:nvSpPr>
          <p:cNvPr id="17" name="16 Marcador de pie de página"/>
          <p:cNvSpPr>
            <a:spLocks noGrp="1"/>
          </p:cNvSpPr>
          <p:nvPr>
            <p:ph type="ftr" sz="quarter" idx="11"/>
          </p:nvPr>
        </p:nvSpPr>
        <p:spPr bwMode="auto">
          <a:xfrm rot="5400000">
            <a:off x="7077269" y="4181669"/>
            <a:ext cx="3657600" cy="384048"/>
          </a:xfrm>
        </p:spPr>
        <p:txBody>
          <a:bodyPr/>
          <a:lstStyle/>
          <a:p>
            <a:endParaRPr lang="es-MX"/>
          </a:p>
        </p:txBody>
      </p:sp>
      <p:sp>
        <p:nvSpPr>
          <p:cNvPr id="10" name="9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Conector recto"/>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Elipse"/>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Elipse"/>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Marcador de número de diapositiva"/>
          <p:cNvSpPr>
            <a:spLocks noGrp="1"/>
          </p:cNvSpPr>
          <p:nvPr>
            <p:ph type="sldNum" sz="quarter" idx="12"/>
          </p:nvPr>
        </p:nvSpPr>
        <p:spPr bwMode="auto">
          <a:xfrm>
            <a:off x="1325544" y="4928702"/>
            <a:ext cx="609600" cy="517524"/>
          </a:xfrm>
        </p:spPr>
        <p:txBody>
          <a:bodyPr/>
          <a:lstStyle/>
          <a:p>
            <a:fld id="{D8E1A71D-C07D-46D0-8211-566722571659}"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8" name="7 Marcador de contenido"/>
          <p:cNvSpPr>
            <a:spLocks noGrp="1"/>
          </p:cNvSpPr>
          <p:nvPr>
            <p:ph sz="quarter" idx="1"/>
          </p:nvPr>
        </p:nvSpPr>
        <p:spPr>
          <a:xfrm>
            <a:off x="457200" y="1600200"/>
            <a:ext cx="7467600" cy="487375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4"/>
          </p:nvPr>
        </p:nvSpPr>
        <p:spPr/>
        <p:txBody>
          <a:bodyPr rtlCol="0"/>
          <a:lstStyle/>
          <a:p>
            <a:fld id="{3B211743-2FE2-4EFE-94C7-076180D81A96}" type="datetimeFigureOut">
              <a:rPr lang="es-MX" smtClean="0"/>
              <a:pPr/>
              <a:t>10/09/2015</a:t>
            </a:fld>
            <a:endParaRPr lang="es-MX"/>
          </a:p>
        </p:txBody>
      </p:sp>
      <p:sp>
        <p:nvSpPr>
          <p:cNvPr id="9" name="8 Marcador de número de diapositiva"/>
          <p:cNvSpPr>
            <a:spLocks noGrp="1"/>
          </p:cNvSpPr>
          <p:nvPr>
            <p:ph type="sldNum" sz="quarter" idx="15"/>
          </p:nvPr>
        </p:nvSpPr>
        <p:spPr/>
        <p:txBody>
          <a:bodyPr rtlCol="0"/>
          <a:lstStyle/>
          <a:p>
            <a:fld id="{D8E1A71D-C07D-46D0-8211-566722571659}" type="slidenum">
              <a:rPr lang="es-MX" smtClean="0"/>
              <a:pPr/>
              <a:t>‹Nº›</a:t>
            </a:fld>
            <a:endParaRPr lang="es-MX"/>
          </a:p>
        </p:txBody>
      </p:sp>
      <p:sp>
        <p:nvSpPr>
          <p:cNvPr id="10" name="9 Marcador de pie de página"/>
          <p:cNvSpPr>
            <a:spLocks noGrp="1"/>
          </p:cNvSpPr>
          <p:nvPr>
            <p:ph type="ftr" sz="quarter" idx="16"/>
          </p:nvPr>
        </p:nvSpPr>
        <p:spPr/>
        <p:txBody>
          <a:bodyPr rtlCol="0"/>
          <a:lstStyle/>
          <a:p>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2286000" y="2895600"/>
            <a:ext cx="6172200" cy="2053590"/>
          </a:xfrm>
        </p:spPr>
        <p:txBody>
          <a:bodyPr/>
          <a:lstStyle>
            <a:lvl1pPr algn="l">
              <a:buNone/>
              <a:defRPr sz="3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bwMode="auto">
          <a:xfrm rot="5400000">
            <a:off x="7763256" y="1170432"/>
            <a:ext cx="2286000" cy="381000"/>
          </a:xfrm>
        </p:spPr>
        <p:txBody>
          <a:bodyPr/>
          <a:lstStyle/>
          <a:p>
            <a:fld id="{3B211743-2FE2-4EFE-94C7-076180D81A96}" type="datetimeFigureOut">
              <a:rPr lang="es-MX" smtClean="0"/>
              <a:pPr/>
              <a:t>10/09/2015</a:t>
            </a:fld>
            <a:endParaRPr lang="es-MX"/>
          </a:p>
        </p:txBody>
      </p:sp>
      <p:sp>
        <p:nvSpPr>
          <p:cNvPr id="5" name="4 Marcador de pie de página"/>
          <p:cNvSpPr>
            <a:spLocks noGrp="1"/>
          </p:cNvSpPr>
          <p:nvPr>
            <p:ph type="ftr" sz="quarter" idx="11"/>
          </p:nvPr>
        </p:nvSpPr>
        <p:spPr bwMode="auto">
          <a:xfrm rot="5400000">
            <a:off x="7077456" y="4178808"/>
            <a:ext cx="3657600" cy="384048"/>
          </a:xfrm>
        </p:spPr>
        <p:txBody>
          <a:bodyPr/>
          <a:lstStyle/>
          <a:p>
            <a:endParaRPr lang="es-MX"/>
          </a:p>
        </p:txBody>
      </p:sp>
      <p:sp>
        <p:nvSpPr>
          <p:cNvPr id="9" name="8 Rectángulo"/>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Conector recto"/>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Conector recto"/>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Conector recto"/>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Conector recto"/>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Rectángulo"/>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Elipse"/>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Elipse"/>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Elipse"/>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Elipse"/>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Elipse"/>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Conector recto"/>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número de diapositiva"/>
          <p:cNvSpPr>
            <a:spLocks noGrp="1"/>
          </p:cNvSpPr>
          <p:nvPr>
            <p:ph type="sldNum" sz="quarter" idx="12"/>
          </p:nvPr>
        </p:nvSpPr>
        <p:spPr bwMode="auto">
          <a:xfrm>
            <a:off x="1340616" y="4928702"/>
            <a:ext cx="609600" cy="517524"/>
          </a:xfrm>
        </p:spPr>
        <p:txBody>
          <a:bodyPr/>
          <a:lstStyle/>
          <a:p>
            <a:fld id="{D8E1A71D-C07D-46D0-8211-566722571659}"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3B211743-2FE2-4EFE-94C7-076180D81A96}" type="datetimeFigureOut">
              <a:rPr lang="es-MX" smtClean="0"/>
              <a:pPr/>
              <a:t>10/09/2015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
        <p:nvSpPr>
          <p:cNvPr id="9" name="8 Marcador de contenido"/>
          <p:cNvSpPr>
            <a:spLocks noGrp="1"/>
          </p:cNvSpPr>
          <p:nvPr>
            <p:ph sz="quarter" idx="1"/>
          </p:nvPr>
        </p:nvSpPr>
        <p:spPr>
          <a:xfrm>
            <a:off x="457200"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270248" y="1600200"/>
            <a:ext cx="36576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7543800" cy="1143000"/>
          </a:xfrm>
        </p:spPr>
        <p:txBody>
          <a:bodyPr anchor="b"/>
          <a:lstStyle>
            <a:lvl1pPr>
              <a:defRPr/>
            </a:lvl1pPr>
          </a:lstStyle>
          <a:p>
            <a:r>
              <a:rPr kumimoji="0" lang="es-ES" smtClean="0"/>
              <a:t>Haga clic para modificar el estilo de título del patrón</a:t>
            </a:r>
            <a:endParaRPr kumimoji="0" lang="en-US"/>
          </a:p>
        </p:txBody>
      </p:sp>
      <p:sp>
        <p:nvSpPr>
          <p:cNvPr id="7" name="6 Marcador de fecha"/>
          <p:cNvSpPr>
            <a:spLocks noGrp="1"/>
          </p:cNvSpPr>
          <p:nvPr>
            <p:ph type="dt" sz="half" idx="10"/>
          </p:nvPr>
        </p:nvSpPr>
        <p:spPr/>
        <p:txBody>
          <a:bodyPr/>
          <a:lstStyle/>
          <a:p>
            <a:fld id="{3B211743-2FE2-4EFE-94C7-076180D81A96}" type="datetimeFigureOut">
              <a:rPr lang="es-MX" smtClean="0"/>
              <a:pPr/>
              <a:t>10/09/2015</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
        <p:nvSpPr>
          <p:cNvPr id="11" name="10 Marcador de contenido"/>
          <p:cNvSpPr>
            <a:spLocks noGrp="1"/>
          </p:cNvSpPr>
          <p:nvPr>
            <p:ph sz="quarter" idx="2"/>
          </p:nvPr>
        </p:nvSpPr>
        <p:spPr>
          <a:xfrm>
            <a:off x="457200"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371975" y="2362200"/>
            <a:ext cx="3657600" cy="3886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texto"/>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4" name="13 Marcador de texto"/>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6" name="5 Marcador de fecha"/>
          <p:cNvSpPr>
            <a:spLocks noGrp="1"/>
          </p:cNvSpPr>
          <p:nvPr>
            <p:ph type="dt" sz="half" idx="10"/>
          </p:nvPr>
        </p:nvSpPr>
        <p:spPr/>
        <p:txBody>
          <a:bodyPr rtlCol="0"/>
          <a:lstStyle/>
          <a:p>
            <a:fld id="{3B211743-2FE2-4EFE-94C7-076180D81A96}" type="datetimeFigureOut">
              <a:rPr lang="es-MX" smtClean="0"/>
              <a:pPr/>
              <a:t>10/09/2015</a:t>
            </a:fld>
            <a:endParaRPr lang="es-MX"/>
          </a:p>
        </p:txBody>
      </p:sp>
      <p:sp>
        <p:nvSpPr>
          <p:cNvPr id="7" name="6 Marcador de número de diapositiva"/>
          <p:cNvSpPr>
            <a:spLocks noGrp="1"/>
          </p:cNvSpPr>
          <p:nvPr>
            <p:ph type="sldNum" sz="quarter" idx="11"/>
          </p:nvPr>
        </p:nvSpPr>
        <p:spPr/>
        <p:txBody>
          <a:bodyPr rtlCol="0"/>
          <a:lstStyle/>
          <a:p>
            <a:fld id="{D8E1A71D-C07D-46D0-8211-566722571659}" type="slidenum">
              <a:rPr lang="es-MX" smtClean="0"/>
              <a:pPr/>
              <a:t>‹Nº›</a:t>
            </a:fld>
            <a:endParaRPr lang="es-MX"/>
          </a:p>
        </p:txBody>
      </p:sp>
      <p:sp>
        <p:nvSpPr>
          <p:cNvPr id="8" name="7 Marcador de pie de página"/>
          <p:cNvSpPr>
            <a:spLocks noGrp="1"/>
          </p:cNvSpPr>
          <p:nvPr>
            <p:ph type="ftr" sz="quarter" idx="12"/>
          </p:nvPr>
        </p:nvSpPr>
        <p:spPr/>
        <p:txBody>
          <a:bodyPr rtlCol="0"/>
          <a:lstStyle/>
          <a:p>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B211743-2FE2-4EFE-94C7-076180D81A96}" type="datetimeFigureOut">
              <a:rPr lang="es-MX" smtClean="0"/>
              <a:pPr/>
              <a:t>10/09/2015</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Título"/>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Marcador de contenido"/>
          <p:cNvSpPr>
            <a:spLocks noGrp="1"/>
          </p:cNvSpPr>
          <p:nvPr>
            <p:ph sz="quarter" idx="1"/>
          </p:nvPr>
        </p:nvSpPr>
        <p:spPr>
          <a:xfrm>
            <a:off x="304800" y="274320"/>
            <a:ext cx="5638800" cy="6327648"/>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4"/>
          </p:nvPr>
        </p:nvSpPr>
        <p:spPr/>
        <p:txBody>
          <a:bodyPr rtlCol="0"/>
          <a:lstStyle/>
          <a:p>
            <a:fld id="{3B211743-2FE2-4EFE-94C7-076180D81A96}" type="datetimeFigureOut">
              <a:rPr lang="es-MX" smtClean="0"/>
              <a:pPr/>
              <a:t>10/09/2015</a:t>
            </a:fld>
            <a:endParaRPr lang="es-MX"/>
          </a:p>
        </p:txBody>
      </p:sp>
      <p:sp>
        <p:nvSpPr>
          <p:cNvPr id="22" name="21 Marcador de número de diapositiva"/>
          <p:cNvSpPr>
            <a:spLocks noGrp="1"/>
          </p:cNvSpPr>
          <p:nvPr>
            <p:ph type="sldNum" sz="quarter" idx="15"/>
          </p:nvPr>
        </p:nvSpPr>
        <p:spPr/>
        <p:txBody>
          <a:bodyPr rtlCol="0"/>
          <a:lstStyle/>
          <a:p>
            <a:fld id="{D8E1A71D-C07D-46D0-8211-566722571659}" type="slidenum">
              <a:rPr lang="es-MX" smtClean="0"/>
              <a:pPr/>
              <a:t>‹Nº›</a:t>
            </a:fld>
            <a:endParaRPr lang="es-MX"/>
          </a:p>
        </p:txBody>
      </p:sp>
      <p:sp>
        <p:nvSpPr>
          <p:cNvPr id="23" name="22 Marcador de pie de página"/>
          <p:cNvSpPr>
            <a:spLocks noGrp="1"/>
          </p:cNvSpPr>
          <p:nvPr>
            <p:ph type="ftr" sz="quarter" idx="16"/>
          </p:nvPr>
        </p:nvSpPr>
        <p:spPr/>
        <p:txBody>
          <a:bodyPr rtlCol="0"/>
          <a:lstStyle/>
          <a:p>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Conector recto"/>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rot="5400000">
            <a:off x="3350133" y="3200400"/>
            <a:ext cx="6309360" cy="457200"/>
          </a:xfrm>
        </p:spPr>
        <p:txBody>
          <a:bodyPr anchor="b"/>
          <a:lstStyle>
            <a:lvl1pPr algn="l">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10" name="9 Conector recto"/>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Rectángulo"/>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Conector recto"/>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Conector recto"/>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Marcador de fecha"/>
          <p:cNvSpPr>
            <a:spLocks noGrp="1"/>
          </p:cNvSpPr>
          <p:nvPr>
            <p:ph type="dt" sz="half" idx="10"/>
          </p:nvPr>
        </p:nvSpPr>
        <p:spPr/>
        <p:txBody>
          <a:bodyPr rtlCol="0"/>
          <a:lstStyle/>
          <a:p>
            <a:fld id="{3B211743-2FE2-4EFE-94C7-076180D81A96}" type="datetimeFigureOut">
              <a:rPr lang="es-MX" smtClean="0"/>
              <a:pPr/>
              <a:t>10/09/2015</a:t>
            </a:fld>
            <a:endParaRPr lang="es-MX"/>
          </a:p>
        </p:txBody>
      </p:sp>
      <p:sp>
        <p:nvSpPr>
          <p:cNvPr id="18" name="17 Marcador de número de diapositiva"/>
          <p:cNvSpPr>
            <a:spLocks noGrp="1"/>
          </p:cNvSpPr>
          <p:nvPr>
            <p:ph type="sldNum" sz="quarter" idx="11"/>
          </p:nvPr>
        </p:nvSpPr>
        <p:spPr/>
        <p:txBody>
          <a:bodyPr rtlCol="0"/>
          <a:lstStyle/>
          <a:p>
            <a:fld id="{D8E1A71D-C07D-46D0-8211-566722571659}" type="slidenum">
              <a:rPr lang="es-MX" smtClean="0"/>
              <a:pPr/>
              <a:t>‹Nº›</a:t>
            </a:fld>
            <a:endParaRPr lang="es-MX"/>
          </a:p>
        </p:txBody>
      </p:sp>
      <p:sp>
        <p:nvSpPr>
          <p:cNvPr id="21" name="20 Marcador de pie de página"/>
          <p:cNvSpPr>
            <a:spLocks noGrp="1"/>
          </p:cNvSpPr>
          <p:nvPr>
            <p:ph type="ftr" sz="quarter" idx="12"/>
          </p:nvPr>
        </p:nvSpPr>
        <p:spPr/>
        <p:txBody>
          <a:bodyPr rtlCol="0"/>
          <a:lstStyle/>
          <a:p>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3B211743-2FE2-4EFE-94C7-076180D81A96}" type="datetimeFigureOut">
              <a:rPr lang="es-MX" smtClean="0"/>
              <a:pPr/>
              <a:t>10/09/2015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1676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3B211743-2FE2-4EFE-94C7-076180D81A96}" type="datetimeFigureOut">
              <a:rPr lang="es-MX" smtClean="0"/>
              <a:pPr/>
              <a:t>10/09/2015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D8E1A71D-C07D-46D0-8211-566722571659}"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Conector recto"/>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Marcador de título"/>
          <p:cNvSpPr>
            <a:spLocks noGrp="1"/>
          </p:cNvSpPr>
          <p:nvPr>
            <p:ph type="title"/>
          </p:nvPr>
        </p:nvSpPr>
        <p:spPr>
          <a:xfrm>
            <a:off x="457200" y="274638"/>
            <a:ext cx="7467600" cy="1143000"/>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3B211743-2FE2-4EFE-94C7-076180D81A96}" type="datetimeFigureOut">
              <a:rPr lang="es-MX" smtClean="0"/>
              <a:pPr/>
              <a:t>10/09/2015</a:t>
            </a:fld>
            <a:endParaRPr lang="es-MX"/>
          </a:p>
        </p:txBody>
      </p:sp>
      <p:sp>
        <p:nvSpPr>
          <p:cNvPr id="3" name="2 Marcador de pie de página"/>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s-MX"/>
          </a:p>
        </p:txBody>
      </p:sp>
      <p:sp>
        <p:nvSpPr>
          <p:cNvPr id="7" name="6 Conector recto"/>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Conector recto"/>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Rectángulo"/>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Conector recto"/>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Elipse"/>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D8E1A71D-C07D-46D0-8211-566722571659}"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286000" y="1571612"/>
            <a:ext cx="6172200" cy="3446950"/>
          </a:xfrm>
        </p:spPr>
        <p:txBody>
          <a:bodyPr>
            <a:normAutofit/>
          </a:bodyPr>
          <a:lstStyle/>
          <a:p>
            <a:r>
              <a:rPr lang="es-MX" sz="2000" i="1" dirty="0" smtClean="0">
                <a:latin typeface="Arial" pitchFamily="34" charset="0"/>
                <a:cs typeface="Arial" pitchFamily="34" charset="0"/>
              </a:rPr>
              <a:t>Efectuar la actualización de los sistemas de información con la periocidad requerida de acuerdo al tipo de registro.</a:t>
            </a:r>
            <a:r>
              <a:rPr lang="es-MX" sz="2000" dirty="0" smtClean="0">
                <a:latin typeface="Arial" pitchFamily="34" charset="0"/>
                <a:cs typeface="Arial" pitchFamily="34" charset="0"/>
              </a:rPr>
              <a:t/>
            </a:r>
            <a:br>
              <a:rPr lang="es-MX" sz="2000" dirty="0" smtClean="0">
                <a:latin typeface="Arial" pitchFamily="34" charset="0"/>
                <a:cs typeface="Arial" pitchFamily="34" charset="0"/>
              </a:rPr>
            </a:br>
            <a:r>
              <a:rPr lang="es-MX" sz="2000" i="1" dirty="0" smtClean="0">
                <a:latin typeface="Arial" pitchFamily="34" charset="0"/>
                <a:cs typeface="Arial" pitchFamily="34" charset="0"/>
              </a:rPr>
              <a:t>- Característica de un sistema de información.</a:t>
            </a:r>
            <a:r>
              <a:rPr lang="es-MX" sz="2000" dirty="0" smtClean="0">
                <a:latin typeface="Arial" pitchFamily="34" charset="0"/>
                <a:cs typeface="Arial" pitchFamily="34" charset="0"/>
              </a:rPr>
              <a:t/>
            </a:r>
            <a:br>
              <a:rPr lang="es-MX" sz="2000" dirty="0" smtClean="0">
                <a:latin typeface="Arial" pitchFamily="34" charset="0"/>
                <a:cs typeface="Arial" pitchFamily="34" charset="0"/>
              </a:rPr>
            </a:br>
            <a:r>
              <a:rPr lang="es-MX" sz="2000" i="1" dirty="0" smtClean="0">
                <a:latin typeface="Arial" pitchFamily="34" charset="0"/>
                <a:cs typeface="Arial" pitchFamily="34" charset="0"/>
              </a:rPr>
              <a:t>-Estrategia de desarrollo en los sistemas de información</a:t>
            </a:r>
            <a:endParaRPr lang="es-MX" sz="2000" dirty="0">
              <a:latin typeface="Arial" pitchFamily="34" charset="0"/>
              <a:cs typeface="Arial" pitchFamily="34" charset="0"/>
            </a:endParaRPr>
          </a:p>
        </p:txBody>
      </p:sp>
      <p:sp>
        <p:nvSpPr>
          <p:cNvPr id="3" name="2 Subtítulo"/>
          <p:cNvSpPr>
            <a:spLocks noGrp="1"/>
          </p:cNvSpPr>
          <p:nvPr>
            <p:ph type="subTitle" idx="1"/>
          </p:nvPr>
        </p:nvSpPr>
        <p:spPr/>
        <p:txBody>
          <a:bodyPr>
            <a:noAutofit/>
          </a:bodyPr>
          <a:lstStyle/>
          <a:p>
            <a:r>
              <a:rPr lang="es-MX" sz="1800" dirty="0" smtClean="0">
                <a:latin typeface="Arial" pitchFamily="34" charset="0"/>
                <a:cs typeface="Arial" pitchFamily="34" charset="0"/>
              </a:rPr>
              <a:t>Componente Profesional: Actualizar los sistemas de información de las empresas</a:t>
            </a:r>
          </a:p>
          <a:p>
            <a:r>
              <a:rPr lang="es-MX" sz="1800" dirty="0" smtClean="0">
                <a:latin typeface="Arial" pitchFamily="34" charset="0"/>
                <a:cs typeface="Arial" pitchFamily="34" charset="0"/>
              </a:rPr>
              <a:t>quinto  semestre</a:t>
            </a:r>
            <a:endParaRPr lang="es-MX" sz="1800" dirty="0">
              <a:latin typeface="Arial" pitchFamily="34" charset="0"/>
              <a:cs typeface="Arial" pitchFamily="34" charset="0"/>
            </a:endParaRPr>
          </a:p>
        </p:txBody>
      </p:sp>
      <p:sp>
        <p:nvSpPr>
          <p:cNvPr id="4" name="1 Título"/>
          <p:cNvSpPr txBox="1">
            <a:spLocks/>
          </p:cNvSpPr>
          <p:nvPr/>
        </p:nvSpPr>
        <p:spPr>
          <a:xfrm>
            <a:off x="1371600" y="1295400"/>
            <a:ext cx="6400800" cy="685800"/>
          </a:xfrm>
          <a:prstGeom prst="rect">
            <a:avLst/>
          </a:prstGeom>
        </p:spPr>
        <p:txBody>
          <a:bodyPr vert="horz" lIns="91440" tIns="45720" rIns="91440" bIns="45720" rtlCol="0" anchor="b" anchorCtr="0">
            <a:normAutofit fontScale="67500" lnSpcReduction="20000"/>
          </a:bodyPr>
          <a:lst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MX" dirty="0" smtClean="0"/>
              <a:t>Multiversidad Latinoamericana</a:t>
            </a:r>
            <a:endParaRPr lang="es-MX" dirty="0"/>
          </a:p>
        </p:txBody>
      </p:sp>
      <p:sp>
        <p:nvSpPr>
          <p:cNvPr id="5" name="1 Título"/>
          <p:cNvSpPr txBox="1">
            <a:spLocks/>
          </p:cNvSpPr>
          <p:nvPr/>
        </p:nvSpPr>
        <p:spPr>
          <a:xfrm>
            <a:off x="1538211" y="1952553"/>
            <a:ext cx="6400800" cy="342900"/>
          </a:xfrm>
          <a:prstGeom prst="rect">
            <a:avLst/>
          </a:prstGeom>
        </p:spPr>
        <p:txBody>
          <a:bodyPr vert="horz" lIns="91440" tIns="45720" rIns="91440" bIns="45720" rtlCol="0" anchor="b" anchorCtr="0">
            <a:normAutofit fontScale="97500"/>
          </a:bodyPr>
          <a:lst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MX" sz="1400" dirty="0" smtClean="0"/>
              <a:t>Campus Veracruz</a:t>
            </a:r>
            <a:endParaRPr lang="es-MX" sz="1400" dirty="0"/>
          </a:p>
        </p:txBody>
      </p:sp>
    </p:spTree>
    <p:extLst>
      <p:ext uri="{BB962C8B-B14F-4D97-AF65-F5344CB8AC3E}">
        <p14:creationId xmlns:p14="http://schemas.microsoft.com/office/powerpoint/2010/main" val="37826460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sz="quarter" idx="1"/>
          </p:nvPr>
        </p:nvSpPr>
        <p:spPr>
          <a:xfrm>
            <a:off x="1142976" y="2348880"/>
            <a:ext cx="6589464" cy="3048001"/>
          </a:xfrm>
        </p:spPr>
        <p:txBody>
          <a:bodyPr>
            <a:normAutofit fontScale="85000" lnSpcReduction="20000"/>
          </a:bodyPr>
          <a:lstStyle/>
          <a:p>
            <a:pPr indent="0" algn="just">
              <a:buNone/>
            </a:pPr>
            <a:r>
              <a:rPr lang="es-MX" sz="3100" dirty="0" smtClean="0">
                <a:latin typeface="Arial" pitchFamily="34" charset="0"/>
                <a:cs typeface="Arial" pitchFamily="34" charset="0"/>
              </a:rPr>
              <a:t>Objetivo de aprendizaje: que el alumno comprenda la importancia de la actualización de los sistemas en las empresas.</a:t>
            </a:r>
          </a:p>
          <a:p>
            <a:pPr indent="0">
              <a:buNone/>
            </a:pPr>
            <a:endParaRPr lang="es-MX" dirty="0" smtClean="0">
              <a:latin typeface="Arial" pitchFamily="34" charset="0"/>
              <a:cs typeface="Arial" pitchFamily="34" charset="0"/>
            </a:endParaRPr>
          </a:p>
          <a:p>
            <a:pPr indent="0">
              <a:buNone/>
            </a:pPr>
            <a:endParaRPr lang="es-MX" dirty="0" smtClean="0">
              <a:latin typeface="Arial" pitchFamily="34" charset="0"/>
              <a:cs typeface="Arial" pitchFamily="34" charset="0"/>
            </a:endParaRPr>
          </a:p>
          <a:p>
            <a:pPr indent="0">
              <a:buNone/>
            </a:pPr>
            <a:r>
              <a:rPr lang="es-MX" dirty="0" smtClean="0">
                <a:latin typeface="Arial" pitchFamily="34" charset="0"/>
                <a:cs typeface="Arial" pitchFamily="34" charset="0"/>
              </a:rPr>
              <a:t>Elaborado por: Martha Elena Morales Espejo</a:t>
            </a:r>
          </a:p>
          <a:p>
            <a:pPr indent="0">
              <a:buNone/>
            </a:pPr>
            <a:endParaRPr lang="es-MX" dirty="0" smtClean="0">
              <a:latin typeface="Arial" pitchFamily="34" charset="0"/>
              <a:cs typeface="Arial" pitchFamily="34" charset="0"/>
            </a:endParaRPr>
          </a:p>
          <a:p>
            <a:pPr indent="0" algn="r">
              <a:buNone/>
            </a:pPr>
            <a:r>
              <a:rPr lang="es-MX" dirty="0" smtClean="0"/>
              <a:t>07/09/2015</a:t>
            </a:r>
            <a:endParaRPr lang="es-MX" dirty="0"/>
          </a:p>
        </p:txBody>
      </p:sp>
      <p:sp>
        <p:nvSpPr>
          <p:cNvPr id="7" name="1 Título"/>
          <p:cNvSpPr txBox="1">
            <a:spLocks/>
          </p:cNvSpPr>
          <p:nvPr/>
        </p:nvSpPr>
        <p:spPr>
          <a:xfrm>
            <a:off x="1371600" y="1295400"/>
            <a:ext cx="6400800" cy="685800"/>
          </a:xfrm>
          <a:prstGeom prst="rect">
            <a:avLst/>
          </a:prstGeom>
        </p:spPr>
        <p:txBody>
          <a:bodyPr vert="horz" lIns="91440" tIns="45720" rIns="91440" bIns="45720" rtlCol="0" anchor="b" anchorCtr="0">
            <a:normAutofit fontScale="67500" lnSpcReduction="20000"/>
          </a:bodyPr>
          <a:lst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s-MX" dirty="0" smtClean="0"/>
              <a:t>Multiversidad Latinoamericana</a:t>
            </a:r>
            <a:endParaRPr lang="es-MX" dirty="0"/>
          </a:p>
        </p:txBody>
      </p:sp>
    </p:spTree>
    <p:extLst>
      <p:ext uri="{BB962C8B-B14F-4D97-AF65-F5344CB8AC3E}">
        <p14:creationId xmlns:p14="http://schemas.microsoft.com/office/powerpoint/2010/main" val="39009064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67544" y="1524848"/>
            <a:ext cx="8136904" cy="3693319"/>
          </a:xfrm>
          <a:prstGeom prst="rect">
            <a:avLst/>
          </a:prstGeom>
        </p:spPr>
        <p:txBody>
          <a:bodyPr wrap="square">
            <a:spAutoFit/>
          </a:bodyPr>
          <a:lstStyle/>
          <a:p>
            <a:pPr algn="just"/>
            <a:r>
              <a:rPr lang="es-MX" b="1" dirty="0" smtClean="0">
                <a:latin typeface="Arial" pitchFamily="34" charset="0"/>
                <a:cs typeface="Arial" pitchFamily="34" charset="0"/>
              </a:rPr>
              <a:t>ACTUALIZACIÓN:</a:t>
            </a:r>
          </a:p>
          <a:p>
            <a:pPr algn="just"/>
            <a:endParaRPr lang="es-MX" dirty="0" smtClean="0">
              <a:latin typeface="Arial" pitchFamily="34" charset="0"/>
              <a:cs typeface="Arial" pitchFamily="34" charset="0"/>
            </a:endParaRPr>
          </a:p>
          <a:p>
            <a:pPr algn="just"/>
            <a:r>
              <a:rPr lang="es-MX" dirty="0" smtClean="0">
                <a:latin typeface="Arial" pitchFamily="34" charset="0"/>
                <a:cs typeface="Arial" pitchFamily="34" charset="0"/>
              </a:rPr>
              <a:t>Puede tratarse de una pequeña actualización para corregir algunos defectos, mejorar un programa o ponerlo al día puede ser una gran actualización que implica un cambio de versión al mismo. Un ejemplo de pequeñas actualizaciones; los antivirus necesitan constantes actualizaciones para estar al día y ser más efectivos. Un ejemplo de una gran actualización: paquetería.</a:t>
            </a:r>
          </a:p>
          <a:p>
            <a:r>
              <a:rPr lang="es-MX" dirty="0" smtClean="0"/>
              <a:t/>
            </a:r>
            <a:br>
              <a:rPr lang="es-MX" dirty="0" smtClean="0"/>
            </a:br>
            <a:r>
              <a:rPr lang="es-MX" dirty="0" smtClean="0"/>
              <a:t> </a:t>
            </a:r>
          </a:p>
          <a:p>
            <a:endParaRPr lang="es-MX" dirty="0" smtClean="0"/>
          </a:p>
          <a:p>
            <a:endParaRPr lang="es-MX" dirty="0" smtClean="0"/>
          </a:p>
          <a:p>
            <a:endParaRPr lang="es-MX" dirty="0"/>
          </a:p>
          <a:p>
            <a:endParaRPr lang="es-MX" dirty="0"/>
          </a:p>
        </p:txBody>
      </p:sp>
    </p:spTree>
    <p:extLst>
      <p:ext uri="{BB962C8B-B14F-4D97-AF65-F5344CB8AC3E}">
        <p14:creationId xmlns:p14="http://schemas.microsoft.com/office/powerpoint/2010/main" val="29733063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642910" y="928670"/>
            <a:ext cx="7992888" cy="2123658"/>
          </a:xfrm>
          <a:prstGeom prst="rect">
            <a:avLst/>
          </a:prstGeom>
        </p:spPr>
        <p:txBody>
          <a:bodyPr wrap="square">
            <a:spAutoFit/>
          </a:bodyPr>
          <a:lstStyle/>
          <a:p>
            <a:endParaRPr lang="es-MX" sz="2000" dirty="0" smtClean="0"/>
          </a:p>
          <a:p>
            <a:pPr algn="just"/>
            <a:r>
              <a:rPr lang="es-MX" sz="2000" dirty="0" smtClean="0"/>
              <a:t/>
            </a:r>
            <a:br>
              <a:rPr lang="es-MX" sz="2000" dirty="0" smtClean="0"/>
            </a:br>
            <a:endParaRPr lang="es-MX" sz="2000" dirty="0" smtClean="0"/>
          </a:p>
          <a:p>
            <a:pPr algn="just"/>
            <a:endParaRPr lang="es-MX" dirty="0" smtClean="0"/>
          </a:p>
          <a:p>
            <a:pPr algn="just"/>
            <a:endParaRPr lang="es-MX" dirty="0" smtClean="0"/>
          </a:p>
          <a:p>
            <a:pPr algn="just"/>
            <a:endParaRPr lang="es-MX" dirty="0" smtClean="0"/>
          </a:p>
          <a:p>
            <a:pPr algn="just"/>
            <a:endParaRPr lang="es-MX" dirty="0" smtClean="0"/>
          </a:p>
        </p:txBody>
      </p:sp>
      <p:sp>
        <p:nvSpPr>
          <p:cNvPr id="3073" name="Rectangle 1"/>
          <p:cNvSpPr>
            <a:spLocks noChangeArrowheads="1"/>
          </p:cNvSpPr>
          <p:nvPr/>
        </p:nvSpPr>
        <p:spPr bwMode="auto">
          <a:xfrm>
            <a:off x="857224" y="642918"/>
            <a:ext cx="7072362" cy="458587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s-MX" sz="2000" b="1" i="0" u="none" strike="noStrike" cap="none" normalizeH="0" baseline="0" dirty="0" smtClean="0">
                <a:ln>
                  <a:noFill/>
                </a:ln>
                <a:solidFill>
                  <a:srgbClr val="292929"/>
                </a:solidFill>
                <a:effectLst/>
                <a:latin typeface="Arial" pitchFamily="34" charset="0"/>
                <a:ea typeface="Times New Roman" pitchFamily="18" charset="0"/>
                <a:cs typeface="Arial" pitchFamily="34" charset="0"/>
              </a:rPr>
              <a:t>Características de los sistemas de información de apoyo  a la toma de decisiones</a:t>
            </a:r>
            <a:endParaRPr kumimoji="0" lang="es-MX" sz="2000" b="0" i="0" u="none" strike="noStrike" cap="none" normalizeH="0" baseline="0" dirty="0" smtClean="0">
              <a:ln>
                <a:noFill/>
              </a:ln>
              <a:solidFill>
                <a:srgbClr val="292929"/>
              </a:solidFill>
              <a:effectLst/>
              <a:latin typeface="Arial" pitchFamily="34" charset="0"/>
              <a:ea typeface="Times New Roman" pitchFamily="18"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s-MX" sz="1400" b="0" i="0" u="none" strike="noStrike" cap="none" normalizeH="0" baseline="0" dirty="0" smtClean="0">
              <a:ln>
                <a:noFill/>
              </a:ln>
              <a:solidFill>
                <a:srgbClr val="292929"/>
              </a:solidFill>
              <a:effectLst/>
              <a:latin typeface="Arial" pitchFamily="34" charset="0"/>
              <a:ea typeface="Times New Roman" pitchFamily="18" charset="0"/>
              <a:cs typeface="Arial" pitchFamily="34" charset="0"/>
            </a:endParaRPr>
          </a:p>
          <a:p>
            <a:pPr lvl="0" algn="just" eaLnBrk="0" fontAlgn="base" hangingPunct="0">
              <a:spcBef>
                <a:spcPct val="0"/>
              </a:spcBef>
              <a:spcAft>
                <a:spcPct val="0"/>
              </a:spcAft>
            </a:pPr>
            <a:r>
              <a:rPr kumimoji="0" lang="es-MX" sz="1400" b="0" i="0" u="none" strike="noStrike" cap="none" normalizeH="0" baseline="0" dirty="0" smtClean="0">
                <a:ln>
                  <a:noFill/>
                </a:ln>
                <a:solidFill>
                  <a:srgbClr val="292929"/>
                </a:solidFill>
                <a:effectLst/>
                <a:latin typeface="Arial" pitchFamily="34" charset="0"/>
                <a:ea typeface="Times New Roman" pitchFamily="18" charset="0"/>
                <a:cs typeface="Arial" pitchFamily="34" charset="0"/>
              </a:rPr>
              <a:t>Los sistemas de apoyo a la toma de decisiones son hechos de acuerdo con las características y necesidades específicas de la persona o grupo que los usa. Por lo que en la presente investigación se deben definir claramente cuáles son las personas o entes participantes de la toma de decisiones en el proyecto “Apoyo al Hábitat”.</a:t>
            </a:r>
            <a:br>
              <a:rPr kumimoji="0" lang="es-MX" sz="1400" b="0" i="0" u="none" strike="noStrike" cap="none" normalizeH="0" baseline="0" dirty="0" smtClean="0">
                <a:ln>
                  <a:noFill/>
                </a:ln>
                <a:solidFill>
                  <a:srgbClr val="292929"/>
                </a:solidFill>
                <a:effectLst/>
                <a:latin typeface="Arial" pitchFamily="34" charset="0"/>
                <a:ea typeface="Times New Roman" pitchFamily="18" charset="0"/>
                <a:cs typeface="Arial" pitchFamily="34" charset="0"/>
              </a:rPr>
            </a:br>
            <a:r>
              <a:rPr kumimoji="0" lang="es-MX" sz="1400" b="0" i="0" u="none" strike="noStrike" cap="none" normalizeH="0" baseline="0" dirty="0" smtClean="0">
                <a:ln>
                  <a:noFill/>
                </a:ln>
                <a:solidFill>
                  <a:srgbClr val="292929"/>
                </a:solidFill>
                <a:effectLst/>
                <a:latin typeface="Arial" pitchFamily="34" charset="0"/>
                <a:ea typeface="Times New Roman" pitchFamily="18" charset="0"/>
                <a:cs typeface="Arial" pitchFamily="34" charset="0"/>
              </a:rPr>
              <a:t>“Un sistema de apoyo de decisiones es una de varias formas de establecer un sistema de información para una tarea clave administrativa o de organización; ciertamente, un sistema de apoyo de decisiones está hecho para una tarea administrativa o un problema específico y su uso se limita a dicho problema o tarea. Los sistemas de apoyo de decisiones suelen ser diseñados especialmente para servir a los administradores en cualquier nivel de la organización”. (Emily, M. B. 2002:24) </a:t>
            </a:r>
            <a:r>
              <a:rPr kumimoji="0" lang="es-MX" sz="1400" b="0" i="0" u="none" strike="noStrike" cap="none" normalizeH="0" baseline="0" dirty="0" smtClean="0">
                <a:ln>
                  <a:noFill/>
                </a:ln>
                <a:solidFill>
                  <a:schemeClr val="tx1"/>
                </a:solidFill>
                <a:effectLst/>
                <a:latin typeface="Arial" pitchFamily="34" charset="0"/>
                <a:cs typeface="Arial" pitchFamily="34" charset="0"/>
              </a:rPr>
              <a:t> </a:t>
            </a:r>
          </a:p>
          <a:p>
            <a:pPr lvl="0" algn="just" eaLnBrk="0" fontAlgn="base" hangingPunct="0">
              <a:spcBef>
                <a:spcPct val="0"/>
              </a:spcBef>
              <a:spcAft>
                <a:spcPct val="0"/>
              </a:spcAft>
            </a:pPr>
            <a:endParaRPr lang="es-MX" sz="1400" dirty="0" smtClean="0">
              <a:latin typeface="Arial" pitchFamily="34" charset="0"/>
              <a:cs typeface="Arial" pitchFamily="34" charset="0"/>
            </a:endParaRPr>
          </a:p>
          <a:p>
            <a:pPr lvl="0" algn="just" eaLnBrk="0" fontAlgn="base" hangingPunct="0">
              <a:spcBef>
                <a:spcPct val="0"/>
              </a:spcBef>
              <a:spcAft>
                <a:spcPct val="0"/>
              </a:spcAft>
            </a:pPr>
            <a:r>
              <a:rPr lang="es-MX" sz="1400" dirty="0" smtClean="0">
                <a:latin typeface="Arial" pitchFamily="34" charset="0"/>
                <a:cs typeface="Arial" pitchFamily="34" charset="0"/>
              </a:rPr>
              <a:t>Este sistema es el encargado de recopilar, almacenar, procesar los datos transformados en información para la gestión y hacer fluir la misma facilitando las comunicaciones puertas adentro (</a:t>
            </a:r>
            <a:r>
              <a:rPr lang="es-MX" sz="1400" dirty="0" err="1" smtClean="0">
                <a:latin typeface="Arial" pitchFamily="34" charset="0"/>
                <a:cs typeface="Arial" pitchFamily="34" charset="0"/>
              </a:rPr>
              <a:t>indoor</a:t>
            </a:r>
            <a:r>
              <a:rPr lang="es-MX" sz="1400" dirty="0" smtClean="0">
                <a:latin typeface="Arial" pitchFamily="34" charset="0"/>
                <a:cs typeface="Arial" pitchFamily="34" charset="0"/>
              </a:rPr>
              <a:t>), permitiendo predecir el futuro o tomar decisiones sobre cuál camino seguir para hallar las soluciones correctas a los problemas creados dentro de todo proceso en la entidad.</a:t>
            </a:r>
            <a:br>
              <a:rPr lang="es-MX" sz="1400" dirty="0" smtClean="0">
                <a:latin typeface="Arial" pitchFamily="34" charset="0"/>
                <a:cs typeface="Arial" pitchFamily="34" charset="0"/>
              </a:rPr>
            </a:br>
            <a:endParaRPr kumimoji="0" lang="es-MX" sz="1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2492954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302359"/>
            <a:ext cx="8175852" cy="6647974"/>
          </a:xfrm>
          <a:prstGeom prst="rect">
            <a:avLst/>
          </a:prstGeom>
        </p:spPr>
        <p:txBody>
          <a:bodyPr wrap="square">
            <a:spAutoFit/>
          </a:bodyPr>
          <a:lstStyle/>
          <a:p>
            <a:r>
              <a:rPr lang="es-MX" b="1" dirty="0" smtClean="0">
                <a:latin typeface="Arial" pitchFamily="34" charset="0"/>
                <a:cs typeface="Arial" pitchFamily="34" charset="0"/>
              </a:rPr>
              <a:t>Las principales características de un sistema de información, son:</a:t>
            </a:r>
            <a:endParaRPr lang="es-MX" dirty="0" smtClean="0">
              <a:latin typeface="Arial" pitchFamily="34" charset="0"/>
              <a:cs typeface="Arial" pitchFamily="34" charset="0"/>
            </a:endParaRPr>
          </a:p>
          <a:p>
            <a:r>
              <a:rPr lang="es-MX" b="1" dirty="0" smtClean="0">
                <a:latin typeface="Arial" pitchFamily="34" charset="0"/>
                <a:cs typeface="Arial" pitchFamily="34" charset="0"/>
              </a:rPr>
              <a:t>	</a:t>
            </a:r>
            <a:endParaRPr lang="es-MX" dirty="0" smtClean="0">
              <a:latin typeface="Arial" pitchFamily="34" charset="0"/>
              <a:cs typeface="Arial" pitchFamily="34" charset="0"/>
            </a:endParaRPr>
          </a:p>
          <a:p>
            <a:pPr lvl="0" algn="just"/>
            <a:r>
              <a:rPr lang="es-MX" sz="1400" dirty="0" smtClean="0">
                <a:latin typeface="Arial" pitchFamily="34" charset="0"/>
                <a:cs typeface="Arial" pitchFamily="34" charset="0"/>
              </a:rPr>
              <a:t>-Forman parte de las actividades de la organización; un sistema de información gerencial bien proyectado, se vuelve parte integrante de las actividades de la organización, en todos sus niveles.</a:t>
            </a:r>
          </a:p>
          <a:p>
            <a:pPr lvl="0" algn="just"/>
            <a:endParaRPr lang="es-MX" sz="1400" dirty="0" smtClean="0">
              <a:latin typeface="Arial" pitchFamily="34" charset="0"/>
              <a:cs typeface="Arial" pitchFamily="34" charset="0"/>
            </a:endParaRPr>
          </a:p>
          <a:p>
            <a:pPr lvl="0" algn="just"/>
            <a:r>
              <a:rPr lang="es-MX" sz="1400" dirty="0" smtClean="0">
                <a:latin typeface="Arial" pitchFamily="34" charset="0"/>
                <a:cs typeface="Arial" pitchFamily="34" charset="0"/>
              </a:rPr>
              <a:t>-Estar basado en tecnología de computación; un sistema de información es, ciertamente, mucho más que un conjunto de procesos computarizados, por lo tanto, un sistema de información que no esté basado en parte por tecnología informática, o es relativamente simple o fue proyectado precariamente.</a:t>
            </a:r>
          </a:p>
          <a:p>
            <a:pPr lvl="0" algn="just"/>
            <a:endParaRPr lang="es-MX" sz="1400" dirty="0" smtClean="0">
              <a:latin typeface="Arial" pitchFamily="34" charset="0"/>
              <a:cs typeface="Arial" pitchFamily="34" charset="0"/>
            </a:endParaRPr>
          </a:p>
          <a:p>
            <a:pPr lvl="0" algn="just"/>
            <a:r>
              <a:rPr lang="es-MX" sz="1400" dirty="0" smtClean="0">
                <a:latin typeface="Arial" pitchFamily="34" charset="0"/>
                <a:cs typeface="Arial" pitchFamily="34" charset="0"/>
              </a:rPr>
              <a:t>-Ser un sistema hombre - máquina; un sistema de información bien proyectado que interrelaciona tareas entre hombres y máquinas en forma eficiente.</a:t>
            </a:r>
          </a:p>
          <a:p>
            <a:pPr lvl="0" algn="just"/>
            <a:endParaRPr lang="es-MX" sz="1400" dirty="0" smtClean="0">
              <a:latin typeface="Arial" pitchFamily="34" charset="0"/>
              <a:cs typeface="Arial" pitchFamily="34" charset="0"/>
            </a:endParaRPr>
          </a:p>
          <a:p>
            <a:pPr lvl="0" algn="just"/>
            <a:r>
              <a:rPr lang="es-MX" sz="1400" dirty="0" smtClean="0">
                <a:latin typeface="Arial" pitchFamily="34" charset="0"/>
                <a:cs typeface="Arial" pitchFamily="34" charset="0"/>
              </a:rPr>
              <a:t>-Ser una colección de subsistemas; un sistema de información está compuesto por una colección de subsistemas; y el grado de conexión entre esos subsistemas es variado (puede ser más fuerte o más débil), según sea, el nivel de integración, técnica y económica, más adecuado. Un sistema integrado de datos electrónicos (EDI) es útil para  cualquier situación.</a:t>
            </a:r>
          </a:p>
          <a:p>
            <a:pPr lvl="0" algn="just"/>
            <a:endParaRPr lang="es-MX" sz="1400" dirty="0" smtClean="0">
              <a:latin typeface="Arial" pitchFamily="34" charset="0"/>
              <a:cs typeface="Arial" pitchFamily="34" charset="0"/>
            </a:endParaRPr>
          </a:p>
          <a:p>
            <a:pPr lvl="0" algn="just"/>
            <a:r>
              <a:rPr lang="es-MX" sz="1400" dirty="0" smtClean="0">
                <a:latin typeface="Arial" pitchFamily="34" charset="0"/>
                <a:cs typeface="Arial" pitchFamily="34" charset="0"/>
              </a:rPr>
              <a:t>-Ser adaptable a necesidades de cambios; un sistema de información bien diseñado debe responder continuamente a las necesidades de cambios y avances tecnológicos.</a:t>
            </a:r>
          </a:p>
          <a:p>
            <a:pPr algn="just"/>
            <a:r>
              <a:rPr lang="es-MX" sz="1400" dirty="0" smtClean="0">
                <a:latin typeface="Arial" pitchFamily="34" charset="0"/>
                <a:cs typeface="Arial" pitchFamily="34" charset="0"/>
              </a:rPr>
              <a:t/>
            </a:r>
            <a:br>
              <a:rPr lang="es-MX" sz="1400" dirty="0" smtClean="0">
                <a:latin typeface="Arial" pitchFamily="34" charset="0"/>
                <a:cs typeface="Arial" pitchFamily="34" charset="0"/>
              </a:rPr>
            </a:br>
            <a:endParaRPr lang="es-MX" sz="1400" dirty="0" smtClean="0">
              <a:latin typeface="Arial" pitchFamily="34" charset="0"/>
              <a:cs typeface="Arial" pitchFamily="34" charset="0"/>
            </a:endParaRPr>
          </a:p>
          <a:p>
            <a:pPr algn="just"/>
            <a:endParaRPr lang="es-MX" sz="1400" dirty="0" smtClean="0">
              <a:latin typeface="Arial" pitchFamily="34" charset="0"/>
              <a:cs typeface="Arial" pitchFamily="34" charset="0"/>
            </a:endParaRPr>
          </a:p>
          <a:p>
            <a:endParaRPr lang="es-MX" dirty="0" smtClean="0">
              <a:latin typeface="Arial" pitchFamily="34" charset="0"/>
              <a:cs typeface="Arial" pitchFamily="34" charset="0"/>
            </a:endParaRPr>
          </a:p>
          <a:p>
            <a:r>
              <a:rPr lang="es-MX" dirty="0" smtClean="0"/>
              <a:t/>
            </a:r>
            <a:br>
              <a:rPr lang="es-MX" dirty="0" smtClean="0"/>
            </a:br>
            <a:endParaRPr lang="es-MX" dirty="0" smtClean="0"/>
          </a:p>
          <a:p>
            <a:pPr lvl="1" algn="just"/>
            <a:endParaRPr lang="es-MX" dirty="0" smtClean="0"/>
          </a:p>
          <a:p>
            <a:pPr algn="just"/>
            <a:endParaRPr lang="es-MX" sz="2400" b="1" dirty="0" smtClean="0"/>
          </a:p>
        </p:txBody>
      </p:sp>
    </p:spTree>
    <p:extLst>
      <p:ext uri="{BB962C8B-B14F-4D97-AF65-F5344CB8AC3E}">
        <p14:creationId xmlns:p14="http://schemas.microsoft.com/office/powerpoint/2010/main" val="16868783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476673"/>
            <a:ext cx="7848872" cy="4124206"/>
          </a:xfrm>
          <a:prstGeom prst="rect">
            <a:avLst/>
          </a:prstGeom>
        </p:spPr>
        <p:txBody>
          <a:bodyPr wrap="square">
            <a:spAutoFit/>
          </a:bodyPr>
          <a:lstStyle/>
          <a:p>
            <a:r>
              <a:rPr lang="es-MX" b="1" dirty="0" smtClean="0">
                <a:latin typeface="Arial" pitchFamily="34" charset="0"/>
                <a:cs typeface="Arial" pitchFamily="34" charset="0"/>
              </a:rPr>
              <a:t>Planificación estratégica de Sistema de información:</a:t>
            </a:r>
          </a:p>
          <a:p>
            <a:endParaRPr lang="es-MX" b="1" dirty="0" smtClean="0">
              <a:latin typeface="Arial" pitchFamily="34" charset="0"/>
              <a:cs typeface="Arial" pitchFamily="34" charset="0"/>
            </a:endParaRPr>
          </a:p>
          <a:p>
            <a:pPr algn="just"/>
            <a:r>
              <a:rPr lang="es-MX" sz="1400" dirty="0" smtClean="0">
                <a:latin typeface="Arial" pitchFamily="34" charset="0"/>
                <a:cs typeface="Arial" pitchFamily="34" charset="0"/>
              </a:rPr>
              <a:t>Intenta identificar y establecer  prioridades  acerca de las tecnologías y las aplicaciones susceptibles de reportar un  máximo beneficio a la empresa (</a:t>
            </a:r>
            <a:r>
              <a:rPr lang="es-MX" sz="1400" dirty="0" err="1" smtClean="0">
                <a:latin typeface="Arial" pitchFamily="34" charset="0"/>
                <a:cs typeface="Arial" pitchFamily="34" charset="0"/>
              </a:rPr>
              <a:t>Whitenet</a:t>
            </a:r>
            <a:r>
              <a:rPr lang="es-MX" sz="1400" dirty="0" smtClean="0">
                <a:latin typeface="Arial" pitchFamily="34" charset="0"/>
                <a:cs typeface="Arial" pitchFamily="34" charset="0"/>
              </a:rPr>
              <a:t> al; 2004) En otras palabras , un plan estratégico de sistemas de información indica la dirección correcta en el desarrollo  de los sistemas de información, el modo de proceder, los criterios de selección, los mecanismos de evaluación, etc.</a:t>
            </a:r>
          </a:p>
          <a:p>
            <a:pPr algn="just"/>
            <a:r>
              <a:rPr lang="es-MX" sz="1400" dirty="0" smtClean="0">
                <a:latin typeface="Arial" pitchFamily="34" charset="0"/>
                <a:cs typeface="Arial" pitchFamily="34" charset="0"/>
              </a:rPr>
              <a:t>La decisión sobre  que hacer en el futuro con los sistemas de información en las organizaciones ha  pasado por cuatro etapas. La primera coincide con la aparición  de la informática en las organizaciones durante la década de los setenta. En este punto, las aplicaciones informáticos afectaban principalmente a los departamentos de contabilidad y de facturación, por su fácil implementación.</a:t>
            </a:r>
          </a:p>
          <a:p>
            <a:pPr algn="just"/>
            <a:r>
              <a:rPr lang="es-MX" sz="1400" dirty="0" smtClean="0">
                <a:latin typeface="Arial" pitchFamily="34" charset="0"/>
                <a:cs typeface="Arial" pitchFamily="34" charset="0"/>
              </a:rPr>
              <a:t> </a:t>
            </a:r>
          </a:p>
          <a:p>
            <a:pPr algn="just"/>
            <a:endParaRPr lang="es-MX" i="1" dirty="0" smtClean="0">
              <a:latin typeface="Arial" pitchFamily="34" charset="0"/>
              <a:cs typeface="Arial" pitchFamily="34" charset="0"/>
            </a:endParaRPr>
          </a:p>
          <a:p>
            <a:pPr algn="just"/>
            <a:endParaRPr lang="es-MX" b="1" i="1" dirty="0" smtClean="0"/>
          </a:p>
          <a:p>
            <a:pPr algn="just"/>
            <a:endParaRPr lang="es-MX" dirty="0" smtClean="0"/>
          </a:p>
          <a:p>
            <a:pPr algn="just"/>
            <a:endParaRPr lang="es-MX" dirty="0"/>
          </a:p>
        </p:txBody>
      </p:sp>
      <p:sp>
        <p:nvSpPr>
          <p:cNvPr id="5" name="4 Rectángulo"/>
          <p:cNvSpPr/>
          <p:nvPr/>
        </p:nvSpPr>
        <p:spPr>
          <a:xfrm>
            <a:off x="642910" y="1305342"/>
            <a:ext cx="7786742" cy="923330"/>
          </a:xfrm>
          <a:prstGeom prst="rect">
            <a:avLst/>
          </a:prstGeom>
        </p:spPr>
        <p:txBody>
          <a:bodyPr wrap="square">
            <a:spAutoFit/>
          </a:bodyPr>
          <a:lstStyle/>
          <a:p>
            <a:endParaRPr lang="es-MX" i="1" dirty="0" smtClean="0"/>
          </a:p>
          <a:p>
            <a:endParaRPr lang="es-MX" i="1" dirty="0" smtClean="0"/>
          </a:p>
          <a:p>
            <a:endParaRPr lang="es-MX" dirty="0"/>
          </a:p>
        </p:txBody>
      </p:sp>
      <p:sp>
        <p:nvSpPr>
          <p:cNvPr id="6" name="5 Rectángulo"/>
          <p:cNvSpPr/>
          <p:nvPr/>
        </p:nvSpPr>
        <p:spPr>
          <a:xfrm>
            <a:off x="2286000" y="2413338"/>
            <a:ext cx="4572000" cy="646331"/>
          </a:xfrm>
          <a:prstGeom prst="rect">
            <a:avLst/>
          </a:prstGeom>
        </p:spPr>
        <p:txBody>
          <a:bodyPr>
            <a:spAutoFit/>
          </a:bodyPr>
          <a:lstStyle/>
          <a:p>
            <a:endParaRPr lang="es-MX" dirty="0" smtClean="0"/>
          </a:p>
          <a:p>
            <a:endParaRPr lang="es-MX" dirty="0"/>
          </a:p>
        </p:txBody>
      </p:sp>
    </p:spTree>
    <p:extLst>
      <p:ext uri="{BB962C8B-B14F-4D97-AF65-F5344CB8AC3E}">
        <p14:creationId xmlns:p14="http://schemas.microsoft.com/office/powerpoint/2010/main" val="2466463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476673"/>
            <a:ext cx="7848872" cy="5355312"/>
          </a:xfrm>
          <a:prstGeom prst="rect">
            <a:avLst/>
          </a:prstGeom>
        </p:spPr>
        <p:txBody>
          <a:bodyPr wrap="square">
            <a:spAutoFit/>
          </a:bodyPr>
          <a:lstStyle/>
          <a:p>
            <a:r>
              <a:rPr lang="es-MX" b="1" dirty="0" smtClean="0">
                <a:latin typeface="Arial" pitchFamily="34" charset="0"/>
                <a:cs typeface="Arial" pitchFamily="34" charset="0"/>
              </a:rPr>
              <a:t>Evolución de la planificación estratégica de sistemas.</a:t>
            </a:r>
          </a:p>
          <a:p>
            <a:endParaRPr lang="es-MX" b="1" dirty="0" smtClean="0">
              <a:latin typeface="Arial" pitchFamily="34" charset="0"/>
              <a:cs typeface="Arial" pitchFamily="34" charset="0"/>
            </a:endParaRPr>
          </a:p>
          <a:p>
            <a:endParaRPr lang="es-MX" dirty="0" smtClean="0">
              <a:latin typeface="Arial" pitchFamily="34" charset="0"/>
              <a:cs typeface="Arial" pitchFamily="34" charset="0"/>
            </a:endParaRPr>
          </a:p>
          <a:p>
            <a:r>
              <a:rPr lang="es-MX" dirty="0" smtClean="0">
                <a:latin typeface="Arial" pitchFamily="34" charset="0"/>
                <a:cs typeface="Arial" pitchFamily="34" charset="0"/>
              </a:rPr>
              <a:t>Fase 1</a:t>
            </a:r>
          </a:p>
          <a:p>
            <a:r>
              <a:rPr lang="es-MX" dirty="0" smtClean="0">
                <a:latin typeface="Arial" pitchFamily="34" charset="0"/>
                <a:cs typeface="Arial" pitchFamily="34" charset="0"/>
              </a:rPr>
              <a:t>Introducción de la informática en las organizaciones</a:t>
            </a:r>
          </a:p>
          <a:p>
            <a:endParaRPr lang="es-MX" dirty="0" smtClean="0">
              <a:latin typeface="Arial" pitchFamily="34" charset="0"/>
              <a:cs typeface="Arial" pitchFamily="34" charset="0"/>
            </a:endParaRPr>
          </a:p>
          <a:p>
            <a:r>
              <a:rPr lang="es-MX" dirty="0" smtClean="0">
                <a:latin typeface="Arial" pitchFamily="34" charset="0"/>
                <a:cs typeface="Arial" pitchFamily="34" charset="0"/>
              </a:rPr>
              <a:t>Fase 2</a:t>
            </a:r>
          </a:p>
          <a:p>
            <a:r>
              <a:rPr lang="es-MX" dirty="0" smtClean="0">
                <a:latin typeface="Arial" pitchFamily="34" charset="0"/>
                <a:cs typeface="Arial" pitchFamily="34" charset="0"/>
              </a:rPr>
              <a:t>Expansión “anárquica” de las aplicaciones informáticas.</a:t>
            </a:r>
          </a:p>
          <a:p>
            <a:endParaRPr lang="es-MX" dirty="0" smtClean="0">
              <a:latin typeface="Arial" pitchFamily="34" charset="0"/>
              <a:cs typeface="Arial" pitchFamily="34" charset="0"/>
            </a:endParaRPr>
          </a:p>
          <a:p>
            <a:r>
              <a:rPr lang="es-MX" dirty="0" smtClean="0">
                <a:latin typeface="Arial" pitchFamily="34" charset="0"/>
                <a:cs typeface="Arial" pitchFamily="34" charset="0"/>
              </a:rPr>
              <a:t>Fase 3</a:t>
            </a:r>
          </a:p>
          <a:p>
            <a:r>
              <a:rPr lang="es-MX" dirty="0" smtClean="0">
                <a:latin typeface="Arial" pitchFamily="34" charset="0"/>
                <a:cs typeface="Arial" pitchFamily="34" charset="0"/>
              </a:rPr>
              <a:t>Coordinación entre SI y la estrategia de las empresas.</a:t>
            </a:r>
          </a:p>
          <a:p>
            <a:endParaRPr lang="es-MX" dirty="0" smtClean="0">
              <a:latin typeface="Arial" pitchFamily="34" charset="0"/>
              <a:cs typeface="Arial" pitchFamily="34" charset="0"/>
            </a:endParaRPr>
          </a:p>
          <a:p>
            <a:r>
              <a:rPr lang="es-MX" dirty="0" smtClean="0">
                <a:latin typeface="Arial" pitchFamily="34" charset="0"/>
                <a:cs typeface="Arial" pitchFamily="34" charset="0"/>
              </a:rPr>
              <a:t>Fase 4</a:t>
            </a:r>
          </a:p>
          <a:p>
            <a:r>
              <a:rPr lang="es-MX" dirty="0" smtClean="0">
                <a:latin typeface="Arial" pitchFamily="34" charset="0"/>
                <a:cs typeface="Arial" pitchFamily="34" charset="0"/>
              </a:rPr>
              <a:t>Independencia entre SI  y la estrategia de las empresas. </a:t>
            </a:r>
          </a:p>
          <a:p>
            <a:r>
              <a:rPr lang="es-MX" dirty="0" smtClean="0">
                <a:latin typeface="Arial" pitchFamily="34" charset="0"/>
                <a:cs typeface="Arial" pitchFamily="34" charset="0"/>
              </a:rPr>
              <a:t> </a:t>
            </a:r>
          </a:p>
          <a:p>
            <a:pPr algn="just"/>
            <a:endParaRPr lang="es-MX" i="1" dirty="0" smtClean="0">
              <a:latin typeface="Arial" pitchFamily="34" charset="0"/>
              <a:cs typeface="Arial" pitchFamily="34" charset="0"/>
            </a:endParaRPr>
          </a:p>
          <a:p>
            <a:pPr algn="just"/>
            <a:endParaRPr lang="es-MX" b="1" i="1" dirty="0" smtClean="0"/>
          </a:p>
          <a:p>
            <a:pPr algn="just"/>
            <a:endParaRPr lang="es-MX" dirty="0" smtClean="0"/>
          </a:p>
          <a:p>
            <a:pPr algn="just"/>
            <a:endParaRPr lang="es-MX" dirty="0"/>
          </a:p>
        </p:txBody>
      </p:sp>
      <p:sp>
        <p:nvSpPr>
          <p:cNvPr id="5" name="4 Rectángulo"/>
          <p:cNvSpPr/>
          <p:nvPr/>
        </p:nvSpPr>
        <p:spPr>
          <a:xfrm>
            <a:off x="642910" y="1305342"/>
            <a:ext cx="7786742" cy="923330"/>
          </a:xfrm>
          <a:prstGeom prst="rect">
            <a:avLst/>
          </a:prstGeom>
        </p:spPr>
        <p:txBody>
          <a:bodyPr wrap="square">
            <a:spAutoFit/>
          </a:bodyPr>
          <a:lstStyle/>
          <a:p>
            <a:endParaRPr lang="es-MX" i="1" dirty="0" smtClean="0"/>
          </a:p>
          <a:p>
            <a:endParaRPr lang="es-MX" i="1" dirty="0" smtClean="0"/>
          </a:p>
          <a:p>
            <a:endParaRPr lang="es-MX" dirty="0"/>
          </a:p>
        </p:txBody>
      </p:sp>
      <p:sp>
        <p:nvSpPr>
          <p:cNvPr id="6" name="5 Rectángulo"/>
          <p:cNvSpPr/>
          <p:nvPr/>
        </p:nvSpPr>
        <p:spPr>
          <a:xfrm>
            <a:off x="2286000" y="2413338"/>
            <a:ext cx="4572000" cy="646331"/>
          </a:xfrm>
          <a:prstGeom prst="rect">
            <a:avLst/>
          </a:prstGeom>
        </p:spPr>
        <p:txBody>
          <a:bodyPr>
            <a:spAutoFit/>
          </a:bodyPr>
          <a:lstStyle/>
          <a:p>
            <a:endParaRPr lang="es-MX" dirty="0" smtClean="0"/>
          </a:p>
          <a:p>
            <a:endParaRPr lang="es-MX" dirty="0"/>
          </a:p>
        </p:txBody>
      </p:sp>
    </p:spTree>
    <p:extLst>
      <p:ext uri="{BB962C8B-B14F-4D97-AF65-F5344CB8AC3E}">
        <p14:creationId xmlns:p14="http://schemas.microsoft.com/office/powerpoint/2010/main" val="24664631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irador">
  <a:themeElements>
    <a:clrScheme name="Mirador">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Mirador">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irador">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436</TotalTime>
  <Words>339</Words>
  <Application>Microsoft Office PowerPoint</Application>
  <PresentationFormat>Presentación en pantalla (4:3)</PresentationFormat>
  <Paragraphs>68</Paragraphs>
  <Slides>7</Slides>
  <Notes>0</Notes>
  <HiddenSlides>0</HiddenSlides>
  <MMClips>0</MMClips>
  <ScaleCrop>false</ScaleCrop>
  <HeadingPairs>
    <vt:vector size="4" baseType="variant">
      <vt:variant>
        <vt:lpstr>Tema</vt:lpstr>
      </vt:variant>
      <vt:variant>
        <vt:i4>1</vt:i4>
      </vt:variant>
      <vt:variant>
        <vt:lpstr>Títulos de diapositiva</vt:lpstr>
      </vt:variant>
      <vt:variant>
        <vt:i4>7</vt:i4>
      </vt:variant>
    </vt:vector>
  </HeadingPairs>
  <TitlesOfParts>
    <vt:vector size="8" baseType="lpstr">
      <vt:lpstr>Mirador</vt:lpstr>
      <vt:lpstr>Efectuar la actualización de los sistemas de información con la periocidad requerida de acuerdo al tipo de registro. - Característica de un sistema de información. -Estrategia de desarrollo en los sistemas de información</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Lobillo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Virus informáticos</dc:title>
  <dc:creator>Lobillo</dc:creator>
  <cp:lastModifiedBy>Maestra Norma</cp:lastModifiedBy>
  <cp:revision>77</cp:revision>
  <dcterms:created xsi:type="dcterms:W3CDTF">2015-02-26T04:31:23Z</dcterms:created>
  <dcterms:modified xsi:type="dcterms:W3CDTF">2015-09-10T16:49:19Z</dcterms:modified>
</cp:coreProperties>
</file>