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2" r:id="rId17"/>
    <p:sldId id="271" r:id="rId18"/>
    <p:sldId id="273" r:id="rId19"/>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429464-CBDD-4AE2-9020-FFB003036201}" type="datetimeFigureOut">
              <a:rPr lang="es-ES" smtClean="0"/>
              <a:pPr/>
              <a:t>30/07/2013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7DE4F2-136E-46E0-B0BE-4DCF42A03BB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2B7DE4F2-136E-46E0-B0BE-4DCF42A03BB3}" type="slidenum">
              <a:rPr lang="es-ES" smtClean="0"/>
              <a:pPr/>
              <a:t>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28 Título"/>
          <p:cNvSpPr>
            <a:spLocks noGrp="1"/>
          </p:cNvSpPr>
          <p:nvPr>
            <p:ph type="ctrTitle"/>
          </p:nvPr>
        </p:nvSpPr>
        <p:spPr>
          <a:xfrm>
            <a:off x="381000" y="4853411"/>
            <a:ext cx="8458200" cy="1222375"/>
          </a:xfrm>
        </p:spPr>
        <p:txBody>
          <a:bodyPr anchor="t"/>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16" name="15 Marcador de fecha"/>
          <p:cNvSpPr>
            <a:spLocks noGrp="1"/>
          </p:cNvSpPr>
          <p:nvPr>
            <p:ph type="dt" sz="half" idx="10"/>
          </p:nvPr>
        </p:nvSpPr>
        <p:spPr/>
        <p:txBody>
          <a:bodyPr/>
          <a:lstStyle/>
          <a:p>
            <a:fld id="{7A847CFC-816F-41D0-AAC0-9BF4FEBC753E}" type="datetimeFigureOut">
              <a:rPr lang="es-ES" smtClean="0"/>
              <a:pPr/>
              <a:t>30/07/2013</a:t>
            </a:fld>
            <a:endParaRPr lang="es-ES"/>
          </a:p>
        </p:txBody>
      </p:sp>
      <p:sp>
        <p:nvSpPr>
          <p:cNvPr id="2" name="1 Marcador de pie de página"/>
          <p:cNvSpPr>
            <a:spLocks noGrp="1"/>
          </p:cNvSpPr>
          <p:nvPr>
            <p:ph type="ftr" sz="quarter" idx="11"/>
          </p:nvPr>
        </p:nvSpPr>
        <p:spPr/>
        <p:txBody>
          <a:bodyPr/>
          <a:lstStyle/>
          <a:p>
            <a:endParaRPr lang="es-ES"/>
          </a:p>
        </p:txBody>
      </p:sp>
      <p:sp>
        <p:nvSpPr>
          <p:cNvPr id="15" name="14 Marcador de número de diapositiva"/>
          <p:cNvSpPr>
            <a:spLocks noGrp="1"/>
          </p:cNvSpPr>
          <p:nvPr>
            <p:ph type="sldNum" sz="quarter" idx="12"/>
          </p:nvPr>
        </p:nvSpPr>
        <p:spPr>
          <a:xfrm>
            <a:off x="8229600" y="6473952"/>
            <a:ext cx="758952" cy="246888"/>
          </a:xfrm>
        </p:spPr>
        <p:txBody>
          <a:bodyPr/>
          <a:lstStyle/>
          <a:p>
            <a:fld id="{132FADFE-3B8F-471C-ABF0-DBC7717ECBB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2" name="2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27" name="26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5" name="24 Marcador de fecha"/>
          <p:cNvSpPr>
            <a:spLocks noGrp="1"/>
          </p:cNvSpPr>
          <p:nvPr>
            <p:ph type="dt" sz="half" idx="10"/>
          </p:nvPr>
        </p:nvSpPr>
        <p:spPr/>
        <p:txBody>
          <a:bodyPr/>
          <a:lstStyle/>
          <a:p>
            <a:fld id="{7A847CFC-816F-41D0-AAC0-9BF4FEBC753E}" type="datetimeFigureOut">
              <a:rPr lang="es-ES" smtClean="0"/>
              <a:pPr/>
              <a:t>30/07/2013</a:t>
            </a:fld>
            <a:endParaRPr lang="es-ES"/>
          </a:p>
        </p:txBody>
      </p:sp>
      <p:sp>
        <p:nvSpPr>
          <p:cNvPr id="19" name="18 Marcador de pie de página"/>
          <p:cNvSpPr>
            <a:spLocks noGrp="1"/>
          </p:cNvSpPr>
          <p:nvPr>
            <p:ph type="ftr" sz="quarter" idx="11"/>
          </p:nvPr>
        </p:nvSpPr>
        <p:spPr>
          <a:xfrm>
            <a:off x="3581400" y="76200"/>
            <a:ext cx="2895600" cy="288925"/>
          </a:xfrm>
        </p:spPr>
        <p:txBody>
          <a:bodyPr/>
          <a:lstStyle/>
          <a:p>
            <a:endParaRPr lang="es-ES"/>
          </a:p>
        </p:txBody>
      </p:sp>
      <p:sp>
        <p:nvSpPr>
          <p:cNvPr id="16" name="15 Marcador de número de diapositiva"/>
          <p:cNvSpPr>
            <a:spLocks noGrp="1"/>
          </p:cNvSpPr>
          <p:nvPr>
            <p:ph type="sldNum" sz="quarter" idx="12"/>
          </p:nvPr>
        </p:nvSpPr>
        <p:spPr>
          <a:xfrm>
            <a:off x="8229600" y="6473952"/>
            <a:ext cx="758952" cy="246888"/>
          </a:xfrm>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2"/>
      </p:bgRef>
    </p:bg>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Marcador de texto"/>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19" name="18 Marcador de fecha"/>
          <p:cNvSpPr>
            <a:spLocks noGrp="1"/>
          </p:cNvSpPr>
          <p:nvPr>
            <p:ph type="dt" sz="half" idx="10"/>
          </p:nvPr>
        </p:nvSpPr>
        <p:spPr/>
        <p:txBody>
          <a:bodyPr/>
          <a:lstStyle/>
          <a:p>
            <a:fld id="{7A847CFC-816F-41D0-AAC0-9BF4FEBC753E}" type="datetimeFigureOut">
              <a:rPr lang="es-ES" smtClean="0"/>
              <a:pPr/>
              <a:t>30/07/2013</a:t>
            </a:fld>
            <a:endParaRPr lang="es-ES"/>
          </a:p>
        </p:txBody>
      </p:sp>
      <p:sp>
        <p:nvSpPr>
          <p:cNvPr id="11" name="10 Marcador de pie de página"/>
          <p:cNvSpPr>
            <a:spLocks noGrp="1"/>
          </p:cNvSpPr>
          <p:nvPr>
            <p:ph type="ftr" sz="quarter" idx="11"/>
          </p:nvPr>
        </p:nvSpPr>
        <p:spPr/>
        <p:txBody>
          <a:bodyPr/>
          <a:lstStyle/>
          <a:p>
            <a:endParaRPr lang="es-ES"/>
          </a:p>
        </p:txBody>
      </p:sp>
      <p:sp>
        <p:nvSpPr>
          <p:cNvPr id="16" name="1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
        <p:nvSpPr>
          <p:cNvPr id="8" name="7 Título"/>
          <p:cNvSpPr>
            <a:spLocks noGrp="1"/>
          </p:cNvSpPr>
          <p:nvPr>
            <p:ph type="title"/>
          </p:nvPr>
        </p:nvSpPr>
        <p:spPr>
          <a:xfrm>
            <a:off x="180475" y="2947085"/>
            <a:ext cx="8686800" cy="1184825"/>
          </a:xfrm>
        </p:spPr>
        <p:txBody>
          <a:bodyPr rtlCol="0" anchor="t"/>
          <a:lstStyle>
            <a:lvl1pPr algn="r">
              <a:defRPr/>
            </a:lvl1pPr>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0" name="19 Título"/>
          <p:cNvSpPr>
            <a:spLocks noGrp="1"/>
          </p:cNvSpPr>
          <p:nvPr>
            <p:ph type="title"/>
          </p:nvPr>
        </p:nvSpPr>
        <p:spPr>
          <a:xfrm>
            <a:off x="301752" y="457200"/>
            <a:ext cx="8686800" cy="841248"/>
          </a:xfrm>
        </p:spPr>
        <p:txBody>
          <a:bodyPr/>
          <a:lstStyle/>
          <a:p>
            <a:r>
              <a:rPr kumimoji="0" lang="es-ES" smtClean="0"/>
              <a:t>Haga clic para modificar el estilo de título del patrón</a:t>
            </a:r>
            <a:endParaRPr kumimoji="0" lang="en-US"/>
          </a:p>
        </p:txBody>
      </p:sp>
      <p:sp>
        <p:nvSpPr>
          <p:cNvPr id="14" name="13 Marcador de contenido"/>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1" name="20 Marcador de fecha"/>
          <p:cNvSpPr>
            <a:spLocks noGrp="1"/>
          </p:cNvSpPr>
          <p:nvPr>
            <p:ph type="dt" sz="half" idx="10"/>
          </p:nvPr>
        </p:nvSpPr>
        <p:spPr/>
        <p:txBody>
          <a:bodyPr/>
          <a:lstStyle/>
          <a:p>
            <a:fld id="{7A847CFC-816F-41D0-AAC0-9BF4FEBC753E}" type="datetimeFigureOut">
              <a:rPr lang="es-ES" smtClean="0"/>
              <a:pPr/>
              <a:t>30/07/2013</a:t>
            </a:fld>
            <a:endParaRPr lang="es-ES"/>
          </a:p>
        </p:txBody>
      </p:sp>
      <p:sp>
        <p:nvSpPr>
          <p:cNvPr id="10" name="9 Marcador de pie de página"/>
          <p:cNvSpPr>
            <a:spLocks noGrp="1"/>
          </p:cNvSpPr>
          <p:nvPr>
            <p:ph type="ftr" sz="quarter" idx="11"/>
          </p:nvPr>
        </p:nvSpPr>
        <p:spPr/>
        <p:txBody>
          <a:bodyPr/>
          <a:lstStyle/>
          <a:p>
            <a:endParaRPr lang="es-ES"/>
          </a:p>
        </p:txBody>
      </p:sp>
      <p:sp>
        <p:nvSpPr>
          <p:cNvPr id="31" name="30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9" name="28 Título"/>
          <p:cNvSpPr>
            <a:spLocks noGrp="1"/>
          </p:cNvSpPr>
          <p:nvPr>
            <p:ph type="title"/>
          </p:nvPr>
        </p:nvSpPr>
        <p:spPr>
          <a:xfrm>
            <a:off x="304800" y="5410200"/>
            <a:ext cx="8610600" cy="882650"/>
          </a:xfrm>
        </p:spPr>
        <p:txBody>
          <a:bodyPr anchor="ctr"/>
          <a:lstStyle>
            <a:lvl1pPr>
              <a:defRPr/>
            </a:lvl1p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25" name="24 Marcador de texto"/>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8" name="27 Marcador de contenido"/>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0"/>
          </p:nvPr>
        </p:nvSpPr>
        <p:spPr/>
        <p:txBody>
          <a:bodyPr/>
          <a:lstStyle/>
          <a:p>
            <a:fld id="{7A847CFC-816F-41D0-AAC0-9BF4FEBC753E}" type="datetimeFigureOut">
              <a:rPr lang="es-ES" smtClean="0"/>
              <a:pPr/>
              <a:t>30/07/2013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a:xfrm>
            <a:off x="8229600" y="6477000"/>
            <a:ext cx="762000" cy="246888"/>
          </a:xfrm>
        </p:spPr>
        <p:txBody>
          <a:bodyPr/>
          <a:lstStyle/>
          <a:p>
            <a:fld id="{132FADFE-3B8F-471C-ABF0-DBC7717ECBBC}" type="slidenum">
              <a:rPr lang="es-ES" smtClean="0"/>
              <a:pPr/>
              <a:t>‹Nº›</a:t>
            </a:fld>
            <a:endParaRPr lang="es-ES"/>
          </a:p>
        </p:txBody>
      </p:sp>
      <p:sp>
        <p:nvSpPr>
          <p:cNvPr id="11" name="10 Conector recto"/>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30" name="29 Título"/>
          <p:cNvSpPr>
            <a:spLocks noGrp="1"/>
          </p:cNvSpPr>
          <p:nvPr>
            <p:ph type="title"/>
          </p:nvPr>
        </p:nvSpPr>
        <p:spPr>
          <a:xfrm>
            <a:off x="301752" y="457200"/>
            <a:ext cx="8686800" cy="841248"/>
          </a:xfrm>
        </p:spPr>
        <p:txBody>
          <a:body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7A847CFC-816F-41D0-AAC0-9BF4FEBC753E}" type="datetimeFigureOut">
              <a:rPr lang="es-ES" smtClean="0"/>
              <a:pPr/>
              <a:t>30/07/2013</a:t>
            </a:fld>
            <a:endParaRPr lang="es-ES"/>
          </a:p>
        </p:txBody>
      </p:sp>
      <p:sp>
        <p:nvSpPr>
          <p:cNvPr id="21" name="20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p>
            <a:fld id="{7A847CFC-816F-41D0-AAC0-9BF4FEBC753E}" type="datetimeFigureOut">
              <a:rPr lang="es-ES" smtClean="0"/>
              <a:pPr/>
              <a:t>30/07/2013</a:t>
            </a:fld>
            <a:endParaRPr lang="es-ES"/>
          </a:p>
        </p:txBody>
      </p:sp>
      <p:sp>
        <p:nvSpPr>
          <p:cNvPr id="24" name="23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8" name="7 Conector recto"/>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Título"/>
          <p:cNvSpPr>
            <a:spLocks noGrp="1"/>
          </p:cNvSpPr>
          <p:nvPr>
            <p:ph type="title"/>
          </p:nvPr>
        </p:nvSpPr>
        <p:spPr>
          <a:xfrm>
            <a:off x="457200" y="5486400"/>
            <a:ext cx="8458200" cy="520700"/>
          </a:xfrm>
        </p:spPr>
        <p:txBody>
          <a:bodyPr anchor="ctr"/>
          <a:lstStyle>
            <a:lvl1pPr algn="l">
              <a:buNone/>
              <a:defRPr sz="2000" b="1"/>
            </a:lvl1pPr>
          </a:lstStyle>
          <a:p>
            <a:r>
              <a:rPr kumimoji="0" lang="es-ES" smtClean="0"/>
              <a:t>Haga clic para modificar el estilo de título del patrón</a:t>
            </a:r>
            <a:endParaRPr kumimoji="0" lang="en-US"/>
          </a:p>
        </p:txBody>
      </p:sp>
      <p:sp>
        <p:nvSpPr>
          <p:cNvPr id="26" name="25 Marcador de texto"/>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14" name="13 Marcador de contenido"/>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5" name="24 Marcador de fecha"/>
          <p:cNvSpPr>
            <a:spLocks noGrp="1"/>
          </p:cNvSpPr>
          <p:nvPr>
            <p:ph type="dt" sz="half" idx="10"/>
          </p:nvPr>
        </p:nvSpPr>
        <p:spPr/>
        <p:txBody>
          <a:bodyPr/>
          <a:lstStyle/>
          <a:p>
            <a:fld id="{7A847CFC-816F-41D0-AAC0-9BF4FEBC753E}" type="datetimeFigureOut">
              <a:rPr lang="es-ES" smtClean="0"/>
              <a:pPr/>
              <a:t>30/07/2013</a:t>
            </a:fld>
            <a:endParaRPr lang="es-ES"/>
          </a:p>
        </p:txBody>
      </p:sp>
      <p:sp>
        <p:nvSpPr>
          <p:cNvPr id="29" name="28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3" name="12 Marcador de posición de imagen"/>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s-ES" smtClean="0"/>
              <a:t>Haga clic en el icono para agregar una imagen</a:t>
            </a:r>
            <a:endParaRPr kumimoji="0" lang="en-US" dirty="0"/>
          </a:p>
        </p:txBody>
      </p:sp>
      <p:sp>
        <p:nvSpPr>
          <p:cNvPr id="7" name="6 Marcador de fecha"/>
          <p:cNvSpPr>
            <a:spLocks noGrp="1"/>
          </p:cNvSpPr>
          <p:nvPr>
            <p:ph type="dt" sz="half" idx="10"/>
          </p:nvPr>
        </p:nvSpPr>
        <p:spPr/>
        <p:txBody>
          <a:bodyPr/>
          <a:lstStyle/>
          <a:p>
            <a:fld id="{7A847CFC-816F-41D0-AAC0-9BF4FEBC753E}" type="datetimeFigureOut">
              <a:rPr lang="es-ES" smtClean="0"/>
              <a:pPr/>
              <a:t>30/07/2013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31" name="30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
        <p:nvSpPr>
          <p:cNvPr id="17" name="16 Título"/>
          <p:cNvSpPr>
            <a:spLocks noGrp="1"/>
          </p:cNvSpPr>
          <p:nvPr>
            <p:ph type="title"/>
          </p:nvPr>
        </p:nvSpPr>
        <p:spPr>
          <a:xfrm>
            <a:off x="381000" y="4993760"/>
            <a:ext cx="5867400" cy="522288"/>
          </a:xfrm>
        </p:spPr>
        <p:txBody>
          <a:bodyPr anchor="ctr"/>
          <a:lstStyle>
            <a:lvl1pPr algn="l">
              <a:buNone/>
              <a:defRPr sz="2000" b="1"/>
            </a:lvl1pPr>
          </a:lstStyle>
          <a:p>
            <a:r>
              <a:rPr kumimoji="0" lang="es-ES" smtClean="0"/>
              <a:t>Haga clic para modificar el estilo de título del patrón</a:t>
            </a:r>
            <a:endParaRPr kumimoji="0" lang="en-US"/>
          </a:p>
        </p:txBody>
      </p:sp>
      <p:sp>
        <p:nvSpPr>
          <p:cNvPr id="26" name="25 Marcador de texto"/>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30/07/2013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58000" y="549276"/>
            <a:ext cx="182880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549276"/>
            <a:ext cx="62484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A847CFC-816F-41D0-AAC0-9BF4FEBC753E}" type="datetimeFigureOut">
              <a:rPr lang="es-ES" smtClean="0"/>
              <a:pPr/>
              <a:t>30/07/2013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Conector recto"/>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7 Marcador de texto"/>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1" name="10 Marcador de fecha"/>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7A847CFC-816F-41D0-AAC0-9BF4FEBC753E}" type="datetimeFigureOut">
              <a:rPr lang="es-ES" smtClean="0"/>
              <a:pPr/>
              <a:t>30/07/2013</a:t>
            </a:fld>
            <a:endParaRPr lang="es-ES"/>
          </a:p>
        </p:txBody>
      </p:sp>
      <p:sp>
        <p:nvSpPr>
          <p:cNvPr id="28" name="27 Marcador de pie de página"/>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s-ES"/>
          </a:p>
        </p:txBody>
      </p:sp>
      <p:sp>
        <p:nvSpPr>
          <p:cNvPr id="5" name="4 Marcador de número de diapositiva"/>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132FADFE-3B8F-471C-ABF0-DBC7717ECBBC}" type="slidenum">
              <a:rPr lang="es-ES" smtClean="0"/>
              <a:pPr/>
              <a:t>‹Nº›</a:t>
            </a:fld>
            <a:endParaRPr lang="es-ES"/>
          </a:p>
        </p:txBody>
      </p:sp>
      <p:sp>
        <p:nvSpPr>
          <p:cNvPr id="10" name="9 Marcador de título"/>
          <p:cNvSpPr>
            <a:spLocks noGrp="1"/>
          </p:cNvSpPr>
          <p:nvPr>
            <p:ph type="title"/>
          </p:nvPr>
        </p:nvSpPr>
        <p:spPr>
          <a:xfrm>
            <a:off x="304800" y="457200"/>
            <a:ext cx="8686800" cy="8382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9" name="8 Conector recto"/>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Conector recto"/>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gif"/><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4.gif"/><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gif"/><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Tabla"/>
          <p:cNvGraphicFramePr>
            <a:graphicFrameLocks noGrp="1"/>
          </p:cNvGraphicFramePr>
          <p:nvPr/>
        </p:nvGraphicFramePr>
        <p:xfrm>
          <a:off x="432296" y="188640"/>
          <a:ext cx="8388176" cy="6260285"/>
        </p:xfrm>
        <a:graphic>
          <a:graphicData uri="http://schemas.openxmlformats.org/drawingml/2006/table">
            <a:tbl>
              <a:tblPr/>
              <a:tblGrid>
                <a:gridCol w="2611414"/>
                <a:gridCol w="5776762"/>
              </a:tblGrid>
              <a:tr h="939248">
                <a:tc>
                  <a:txBody>
                    <a:bodyPr/>
                    <a:lstStyle/>
                    <a:p>
                      <a:pPr algn="ctr">
                        <a:lnSpc>
                          <a:spcPct val="115000"/>
                        </a:lnSpc>
                        <a:spcAft>
                          <a:spcPts val="0"/>
                        </a:spcAft>
                      </a:pPr>
                      <a:endParaRPr lang="es-ES" sz="1600" b="1" dirty="0">
                        <a:solidFill>
                          <a:schemeClr val="tx1"/>
                        </a:solidFill>
                        <a:latin typeface="Calibri"/>
                        <a:ea typeface="Calibri"/>
                        <a:cs typeface="Times New Roman"/>
                      </a:endParaRPr>
                    </a:p>
                    <a:p>
                      <a:pPr algn="ctr">
                        <a:lnSpc>
                          <a:spcPct val="115000"/>
                        </a:lnSpc>
                        <a:spcAft>
                          <a:spcPts val="0"/>
                        </a:spcAft>
                      </a:pPr>
                      <a:r>
                        <a:rPr lang="es-ES" sz="1600" b="1" dirty="0">
                          <a:solidFill>
                            <a:schemeClr val="tx1"/>
                          </a:solidFill>
                          <a:latin typeface="Century Gothic"/>
                          <a:ea typeface="Calibri"/>
                          <a:cs typeface="Times New Roman"/>
                        </a:rPr>
                        <a:t>ASIGNATURA:</a:t>
                      </a:r>
                      <a:endParaRPr lang="es-ES" sz="16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600" dirty="0">
                        <a:latin typeface="Calibri"/>
                        <a:ea typeface="Calibri"/>
                        <a:cs typeface="Times New Roman"/>
                      </a:endParaRPr>
                    </a:p>
                    <a:p>
                      <a:pPr algn="just">
                        <a:lnSpc>
                          <a:spcPct val="115000"/>
                        </a:lnSpc>
                        <a:spcAft>
                          <a:spcPts val="0"/>
                        </a:spcAft>
                      </a:pPr>
                      <a:r>
                        <a:rPr lang="es-ES" sz="1600" b="1" dirty="0" smtClean="0">
                          <a:latin typeface="Century Gothic"/>
                          <a:ea typeface="Calibri"/>
                          <a:cs typeface="Times New Roman"/>
                        </a:rPr>
                        <a:t>Taller</a:t>
                      </a:r>
                      <a:r>
                        <a:rPr lang="es-ES" sz="1600" b="1" baseline="0" dirty="0" smtClean="0">
                          <a:latin typeface="Century Gothic"/>
                          <a:ea typeface="Calibri"/>
                          <a:cs typeface="Times New Roman"/>
                        </a:rPr>
                        <a:t> de Lectura y Redacción II</a:t>
                      </a:r>
                    </a:p>
                    <a:p>
                      <a:pPr algn="just">
                        <a:lnSpc>
                          <a:spcPct val="115000"/>
                        </a:lnSpc>
                        <a:spcAft>
                          <a:spcPts val="0"/>
                        </a:spcAft>
                      </a:pPr>
                      <a:endParaRPr lang="es-ES" sz="1600" dirty="0">
                        <a:latin typeface="Calibri"/>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39248">
                <a:tc>
                  <a:txBody>
                    <a:bodyPr/>
                    <a:lstStyle/>
                    <a:p>
                      <a:pPr algn="ctr">
                        <a:lnSpc>
                          <a:spcPct val="115000"/>
                        </a:lnSpc>
                        <a:spcAft>
                          <a:spcPts val="0"/>
                        </a:spcAft>
                      </a:pPr>
                      <a:endParaRPr lang="es-ES" sz="1600" b="1" dirty="0">
                        <a:solidFill>
                          <a:schemeClr val="tx1"/>
                        </a:solidFill>
                        <a:latin typeface="Calibri"/>
                        <a:ea typeface="Calibri"/>
                        <a:cs typeface="Times New Roman"/>
                      </a:endParaRPr>
                    </a:p>
                    <a:p>
                      <a:pPr algn="ctr">
                        <a:lnSpc>
                          <a:spcPct val="115000"/>
                        </a:lnSpc>
                        <a:spcAft>
                          <a:spcPts val="0"/>
                        </a:spcAft>
                      </a:pPr>
                      <a:r>
                        <a:rPr lang="es-ES" sz="1600" b="1" dirty="0">
                          <a:solidFill>
                            <a:schemeClr val="tx1"/>
                          </a:solidFill>
                          <a:latin typeface="Century Gothic"/>
                          <a:ea typeface="Calibri"/>
                          <a:cs typeface="Times New Roman"/>
                        </a:rPr>
                        <a:t>GRADO:</a:t>
                      </a:r>
                      <a:endParaRPr lang="es-ES" sz="16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15000"/>
                        </a:lnSpc>
                        <a:spcAft>
                          <a:spcPts val="0"/>
                        </a:spcAft>
                      </a:pPr>
                      <a:endParaRPr lang="es-ES" sz="1600" dirty="0">
                        <a:latin typeface="Calibri"/>
                        <a:ea typeface="Calibri"/>
                        <a:cs typeface="Times New Roman"/>
                      </a:endParaRPr>
                    </a:p>
                    <a:p>
                      <a:pPr algn="just">
                        <a:lnSpc>
                          <a:spcPct val="115000"/>
                        </a:lnSpc>
                        <a:spcAft>
                          <a:spcPts val="0"/>
                        </a:spcAft>
                      </a:pPr>
                      <a:r>
                        <a:rPr lang="es-ES" sz="1600" b="1" dirty="0">
                          <a:latin typeface="Century Gothic"/>
                          <a:ea typeface="Calibri"/>
                          <a:cs typeface="Times New Roman"/>
                        </a:rPr>
                        <a:t>Segundo </a:t>
                      </a:r>
                      <a:r>
                        <a:rPr lang="es-ES" sz="1600" b="1" dirty="0" smtClean="0">
                          <a:latin typeface="Century Gothic"/>
                          <a:ea typeface="Calibri"/>
                          <a:cs typeface="Times New Roman"/>
                        </a:rPr>
                        <a:t>Semestre</a:t>
                      </a:r>
                    </a:p>
                    <a:p>
                      <a:pPr algn="just">
                        <a:lnSpc>
                          <a:spcPct val="115000"/>
                        </a:lnSpc>
                        <a:spcAft>
                          <a:spcPts val="0"/>
                        </a:spcAft>
                      </a:pPr>
                      <a:endParaRPr lang="es-ES" sz="1600" dirty="0">
                        <a:latin typeface="Calibri"/>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39248">
                <a:tc>
                  <a:txBody>
                    <a:bodyPr/>
                    <a:lstStyle/>
                    <a:p>
                      <a:pPr algn="ctr">
                        <a:lnSpc>
                          <a:spcPct val="115000"/>
                        </a:lnSpc>
                        <a:spcAft>
                          <a:spcPts val="0"/>
                        </a:spcAft>
                      </a:pPr>
                      <a:endParaRPr lang="es-ES" sz="1600" b="1" dirty="0">
                        <a:solidFill>
                          <a:schemeClr val="tx1"/>
                        </a:solidFill>
                        <a:latin typeface="Calibri"/>
                        <a:ea typeface="Calibri"/>
                        <a:cs typeface="Times New Roman"/>
                      </a:endParaRPr>
                    </a:p>
                    <a:p>
                      <a:pPr algn="ctr">
                        <a:lnSpc>
                          <a:spcPct val="115000"/>
                        </a:lnSpc>
                        <a:spcAft>
                          <a:spcPts val="0"/>
                        </a:spcAft>
                      </a:pPr>
                      <a:r>
                        <a:rPr lang="es-ES" sz="1600" b="1" dirty="0">
                          <a:solidFill>
                            <a:schemeClr val="tx1"/>
                          </a:solidFill>
                          <a:latin typeface="Century Gothic"/>
                          <a:ea typeface="Calibri"/>
                          <a:cs typeface="Times New Roman"/>
                        </a:rPr>
                        <a:t>BLOQUE</a:t>
                      </a:r>
                      <a:endParaRPr lang="es-ES" sz="16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s-ES" sz="1600" b="1" dirty="0" smtClean="0">
                        <a:latin typeface="Century Gothic"/>
                        <a:ea typeface="Calibri"/>
                        <a:cs typeface="Times New Roman"/>
                      </a:endParaRPr>
                    </a:p>
                    <a:p>
                      <a:pPr marL="400050" indent="-400050" algn="l">
                        <a:lnSpc>
                          <a:spcPct val="115000"/>
                        </a:lnSpc>
                        <a:spcAft>
                          <a:spcPts val="0"/>
                        </a:spcAft>
                        <a:buNone/>
                      </a:pPr>
                      <a:r>
                        <a:rPr lang="es-ES" sz="1600" b="1" dirty="0" smtClean="0">
                          <a:latin typeface="Century Gothic"/>
                          <a:ea typeface="Calibri"/>
                          <a:cs typeface="Times New Roman"/>
                        </a:rPr>
                        <a:t>II.-</a:t>
                      </a:r>
                      <a:r>
                        <a:rPr lang="es-ES" sz="1600" b="1" baseline="0" dirty="0" smtClean="0">
                          <a:latin typeface="Century Gothic"/>
                          <a:ea typeface="Calibri"/>
                          <a:cs typeface="Times New Roman"/>
                        </a:rPr>
                        <a:t> Clasifica los textos funcionales</a:t>
                      </a:r>
                      <a:endParaRPr lang="es-ES" sz="1600" b="1" dirty="0" smtClean="0">
                        <a:latin typeface="Century Gothic"/>
                        <a:ea typeface="Calibri"/>
                        <a:cs typeface="Times New Roman"/>
                      </a:endParaRPr>
                    </a:p>
                    <a:p>
                      <a:pPr marL="400050" indent="-400050" algn="l">
                        <a:lnSpc>
                          <a:spcPct val="115000"/>
                        </a:lnSpc>
                        <a:spcAft>
                          <a:spcPts val="0"/>
                        </a:spcAft>
                        <a:buNone/>
                      </a:pPr>
                      <a:endParaRPr lang="es-ES" sz="1600" dirty="0">
                        <a:latin typeface="Calibri"/>
                        <a:ea typeface="Calibri"/>
                        <a:cs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886660">
                <a:tc>
                  <a:txBody>
                    <a:bodyPr/>
                    <a:lstStyle/>
                    <a:p>
                      <a:pPr algn="ctr">
                        <a:lnSpc>
                          <a:spcPct val="115000"/>
                        </a:lnSpc>
                        <a:spcAft>
                          <a:spcPts val="0"/>
                        </a:spcAft>
                      </a:pPr>
                      <a:endParaRPr lang="es-ES" sz="1600" b="1" dirty="0">
                        <a:solidFill>
                          <a:schemeClr val="tx1"/>
                        </a:solidFill>
                        <a:latin typeface="Century Gothic" pitchFamily="34" charset="0"/>
                        <a:ea typeface="Calibri"/>
                        <a:cs typeface="Times New Roman"/>
                      </a:endParaRPr>
                    </a:p>
                    <a:p>
                      <a:pPr algn="ctr">
                        <a:lnSpc>
                          <a:spcPct val="115000"/>
                        </a:lnSpc>
                        <a:spcAft>
                          <a:spcPts val="0"/>
                        </a:spcAft>
                      </a:pPr>
                      <a:endParaRPr lang="es-ES" sz="1600" b="1" dirty="0" smtClean="0">
                        <a:solidFill>
                          <a:schemeClr val="tx1"/>
                        </a:solidFill>
                        <a:latin typeface="Century Gothic" pitchFamily="34" charset="0"/>
                        <a:ea typeface="Calibri"/>
                        <a:cs typeface="Times New Roman"/>
                      </a:endParaRPr>
                    </a:p>
                    <a:p>
                      <a:pPr algn="ctr">
                        <a:lnSpc>
                          <a:spcPct val="115000"/>
                        </a:lnSpc>
                        <a:spcAft>
                          <a:spcPts val="0"/>
                        </a:spcAft>
                      </a:pPr>
                      <a:endParaRPr lang="es-ES" sz="1600" b="1" dirty="0" smtClean="0">
                        <a:solidFill>
                          <a:schemeClr val="tx1"/>
                        </a:solidFill>
                        <a:latin typeface="Century Gothic" pitchFamily="34" charset="0"/>
                        <a:ea typeface="Calibri"/>
                        <a:cs typeface="Times New Roman"/>
                      </a:endParaRPr>
                    </a:p>
                    <a:p>
                      <a:pPr algn="ctr">
                        <a:lnSpc>
                          <a:spcPct val="115000"/>
                        </a:lnSpc>
                        <a:spcAft>
                          <a:spcPts val="0"/>
                        </a:spcAft>
                      </a:pPr>
                      <a:endParaRPr lang="es-ES" sz="1600" b="1" dirty="0" smtClean="0">
                        <a:solidFill>
                          <a:schemeClr val="tx1"/>
                        </a:solidFill>
                        <a:latin typeface="Century Gothic" pitchFamily="34" charset="0"/>
                        <a:ea typeface="Calibri"/>
                        <a:cs typeface="Times New Roman"/>
                      </a:endParaRPr>
                    </a:p>
                    <a:p>
                      <a:pPr algn="ctr">
                        <a:lnSpc>
                          <a:spcPct val="115000"/>
                        </a:lnSpc>
                        <a:spcAft>
                          <a:spcPts val="0"/>
                        </a:spcAft>
                      </a:pPr>
                      <a:r>
                        <a:rPr lang="es-ES" sz="1600" b="1" dirty="0" smtClean="0">
                          <a:solidFill>
                            <a:schemeClr val="tx1"/>
                          </a:solidFill>
                          <a:latin typeface="Century Gothic" pitchFamily="34" charset="0"/>
                          <a:ea typeface="Calibri"/>
                          <a:cs typeface="Times New Roman"/>
                        </a:rPr>
                        <a:t>SABERES </a:t>
                      </a:r>
                      <a:r>
                        <a:rPr lang="es-ES" sz="1600" b="1" dirty="0">
                          <a:solidFill>
                            <a:schemeClr val="tx1"/>
                          </a:solidFill>
                          <a:latin typeface="Century Gothic" pitchFamily="34" charset="0"/>
                          <a:ea typeface="Calibri"/>
                          <a:cs typeface="Times New Roman"/>
                        </a:rPr>
                        <a:t>DECLARATIVOS</a:t>
                      </a: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lvl="0" algn="just">
                        <a:buFont typeface="Arial" pitchFamily="34" charset="0"/>
                        <a:buChar char="•"/>
                      </a:pPr>
                      <a:r>
                        <a:rPr kumimoji="0" lang="es-MX" sz="1600" b="1" kern="1200" dirty="0" smtClean="0">
                          <a:solidFill>
                            <a:schemeClr val="tx1"/>
                          </a:solidFill>
                          <a:latin typeface="Century Gothic" pitchFamily="34" charset="0"/>
                          <a:ea typeface="+mn-ea"/>
                          <a:cs typeface="+mn-cs"/>
                        </a:rPr>
                        <a:t>Conoce diversos tipos de textos funcionales: Escolares,    Personales, Laborales y sociales.</a:t>
                      </a:r>
                    </a:p>
                    <a:p>
                      <a:pPr lvl="0" algn="just">
                        <a:buFont typeface="Arial" pitchFamily="34" charset="0"/>
                        <a:buChar char="•"/>
                      </a:pPr>
                      <a:r>
                        <a:rPr kumimoji="0" lang="es-MX" sz="1600" b="1" kern="1200" dirty="0" smtClean="0">
                          <a:solidFill>
                            <a:schemeClr val="tx1"/>
                          </a:solidFill>
                          <a:latin typeface="Century Gothic" pitchFamily="34" charset="0"/>
                          <a:ea typeface="+mn-ea"/>
                          <a:cs typeface="+mn-cs"/>
                        </a:rPr>
                        <a:t>Reconoce las características, estructura y utilidad de los  textos personales: Currículum Vitae.</a:t>
                      </a:r>
                    </a:p>
                    <a:p>
                      <a:pPr lvl="0" algn="just">
                        <a:buFont typeface="Arial" pitchFamily="34" charset="0"/>
                        <a:buChar char="•"/>
                      </a:pPr>
                      <a:r>
                        <a:rPr kumimoji="0" lang="es-MX" sz="1600" b="1" kern="1200" dirty="0" smtClean="0">
                          <a:solidFill>
                            <a:schemeClr val="tx1"/>
                          </a:solidFill>
                          <a:latin typeface="Century Gothic" pitchFamily="34" charset="0"/>
                          <a:ea typeface="+mn-ea"/>
                          <a:cs typeface="+mn-cs"/>
                        </a:rPr>
                        <a:t>Reconoce las características, estructura y utilidad de los textos escolares: Cuadro sinóptico</a:t>
                      </a:r>
                      <a:r>
                        <a:rPr kumimoji="0" lang="es-MX" sz="1600" b="1" kern="1200" baseline="0" dirty="0" smtClean="0">
                          <a:solidFill>
                            <a:schemeClr val="tx1"/>
                          </a:solidFill>
                          <a:latin typeface="Century Gothic" pitchFamily="34" charset="0"/>
                          <a:ea typeface="+mn-ea"/>
                          <a:cs typeface="+mn-cs"/>
                        </a:rPr>
                        <a:t> y m</a:t>
                      </a:r>
                      <a:r>
                        <a:rPr kumimoji="0" lang="es-MX" sz="1600" b="1" kern="1200" dirty="0" smtClean="0">
                          <a:solidFill>
                            <a:schemeClr val="tx1"/>
                          </a:solidFill>
                          <a:latin typeface="Century Gothic" pitchFamily="34" charset="0"/>
                          <a:ea typeface="+mn-ea"/>
                          <a:cs typeface="+mn-cs"/>
                        </a:rPr>
                        <a:t>apa conceptual.</a:t>
                      </a:r>
                    </a:p>
                    <a:p>
                      <a:pPr lvl="0" algn="just">
                        <a:buFont typeface="Arial" pitchFamily="34" charset="0"/>
                        <a:buChar char="•"/>
                      </a:pPr>
                      <a:r>
                        <a:rPr kumimoji="0" lang="es-MX" sz="1600" b="1" kern="1200" dirty="0" smtClean="0">
                          <a:solidFill>
                            <a:schemeClr val="tx1"/>
                          </a:solidFill>
                          <a:latin typeface="Century Gothic" pitchFamily="34" charset="0"/>
                          <a:ea typeface="+mn-ea"/>
                          <a:cs typeface="+mn-cs"/>
                        </a:rPr>
                        <a:t>Reconoce las características, estructura y utilidad de los textos laborales y sociales: carta petición, solicitud de empleo, otros.</a:t>
                      </a:r>
                      <a:endParaRPr lang="es-ES" sz="1600" b="1" dirty="0">
                        <a:latin typeface="Century Gothic" pitchFamily="34" charset="0"/>
                        <a:ea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47981">
                <a:tc>
                  <a:txBody>
                    <a:bodyPr/>
                    <a:lstStyle/>
                    <a:p>
                      <a:pPr algn="ctr">
                        <a:lnSpc>
                          <a:spcPct val="115000"/>
                        </a:lnSpc>
                        <a:spcAft>
                          <a:spcPts val="0"/>
                        </a:spcAft>
                      </a:pPr>
                      <a:endParaRPr lang="es-ES" sz="1600" b="1" dirty="0" smtClean="0">
                        <a:solidFill>
                          <a:schemeClr val="tx1"/>
                        </a:solidFill>
                        <a:latin typeface="Century Gothic"/>
                        <a:ea typeface="Calibri"/>
                        <a:cs typeface="Times New Roman"/>
                      </a:endParaRPr>
                    </a:p>
                    <a:p>
                      <a:pPr algn="ctr">
                        <a:lnSpc>
                          <a:spcPct val="115000"/>
                        </a:lnSpc>
                        <a:spcAft>
                          <a:spcPts val="0"/>
                        </a:spcAft>
                      </a:pPr>
                      <a:r>
                        <a:rPr lang="es-ES" sz="1600" b="1" dirty="0" smtClean="0">
                          <a:solidFill>
                            <a:schemeClr val="tx1"/>
                          </a:solidFill>
                          <a:latin typeface="Century Gothic"/>
                          <a:ea typeface="Calibri"/>
                          <a:cs typeface="Times New Roman"/>
                        </a:rPr>
                        <a:t>PROPÓSITOS</a:t>
                      </a:r>
                      <a:endParaRPr lang="es-ES" sz="1600" b="1" dirty="0">
                        <a:solidFill>
                          <a:schemeClr val="tx1"/>
                        </a:solidFill>
                        <a:latin typeface="Calibri"/>
                        <a:ea typeface="Calibri"/>
                        <a:cs typeface="Times New Roman"/>
                      </a:endParaRPr>
                    </a:p>
                  </a:txBody>
                  <a:tcPr marL="59814" marR="59814" marT="0" marB="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lgn="just">
                        <a:lnSpc>
                          <a:spcPct val="115000"/>
                        </a:lnSpc>
                        <a:spcAft>
                          <a:spcPts val="0"/>
                        </a:spcAft>
                        <a:buFont typeface="Symbol"/>
                        <a:buNone/>
                      </a:pPr>
                      <a:r>
                        <a:rPr kumimoji="0" lang="es-MX" sz="1600" b="1" kern="1200" dirty="0" smtClean="0">
                          <a:solidFill>
                            <a:schemeClr val="tx1"/>
                          </a:solidFill>
                          <a:latin typeface="Century Gothic" pitchFamily="34" charset="0"/>
                          <a:ea typeface="+mn-ea"/>
                          <a:cs typeface="+mn-cs"/>
                        </a:rPr>
                        <a:t>Emplea la clasificación de los textos funcionales como parte fundamental para emitir e interpretar mensajes de manera sencilla y directa en los ámbitos personal, familiar, escolar, social y cultural.</a:t>
                      </a:r>
                      <a:endParaRPr lang="es-ES" sz="1600" b="1" dirty="0">
                        <a:latin typeface="Century Gothic" pitchFamily="34" charset="0"/>
                        <a:ea typeface="Times New Roman"/>
                      </a:endParaRPr>
                    </a:p>
                  </a:txBody>
                  <a:tcPr marL="59814" marR="59814" marT="0" marB="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pPr algn="ctr"/>
            <a:r>
              <a:rPr lang="es-ES" dirty="0" smtClean="0"/>
              <a:t>Clasificación de los textos funcionales</a:t>
            </a:r>
            <a:endParaRPr lang="es-ES" dirty="0"/>
          </a:p>
        </p:txBody>
      </p:sp>
      <p:sp>
        <p:nvSpPr>
          <p:cNvPr id="3" name="2 Marcador de contenido"/>
          <p:cNvSpPr>
            <a:spLocks noGrp="1"/>
          </p:cNvSpPr>
          <p:nvPr>
            <p:ph idx="1"/>
          </p:nvPr>
        </p:nvSpPr>
        <p:spPr>
          <a:xfrm>
            <a:off x="251520" y="1196752"/>
            <a:ext cx="8686800" cy="4525963"/>
          </a:xfrm>
        </p:spPr>
        <p:txBody>
          <a:bodyPr/>
          <a:lstStyle/>
          <a:p>
            <a:pPr algn="just">
              <a:buNone/>
            </a:pPr>
            <a:r>
              <a:rPr lang="es-ES" b="1" dirty="0" smtClean="0"/>
              <a:t>Los textos funcionales se clasifican en tres tipos para su uso y estudio:</a:t>
            </a:r>
          </a:p>
          <a:p>
            <a:pPr algn="just">
              <a:buNone/>
            </a:pPr>
            <a:endParaRPr lang="es-ES" sz="800" b="1" dirty="0" smtClean="0"/>
          </a:p>
          <a:p>
            <a:pPr algn="just">
              <a:buNone/>
            </a:pPr>
            <a:r>
              <a:rPr lang="es-ES" b="1" dirty="0" smtClean="0"/>
              <a:t>1.-Personales</a:t>
            </a:r>
          </a:p>
          <a:p>
            <a:pPr algn="just">
              <a:buNone/>
            </a:pPr>
            <a:r>
              <a:rPr lang="es-ES" b="1" dirty="0" smtClean="0"/>
              <a:t>2.- Escolares</a:t>
            </a:r>
          </a:p>
          <a:p>
            <a:pPr algn="just">
              <a:buNone/>
            </a:pPr>
            <a:r>
              <a:rPr lang="es-ES" b="1" dirty="0" smtClean="0"/>
              <a:t>3.- Laborales</a:t>
            </a:r>
            <a:endParaRPr lang="es-ES" b="1" dirty="0"/>
          </a:p>
        </p:txBody>
      </p:sp>
      <p:pic>
        <p:nvPicPr>
          <p:cNvPr id="13314" name="Picture 2" descr="http://www.imagenesanimadas.net/Personas/Escolares/Escuela-02.gif"/>
          <p:cNvPicPr>
            <a:picLocks noChangeAspect="1" noChangeArrowheads="1" noCrop="1"/>
          </p:cNvPicPr>
          <p:nvPr/>
        </p:nvPicPr>
        <p:blipFill>
          <a:blip r:embed="rId2" cstate="print"/>
          <a:srcRect/>
          <a:stretch>
            <a:fillRect/>
          </a:stretch>
        </p:blipFill>
        <p:spPr bwMode="auto">
          <a:xfrm flipH="1">
            <a:off x="6101767" y="2852936"/>
            <a:ext cx="2646697" cy="3526904"/>
          </a:xfrm>
          <a:prstGeom prst="rect">
            <a:avLst/>
          </a:prstGeom>
          <a:noFill/>
        </p:spPr>
      </p:pic>
      <p:pic>
        <p:nvPicPr>
          <p:cNvPr id="13316" name="Picture 4" descr="http://azaharestodoprimaria.files.wordpress.com/2010/06/nino-escribiendo-2.gif"/>
          <p:cNvPicPr>
            <a:picLocks noChangeAspect="1" noChangeArrowheads="1"/>
          </p:cNvPicPr>
          <p:nvPr/>
        </p:nvPicPr>
        <p:blipFill>
          <a:blip r:embed="rId3" cstate="print"/>
          <a:srcRect/>
          <a:stretch>
            <a:fillRect/>
          </a:stretch>
        </p:blipFill>
        <p:spPr bwMode="auto">
          <a:xfrm>
            <a:off x="4427984" y="1916832"/>
            <a:ext cx="1836204" cy="2003132"/>
          </a:xfrm>
          <a:prstGeom prst="rect">
            <a:avLst/>
          </a:prstGeom>
          <a:noFill/>
        </p:spPr>
      </p:pic>
      <p:pic>
        <p:nvPicPr>
          <p:cNvPr id="13318" name="Picture 6" descr="http://static.pichicola.com/wp-content/uploads/2008/12/entrevista-de-trabajo.png"/>
          <p:cNvPicPr>
            <a:picLocks noChangeAspect="1" noChangeArrowheads="1"/>
          </p:cNvPicPr>
          <p:nvPr/>
        </p:nvPicPr>
        <p:blipFill>
          <a:blip r:embed="rId4" cstate="print"/>
          <a:srcRect/>
          <a:stretch>
            <a:fillRect/>
          </a:stretch>
        </p:blipFill>
        <p:spPr bwMode="auto">
          <a:xfrm>
            <a:off x="1763688" y="4149080"/>
            <a:ext cx="3024336" cy="2419469"/>
          </a:xfrm>
          <a:prstGeom prst="rect">
            <a:avLst/>
          </a:prstGeom>
          <a:noFill/>
        </p:spPr>
      </p:pic>
    </p:spTree>
  </p:cSld>
  <p:clrMapOvr>
    <a:masterClrMapping/>
  </p:clrMapOvr>
  <p:transition>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51520" y="0"/>
            <a:ext cx="8686800" cy="838200"/>
          </a:xfrm>
        </p:spPr>
        <p:txBody>
          <a:bodyPr/>
          <a:lstStyle/>
          <a:p>
            <a:pPr algn="ctr"/>
            <a:r>
              <a:rPr lang="es-ES" dirty="0" smtClean="0"/>
              <a:t>Textos personales</a:t>
            </a:r>
            <a:endParaRPr lang="es-ES" dirty="0"/>
          </a:p>
        </p:txBody>
      </p:sp>
      <p:sp>
        <p:nvSpPr>
          <p:cNvPr id="3" name="2 Marcador de contenido"/>
          <p:cNvSpPr>
            <a:spLocks noGrp="1"/>
          </p:cNvSpPr>
          <p:nvPr>
            <p:ph idx="1"/>
          </p:nvPr>
        </p:nvSpPr>
        <p:spPr>
          <a:xfrm>
            <a:off x="251520" y="620688"/>
            <a:ext cx="8686800" cy="2016224"/>
          </a:xfrm>
        </p:spPr>
        <p:txBody>
          <a:bodyPr>
            <a:normAutofit fontScale="92500"/>
          </a:bodyPr>
          <a:lstStyle/>
          <a:p>
            <a:pPr algn="just">
              <a:buNone/>
            </a:pPr>
            <a:r>
              <a:rPr lang="es-MX" sz="2400" b="1" dirty="0" smtClean="0"/>
              <a:t>El texto personal es un escrito de carácter privado, destinado al propio uso o dirigido a un familiar, amigo o persona de confianza. Los destinados al uso privado gozan de mayor libertad en su redacción, pero los que están dirigidos a otras personas deben reunir determinadas cualidades de orden, claridad, corrección y propiedad.</a:t>
            </a:r>
          </a:p>
          <a:p>
            <a:pPr algn="just">
              <a:buNone/>
            </a:pPr>
            <a:endParaRPr lang="es-MX" sz="2400" b="1" dirty="0" smtClean="0"/>
          </a:p>
        </p:txBody>
      </p:sp>
      <p:sp>
        <p:nvSpPr>
          <p:cNvPr id="4" name="3 CuadroTexto"/>
          <p:cNvSpPr txBox="1"/>
          <p:nvPr/>
        </p:nvSpPr>
        <p:spPr>
          <a:xfrm>
            <a:off x="107504" y="3263493"/>
            <a:ext cx="4536504" cy="3477875"/>
          </a:xfrm>
          <a:prstGeom prst="rect">
            <a:avLst/>
          </a:prstGeom>
          <a:noFill/>
        </p:spPr>
        <p:txBody>
          <a:bodyPr wrap="square" rtlCol="0">
            <a:spAutoFit/>
          </a:bodyPr>
          <a:lstStyle/>
          <a:p>
            <a:pPr algn="just"/>
            <a:r>
              <a:rPr lang="es-ES" sz="2000" b="1" dirty="0" smtClean="0">
                <a:solidFill>
                  <a:schemeClr val="tx2"/>
                </a:solidFill>
              </a:rPr>
              <a:t>Entre las tareas más importantes de tu vida está la búsqueda de un empleo. Antes de escribir tu currículum vitae vale la pena analizar cuál es tu objetivo principal al buscar trabajo y tratar de expresarlo en una sola oración. Ésta debe ser concisa, clara y ofrecer una visión general de tu persona. Esto permitirá que el reclutador se forme un juicio acerca de tus capacidades aún sin haber leído el resto del documento.</a:t>
            </a:r>
            <a:endParaRPr lang="es-ES" sz="2000" b="1" dirty="0">
              <a:solidFill>
                <a:schemeClr val="tx2"/>
              </a:solidFill>
            </a:endParaRPr>
          </a:p>
        </p:txBody>
      </p:sp>
      <p:sp>
        <p:nvSpPr>
          <p:cNvPr id="5" name="1 Título"/>
          <p:cNvSpPr txBox="1">
            <a:spLocks/>
          </p:cNvSpPr>
          <p:nvPr/>
        </p:nvSpPr>
        <p:spPr>
          <a:xfrm>
            <a:off x="395536" y="2708920"/>
            <a:ext cx="8363272" cy="838200"/>
          </a:xfrm>
          <a:prstGeom prst="rect">
            <a:avLst/>
          </a:prstGeom>
        </p:spPr>
        <p:txBody>
          <a:bodyPr vert="horz" anchor="ctr">
            <a:normAutofit fontScale="82500" lnSpcReduction="20000"/>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s-MX" sz="3600" b="1" i="0" u="none" strike="noStrike" kern="1200" cap="all" spc="0" normalizeH="0" baseline="0" noProof="0" dirty="0" err="1" smtClean="0">
                <a:ln>
                  <a:noFill/>
                </a:ln>
                <a:solidFill>
                  <a:schemeClr val="tx1"/>
                </a:solidFill>
                <a:effectLst>
                  <a:reflection blurRad="12700" stA="48000" endA="300" endPos="55000" dir="5400000" sy="-90000" algn="bl" rotWithShape="0"/>
                </a:effectLst>
                <a:uLnTx/>
                <a:uFillTx/>
                <a:latin typeface="+mj-lt"/>
                <a:ea typeface="+mj-ea"/>
                <a:cs typeface="+mj-cs"/>
              </a:rPr>
              <a:t>CurrÍculum</a:t>
            </a:r>
            <a:r>
              <a:rPr kumimoji="0" lang="es-MX" sz="3600" b="1" i="0" u="none" strike="noStrike" kern="1200" cap="all" spc="0" normalizeH="0" baseline="0" noProof="0" dirty="0" smtClean="0">
                <a:ln>
                  <a:noFill/>
                </a:ln>
                <a:solidFill>
                  <a:schemeClr val="tx1"/>
                </a:solidFill>
                <a:effectLst>
                  <a:reflection blurRad="12700" stA="48000" endA="300" endPos="55000" dir="5400000" sy="-90000" algn="bl" rotWithShape="0"/>
                </a:effectLst>
                <a:uLnTx/>
                <a:uFillTx/>
                <a:latin typeface="+mj-lt"/>
                <a:ea typeface="+mj-ea"/>
                <a:cs typeface="+mj-cs"/>
              </a:rPr>
              <a:t> </a:t>
            </a:r>
            <a:r>
              <a:rPr kumimoji="0" lang="es-MX" sz="3600" b="1" i="0" u="none" strike="noStrike" kern="1200" cap="all" spc="0" normalizeH="0" baseline="0" noProof="0" dirty="0" smtClean="0">
                <a:ln>
                  <a:noFill/>
                </a:ln>
                <a:solidFill>
                  <a:schemeClr val="tx1"/>
                </a:solidFill>
                <a:effectLst>
                  <a:reflection blurRad="12700" stA="48000" endA="300" endPos="55000" dir="5400000" sy="-90000" algn="bl" rotWithShape="0"/>
                </a:effectLst>
                <a:uLnTx/>
                <a:uFillTx/>
                <a:latin typeface="+mj-lt"/>
                <a:ea typeface="+mj-ea"/>
                <a:cs typeface="+mj-cs"/>
              </a:rPr>
              <a:t>Vitae</a:t>
            </a:r>
            <a:r>
              <a:rPr kumimoji="0" lang="es-ES" sz="3600" b="1" i="0" u="none" strike="noStrike" kern="1200" cap="all" spc="0" normalizeH="0" baseline="0" noProof="0" dirty="0" smtClean="0">
                <a:ln>
                  <a:noFill/>
                </a:ln>
                <a:solidFill>
                  <a:schemeClr val="tx1"/>
                </a:solidFill>
                <a:effectLst>
                  <a:reflection blurRad="12700" stA="48000" endA="300" endPos="55000" dir="5400000" sy="-90000" algn="bl" rotWithShape="0"/>
                </a:effectLst>
                <a:uLnTx/>
                <a:uFillTx/>
                <a:latin typeface="+mj-lt"/>
                <a:ea typeface="+mj-ea"/>
                <a:cs typeface="+mj-cs"/>
              </a:rPr>
              <a:t/>
            </a:r>
            <a:br>
              <a:rPr kumimoji="0" lang="es-ES" sz="3600" b="1" i="0" u="none" strike="noStrike" kern="1200" cap="all" spc="0" normalizeH="0" baseline="0" noProof="0" dirty="0" smtClean="0">
                <a:ln>
                  <a:noFill/>
                </a:ln>
                <a:solidFill>
                  <a:schemeClr val="tx1"/>
                </a:solidFill>
                <a:effectLst>
                  <a:reflection blurRad="12700" stA="48000" endA="300" endPos="55000" dir="5400000" sy="-90000" algn="bl" rotWithShape="0"/>
                </a:effectLst>
                <a:uLnTx/>
                <a:uFillTx/>
                <a:latin typeface="+mj-lt"/>
                <a:ea typeface="+mj-ea"/>
                <a:cs typeface="+mj-cs"/>
              </a:rPr>
            </a:br>
            <a:endParaRPr kumimoji="0" lang="es-ES" sz="3600" b="0" i="0" u="none" strike="noStrike" kern="1200" cap="all" spc="0" normalizeH="0" baseline="0" noProof="0" dirty="0">
              <a:ln>
                <a:noFill/>
              </a:ln>
              <a:solidFill>
                <a:schemeClr val="tx2"/>
              </a:solidFill>
              <a:effectLst>
                <a:reflection blurRad="12700" stA="48000" endA="300" endPos="55000" dir="5400000" sy="-90000" algn="bl" rotWithShape="0"/>
              </a:effectLst>
              <a:uLnTx/>
              <a:uFillTx/>
              <a:latin typeface="+mj-lt"/>
              <a:ea typeface="+mj-ea"/>
              <a:cs typeface="+mj-cs"/>
            </a:endParaRPr>
          </a:p>
        </p:txBody>
      </p:sp>
      <p:pic>
        <p:nvPicPr>
          <p:cNvPr id="12292" name="Picture 4" descr="http://3.bp.blogspot.com/-9Bhd6LyTcdQ/TVg37kC-p0I/AAAAAAAAAFA/YyOIhpaPStM/s1600/curriculum+chily.jpg"/>
          <p:cNvPicPr>
            <a:picLocks noChangeAspect="1" noChangeArrowheads="1"/>
          </p:cNvPicPr>
          <p:nvPr/>
        </p:nvPicPr>
        <p:blipFill>
          <a:blip r:embed="rId2" cstate="print"/>
          <a:srcRect/>
          <a:stretch>
            <a:fillRect/>
          </a:stretch>
        </p:blipFill>
        <p:spPr bwMode="auto">
          <a:xfrm>
            <a:off x="5220072" y="2420888"/>
            <a:ext cx="3240360" cy="4194641"/>
          </a:xfrm>
          <a:prstGeom prst="rect">
            <a:avLst/>
          </a:prstGeom>
          <a:noFill/>
        </p:spPr>
      </p:pic>
    </p:spTree>
  </p:cSld>
  <p:clrMapOvr>
    <a:masterClrMapping/>
  </p:clrMapOvr>
  <p:transition>
    <p:wheel spokes="3"/>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686800" cy="4525963"/>
          </a:xfrm>
        </p:spPr>
        <p:txBody>
          <a:bodyPr>
            <a:normAutofit/>
          </a:bodyPr>
          <a:lstStyle/>
          <a:p>
            <a:pPr algn="just">
              <a:buNone/>
            </a:pPr>
            <a:r>
              <a:rPr lang="es-MX" sz="2800" b="1" dirty="0" smtClean="0"/>
              <a:t>Es fundamental que antes de comenzar a escribir tu currículum tengas bien clara la información que vas a dar, así como el orden en que vas a hacerlo. El currículum tiene que presentar los datos de forma clara y concisa, bien explicada y sin rodeos. Ten en cuenta que sólo tendrás una breve oportunidad de causar buena impresión a quienes te tienen que contratar</a:t>
            </a:r>
            <a:endParaRPr lang="es-ES" sz="2800" b="1" dirty="0"/>
          </a:p>
        </p:txBody>
      </p:sp>
      <p:pic>
        <p:nvPicPr>
          <p:cNvPr id="11266" name="Picture 2" descr="http://www.gifss.com/profesiones/ejecutivos/ejecutivos.gif"/>
          <p:cNvPicPr>
            <a:picLocks noChangeAspect="1" noChangeArrowheads="1" noCrop="1"/>
          </p:cNvPicPr>
          <p:nvPr/>
        </p:nvPicPr>
        <p:blipFill>
          <a:blip r:embed="rId2" cstate="print"/>
          <a:srcRect/>
          <a:stretch>
            <a:fillRect/>
          </a:stretch>
        </p:blipFill>
        <p:spPr bwMode="auto">
          <a:xfrm>
            <a:off x="1403648" y="3645024"/>
            <a:ext cx="3024336" cy="3024336"/>
          </a:xfrm>
          <a:prstGeom prst="rect">
            <a:avLst/>
          </a:prstGeom>
          <a:noFill/>
        </p:spPr>
      </p:pic>
      <p:pic>
        <p:nvPicPr>
          <p:cNvPr id="11268" name="Picture 4" descr="http://2.bp.blogspot.com/-DCnDpyZ-HVo/UZRlbwZ15eI/AAAAAAAAIgY/USa5daesSJ8/s1600/T%C3%A9cnicas+en+Psicolog%C3%ADa.png"/>
          <p:cNvPicPr>
            <a:picLocks noChangeAspect="1" noChangeArrowheads="1"/>
          </p:cNvPicPr>
          <p:nvPr/>
        </p:nvPicPr>
        <p:blipFill>
          <a:blip r:embed="rId3" cstate="print"/>
          <a:srcRect/>
          <a:stretch>
            <a:fillRect/>
          </a:stretch>
        </p:blipFill>
        <p:spPr bwMode="auto">
          <a:xfrm>
            <a:off x="5220072" y="3717032"/>
            <a:ext cx="2952328" cy="2875787"/>
          </a:xfrm>
          <a:prstGeom prst="rect">
            <a:avLst/>
          </a:prstGeom>
          <a:noFill/>
        </p:spPr>
      </p:pic>
    </p:spTree>
  </p:cSld>
  <p:clrMapOvr>
    <a:masterClrMapping/>
  </p:clrMapOvr>
  <p:transition>
    <p:pull dir="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0"/>
            <a:ext cx="8686800" cy="838200"/>
          </a:xfrm>
        </p:spPr>
        <p:txBody>
          <a:bodyPr>
            <a:normAutofit/>
          </a:bodyPr>
          <a:lstStyle/>
          <a:p>
            <a:r>
              <a:rPr lang="es-ES" sz="2400" dirty="0" smtClean="0"/>
              <a:t>Información que debe contener el curriculum vitae</a:t>
            </a:r>
            <a:endParaRPr lang="es-ES" sz="2400" dirty="0"/>
          </a:p>
        </p:txBody>
      </p:sp>
      <p:sp>
        <p:nvSpPr>
          <p:cNvPr id="4" name="3 Marcador de contenido"/>
          <p:cNvSpPr>
            <a:spLocks noGrp="1"/>
          </p:cNvSpPr>
          <p:nvPr>
            <p:ph idx="1"/>
          </p:nvPr>
        </p:nvSpPr>
        <p:spPr>
          <a:xfrm>
            <a:off x="0" y="980728"/>
            <a:ext cx="8686800" cy="5877272"/>
          </a:xfrm>
        </p:spPr>
        <p:txBody>
          <a:bodyPr>
            <a:normAutofit lnSpcReduction="10000"/>
          </a:bodyPr>
          <a:lstStyle/>
          <a:p>
            <a:pPr algn="just">
              <a:buNone/>
            </a:pPr>
            <a:r>
              <a:rPr lang="es-ES" sz="1900" dirty="0" smtClean="0"/>
              <a:t>Aunque hay diferentes formatos para redactar un curriculum, a continuación se presenta la estructura básica más usada:</a:t>
            </a:r>
          </a:p>
          <a:p>
            <a:pPr algn="just">
              <a:buNone/>
            </a:pPr>
            <a:endParaRPr lang="es-ES" sz="1900" dirty="0" smtClean="0"/>
          </a:p>
          <a:p>
            <a:pPr>
              <a:buNone/>
            </a:pPr>
            <a:r>
              <a:rPr lang="es-ES" sz="1900" b="1" dirty="0" smtClean="0"/>
              <a:t>Datos Personales</a:t>
            </a:r>
          </a:p>
          <a:p>
            <a:pPr>
              <a:buNone/>
            </a:pPr>
            <a:r>
              <a:rPr lang="es-ES" sz="1900" dirty="0" smtClean="0"/>
              <a:t>Nombre:</a:t>
            </a:r>
          </a:p>
          <a:p>
            <a:pPr>
              <a:buNone/>
            </a:pPr>
            <a:r>
              <a:rPr lang="es-ES" sz="1900" dirty="0" smtClean="0"/>
              <a:t>Dirección:</a:t>
            </a:r>
          </a:p>
          <a:p>
            <a:pPr>
              <a:buNone/>
            </a:pPr>
            <a:r>
              <a:rPr lang="es-ES" sz="1900" dirty="0" smtClean="0"/>
              <a:t>Teléfono y correo electrónico:</a:t>
            </a:r>
          </a:p>
          <a:p>
            <a:pPr>
              <a:buNone/>
            </a:pPr>
            <a:r>
              <a:rPr lang="es-ES" sz="1900" dirty="0" smtClean="0"/>
              <a:t>RFC y CURP:</a:t>
            </a:r>
          </a:p>
          <a:p>
            <a:pPr>
              <a:buNone/>
            </a:pPr>
            <a:r>
              <a:rPr lang="es-ES" sz="1900" dirty="0" smtClean="0"/>
              <a:t>Lugar y fecha de nacimiento:</a:t>
            </a:r>
          </a:p>
          <a:p>
            <a:pPr>
              <a:buNone/>
            </a:pPr>
            <a:r>
              <a:rPr lang="es-ES" sz="1900" b="1" dirty="0" smtClean="0"/>
              <a:t>Objetivo y meta profesional</a:t>
            </a:r>
          </a:p>
          <a:p>
            <a:pPr>
              <a:buNone/>
            </a:pPr>
            <a:r>
              <a:rPr lang="es-ES" sz="1900" b="1" dirty="0" smtClean="0"/>
              <a:t>Estudios:  </a:t>
            </a:r>
            <a:r>
              <a:rPr lang="es-ES" sz="1900" dirty="0" smtClean="0"/>
              <a:t>carrera, escuelas y fechas  donde realizaste tus estudios.</a:t>
            </a:r>
          </a:p>
          <a:p>
            <a:pPr>
              <a:buNone/>
            </a:pPr>
            <a:r>
              <a:rPr lang="es-ES" sz="1900" b="1" dirty="0" smtClean="0"/>
              <a:t>Experiencia laboral:  </a:t>
            </a:r>
            <a:r>
              <a:rPr lang="es-ES" sz="1900" dirty="0" smtClean="0"/>
              <a:t>escribe el nombre de las empresas, instituciones, etc.  donde trabajaste  y describe las actividades que realizabas  en empleos anteriores.</a:t>
            </a:r>
          </a:p>
          <a:p>
            <a:pPr>
              <a:buNone/>
            </a:pPr>
            <a:r>
              <a:rPr lang="es-ES" sz="1900" b="1" dirty="0" smtClean="0"/>
              <a:t>Habilidades:  </a:t>
            </a:r>
            <a:r>
              <a:rPr lang="es-ES" sz="1900" dirty="0" smtClean="0"/>
              <a:t>habilidades personales,  equipos de cómputo que dominas, funciones de oficina que dominas.</a:t>
            </a:r>
          </a:p>
          <a:p>
            <a:pPr algn="just">
              <a:buNone/>
            </a:pPr>
            <a:r>
              <a:rPr lang="es-ES" sz="1900" b="1" dirty="0" smtClean="0"/>
              <a:t>Actividades extracurriculares:  </a:t>
            </a:r>
            <a:r>
              <a:rPr lang="es-ES" sz="1900" dirty="0" smtClean="0"/>
              <a:t>menciona reconocimientos y premios obtenidos  que sean relevantes  para apoyar al objetivo de tu curriculum, clubes u organizaciones a las que estás afiliado, pasatiempos.</a:t>
            </a:r>
          </a:p>
          <a:p>
            <a:pPr>
              <a:buNone/>
            </a:pPr>
            <a:endParaRPr lang="es-ES" sz="1900" b="1" dirty="0" smtClean="0"/>
          </a:p>
          <a:p>
            <a:pPr>
              <a:buNone/>
            </a:pPr>
            <a:endParaRPr lang="es-ES" b="1" dirty="0" smtClean="0"/>
          </a:p>
          <a:p>
            <a:pPr>
              <a:buNone/>
            </a:pPr>
            <a:endParaRPr lang="es-ES" b="1" dirty="0" smtClean="0"/>
          </a:p>
          <a:p>
            <a:pPr>
              <a:buNone/>
            </a:pPr>
            <a:endParaRPr lang="es-ES" dirty="0" smtClean="0"/>
          </a:p>
          <a:p>
            <a:pPr>
              <a:buNone/>
            </a:pPr>
            <a:endParaRPr lang="es-ES" dirty="0"/>
          </a:p>
        </p:txBody>
      </p:sp>
      <p:pic>
        <p:nvPicPr>
          <p:cNvPr id="10242" name="Picture 2" descr="http://www.hotmailcorreo.net/wp-content/uploads/2012/06/hotmail5.jpg"/>
          <p:cNvPicPr>
            <a:picLocks noChangeAspect="1" noChangeArrowheads="1"/>
          </p:cNvPicPr>
          <p:nvPr/>
        </p:nvPicPr>
        <p:blipFill>
          <a:blip r:embed="rId2" cstate="print"/>
          <a:srcRect/>
          <a:stretch>
            <a:fillRect/>
          </a:stretch>
        </p:blipFill>
        <p:spPr bwMode="auto">
          <a:xfrm>
            <a:off x="4788024" y="1700808"/>
            <a:ext cx="3096344" cy="2229368"/>
          </a:xfrm>
          <a:prstGeom prst="rect">
            <a:avLst/>
          </a:prstGeom>
          <a:noFill/>
        </p:spPr>
      </p:pic>
    </p:spTree>
  </p:cSld>
  <p:clrMapOvr>
    <a:masterClrMapping/>
  </p:clrMapOvr>
  <p:transition>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MX" b="1" dirty="0" smtClean="0">
                <a:solidFill>
                  <a:schemeClr val="tx1"/>
                </a:solidFill>
              </a:rPr>
              <a:t>autobiografía</a:t>
            </a:r>
            <a:r>
              <a:rPr lang="es-ES" b="1" dirty="0" smtClean="0"/>
              <a:t/>
            </a:r>
            <a:br>
              <a:rPr lang="es-ES" b="1" dirty="0" smtClean="0"/>
            </a:br>
            <a:endParaRPr lang="es-ES" dirty="0"/>
          </a:p>
        </p:txBody>
      </p:sp>
      <p:sp>
        <p:nvSpPr>
          <p:cNvPr id="3" name="2 Marcador de contenido"/>
          <p:cNvSpPr>
            <a:spLocks noGrp="1"/>
          </p:cNvSpPr>
          <p:nvPr>
            <p:ph idx="1"/>
          </p:nvPr>
        </p:nvSpPr>
        <p:spPr>
          <a:xfrm>
            <a:off x="2555776" y="1052737"/>
            <a:ext cx="6310536" cy="6480720"/>
          </a:xfrm>
        </p:spPr>
        <p:txBody>
          <a:bodyPr>
            <a:normAutofit fontScale="70000" lnSpcReduction="20000"/>
          </a:bodyPr>
          <a:lstStyle/>
          <a:p>
            <a:pPr algn="just">
              <a:buNone/>
            </a:pPr>
            <a:r>
              <a:rPr lang="es-MX" b="1" dirty="0" smtClean="0"/>
              <a:t>Una autobiografía es la historia de nuestra vida escrita por nosotros mismos. Nadie nos conoce mejor que nosotros mismos, el que hable de nosotros sin conocer (los detalles que solo nosotros conocemos) habla a medias. Sin embargo la autobiografía, es un ejercicio a través del cual nosotros mismos, podemos hacer un recuento más ampliamente de nuestros logros y fracasos en beneficio de nuestros lectores</a:t>
            </a:r>
          </a:p>
          <a:p>
            <a:pPr algn="just">
              <a:buNone/>
            </a:pPr>
            <a:r>
              <a:rPr lang="es-MX" b="1" dirty="0" smtClean="0"/>
              <a:t>Una de las funciones principales que cubre una autobiografía, es la de permitirnos ver nuestra vida a través de un (autoexamen), ayudándonos a detectar nuestras áreas de fortalezas y debilidades con el objetivo de iniciar acciones que nos permitan aumentar nuevas fortalezas donde antes existían debilidades. Así mismo, es un instrumento que facilita la toma de decisiones con base en la elaboración de un plan de vida y carrera y para enseñarle a otros.</a:t>
            </a:r>
          </a:p>
          <a:p>
            <a:pPr>
              <a:buNone/>
            </a:pPr>
            <a:endParaRPr lang="es-ES" dirty="0"/>
          </a:p>
        </p:txBody>
      </p:sp>
      <p:pic>
        <p:nvPicPr>
          <p:cNvPr id="9218" name="Picture 2" descr="http://www.gif-animados.net/gifs/discurso-3.gif"/>
          <p:cNvPicPr>
            <a:picLocks noChangeAspect="1" noChangeArrowheads="1" noCrop="1"/>
          </p:cNvPicPr>
          <p:nvPr/>
        </p:nvPicPr>
        <p:blipFill>
          <a:blip r:embed="rId2" cstate="print"/>
          <a:srcRect/>
          <a:stretch>
            <a:fillRect/>
          </a:stretch>
        </p:blipFill>
        <p:spPr bwMode="auto">
          <a:xfrm>
            <a:off x="323528" y="980728"/>
            <a:ext cx="1872208" cy="2384836"/>
          </a:xfrm>
          <a:prstGeom prst="rect">
            <a:avLst/>
          </a:prstGeom>
          <a:noFill/>
        </p:spPr>
      </p:pic>
      <p:pic>
        <p:nvPicPr>
          <p:cNvPr id="9220" name="Picture 4" descr="http://lh3.ggpht.com/_MABaS65n4Vo/TZJMxkGqR0I/AAAAAAAAIHk/vdGM87Ax8VM/embarazadas%20blogdeimagenes%20(2)_thumb%5B1%5D.gif?imgmax=800"/>
          <p:cNvPicPr>
            <a:picLocks noChangeAspect="1" noChangeArrowheads="1" noCrop="1"/>
          </p:cNvPicPr>
          <p:nvPr/>
        </p:nvPicPr>
        <p:blipFill>
          <a:blip r:embed="rId3" cstate="print"/>
          <a:srcRect/>
          <a:stretch>
            <a:fillRect/>
          </a:stretch>
        </p:blipFill>
        <p:spPr bwMode="auto">
          <a:xfrm>
            <a:off x="251520" y="3429000"/>
            <a:ext cx="2267744" cy="3023659"/>
          </a:xfrm>
          <a:prstGeom prst="rect">
            <a:avLst/>
          </a:prstGeom>
          <a:noFill/>
        </p:spPr>
      </p:pic>
    </p:spTree>
  </p:cSld>
  <p:clrMapOvr>
    <a:masterClrMapping/>
  </p:clrMapOvr>
  <p:transition>
    <p:zoom dir="in"/>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052736"/>
            <a:ext cx="8686800" cy="1010741"/>
          </a:xfrm>
        </p:spPr>
        <p:txBody>
          <a:bodyPr>
            <a:normAutofit fontScale="70000" lnSpcReduction="20000"/>
          </a:bodyPr>
          <a:lstStyle/>
          <a:p>
            <a:pPr algn="just">
              <a:buNone/>
            </a:pPr>
            <a:r>
              <a:rPr lang="es-ES" b="1" dirty="0" smtClean="0"/>
              <a:t>Los textos funcionales escolares nos ayudan a organizar con mayor eficacia nuestros estudios. Algunos de los más usados son los apuntes, los cuadros sinópticos y los mapas conceptuales.</a:t>
            </a:r>
          </a:p>
        </p:txBody>
      </p:sp>
      <p:sp>
        <p:nvSpPr>
          <p:cNvPr id="4" name="1 Título"/>
          <p:cNvSpPr>
            <a:spLocks noGrp="1"/>
          </p:cNvSpPr>
          <p:nvPr>
            <p:ph type="title"/>
          </p:nvPr>
        </p:nvSpPr>
        <p:spPr>
          <a:xfrm>
            <a:off x="0" y="476672"/>
            <a:ext cx="8686800" cy="838200"/>
          </a:xfrm>
        </p:spPr>
        <p:txBody>
          <a:bodyPr>
            <a:normAutofit fontScale="90000"/>
          </a:bodyPr>
          <a:lstStyle/>
          <a:p>
            <a:pPr algn="ctr"/>
            <a:r>
              <a:rPr lang="es-MX" b="1" dirty="0" smtClean="0"/>
              <a:t>Textos escolares</a:t>
            </a:r>
            <a:r>
              <a:rPr lang="es-ES" b="1" dirty="0" smtClean="0">
                <a:solidFill>
                  <a:schemeClr val="tx1"/>
                </a:solidFill>
              </a:rPr>
              <a:t/>
            </a:r>
            <a:br>
              <a:rPr lang="es-ES" b="1" dirty="0" smtClean="0">
                <a:solidFill>
                  <a:schemeClr val="tx1"/>
                </a:solidFill>
              </a:rPr>
            </a:br>
            <a:endParaRPr lang="es-ES" dirty="0"/>
          </a:p>
        </p:txBody>
      </p:sp>
      <p:sp>
        <p:nvSpPr>
          <p:cNvPr id="5" name="1 Título"/>
          <p:cNvSpPr txBox="1">
            <a:spLocks/>
          </p:cNvSpPr>
          <p:nvPr/>
        </p:nvSpPr>
        <p:spPr>
          <a:xfrm>
            <a:off x="251520" y="4399944"/>
            <a:ext cx="8686800" cy="838200"/>
          </a:xfrm>
          <a:prstGeom prst="rect">
            <a:avLst/>
          </a:prstGeom>
        </p:spPr>
        <p:txBody>
          <a:bodyPr vert="horz" anchor="ctr">
            <a:normAutofit fontScale="82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MX" sz="3600" b="1" cap="all" dirty="0" smtClean="0">
                <a:effectLst>
                  <a:reflection blurRad="12700" stA="48000" endA="300" endPos="55000" dir="5400000" sy="-90000" algn="bl" rotWithShape="0"/>
                </a:effectLst>
                <a:latin typeface="+mj-lt"/>
                <a:ea typeface="+mj-ea"/>
                <a:cs typeface="+mj-cs"/>
              </a:rPr>
              <a:t>Cuadro sinóptico</a:t>
            </a:r>
            <a:r>
              <a:rPr kumimoji="0" lang="es-ES" sz="3600" b="1" i="0"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t/>
            </a:r>
            <a:br>
              <a:rPr kumimoji="0" lang="es-ES" sz="3600" b="1" i="0" u="none" strike="noStrike" kern="1200" cap="all" spc="0" normalizeH="0" baseline="0" noProof="0" dirty="0" smtClean="0">
                <a:ln>
                  <a:noFill/>
                </a:ln>
                <a:solidFill>
                  <a:schemeClr val="tx2"/>
                </a:solidFill>
                <a:effectLst>
                  <a:reflection blurRad="12700" stA="48000" endA="300" endPos="55000" dir="5400000" sy="-90000" algn="bl" rotWithShape="0"/>
                </a:effectLst>
                <a:uLnTx/>
                <a:uFillTx/>
                <a:latin typeface="+mj-lt"/>
                <a:ea typeface="+mj-ea"/>
                <a:cs typeface="+mj-cs"/>
              </a:rPr>
            </a:br>
            <a:endParaRPr kumimoji="0" lang="es-ES" sz="3600" b="0" i="0" u="none" strike="noStrike" kern="1200" cap="all" spc="0" normalizeH="0" baseline="0" noProof="0" dirty="0">
              <a:ln>
                <a:noFill/>
              </a:ln>
              <a:solidFill>
                <a:schemeClr val="tx2"/>
              </a:solidFill>
              <a:effectLst>
                <a:reflection blurRad="12700" stA="48000" endA="300" endPos="55000" dir="5400000" sy="-90000" algn="bl" rotWithShape="0"/>
              </a:effectLst>
              <a:uLnTx/>
              <a:uFillTx/>
              <a:latin typeface="+mj-lt"/>
              <a:ea typeface="+mj-ea"/>
              <a:cs typeface="+mj-cs"/>
            </a:endParaRPr>
          </a:p>
        </p:txBody>
      </p:sp>
      <p:sp>
        <p:nvSpPr>
          <p:cNvPr id="6" name="5 CuadroTexto"/>
          <p:cNvSpPr txBox="1"/>
          <p:nvPr/>
        </p:nvSpPr>
        <p:spPr>
          <a:xfrm>
            <a:off x="160285" y="4904000"/>
            <a:ext cx="8778878" cy="1477328"/>
          </a:xfrm>
          <a:prstGeom prst="rect">
            <a:avLst/>
          </a:prstGeom>
          <a:noFill/>
        </p:spPr>
        <p:txBody>
          <a:bodyPr wrap="square" rtlCol="0">
            <a:spAutoFit/>
          </a:bodyPr>
          <a:lstStyle/>
          <a:p>
            <a:pPr algn="just"/>
            <a:r>
              <a:rPr lang="es-ES" b="1" dirty="0" smtClean="0">
                <a:solidFill>
                  <a:schemeClr val="tx2"/>
                </a:solidFill>
              </a:rPr>
              <a:t>Es una técnica gráfica de síntesis de información que ofrece una visión de conjunto de</a:t>
            </a:r>
          </a:p>
          <a:p>
            <a:pPr algn="just"/>
            <a:r>
              <a:rPr lang="es-ES" b="1" dirty="0" smtClean="0">
                <a:solidFill>
                  <a:schemeClr val="tx2"/>
                </a:solidFill>
              </a:rPr>
              <a:t>un texto. Es útil en los estudios cuando el tema es muy extenso; o bien para realizar un </a:t>
            </a:r>
          </a:p>
          <a:p>
            <a:pPr algn="just"/>
            <a:r>
              <a:rPr lang="es-ES" b="1" dirty="0" smtClean="0">
                <a:solidFill>
                  <a:schemeClr val="tx2"/>
                </a:solidFill>
              </a:rPr>
              <a:t>Análisis claro, diferenciado y ordenado  desde el principio del estudio;  para jerarquizar   </a:t>
            </a:r>
          </a:p>
          <a:p>
            <a:pPr algn="just"/>
            <a:r>
              <a:rPr lang="es-ES" b="1" dirty="0" smtClean="0">
                <a:solidFill>
                  <a:schemeClr val="tx2"/>
                </a:solidFill>
              </a:rPr>
              <a:t>las ideas y que sea más fácil su asimilación, así como para hacer repasos rápidos, sin </a:t>
            </a:r>
          </a:p>
          <a:p>
            <a:pPr algn="just"/>
            <a:r>
              <a:rPr lang="es-ES" b="1" dirty="0" smtClean="0">
                <a:solidFill>
                  <a:schemeClr val="tx2"/>
                </a:solidFill>
              </a:rPr>
              <a:t>necesidad de releer todo el desarrollo del tema.</a:t>
            </a:r>
            <a:endParaRPr lang="es-ES" b="1" dirty="0">
              <a:solidFill>
                <a:schemeClr val="tx2"/>
              </a:solidFill>
            </a:endParaRPr>
          </a:p>
        </p:txBody>
      </p:sp>
      <p:pic>
        <p:nvPicPr>
          <p:cNvPr id="8194" name="Picture 2" descr="http://www.imagenesanimadas.net/Personas/Escolares/Escuela-06.gif"/>
          <p:cNvPicPr>
            <a:picLocks noChangeAspect="1" noChangeArrowheads="1" noCrop="1"/>
          </p:cNvPicPr>
          <p:nvPr/>
        </p:nvPicPr>
        <p:blipFill>
          <a:blip r:embed="rId3" cstate="print"/>
          <a:srcRect/>
          <a:stretch>
            <a:fillRect/>
          </a:stretch>
        </p:blipFill>
        <p:spPr bwMode="auto">
          <a:xfrm>
            <a:off x="6876256" y="1988840"/>
            <a:ext cx="1800200" cy="2667000"/>
          </a:xfrm>
          <a:prstGeom prst="rect">
            <a:avLst/>
          </a:prstGeom>
          <a:noFill/>
        </p:spPr>
      </p:pic>
      <p:pic>
        <p:nvPicPr>
          <p:cNvPr id="8196" name="Picture 4" descr="http://4.bp.blogspot.com/-edhuDyrHnUY/TzwyY6XG-gI/AAAAAAAAAUo/hwrNfEtWnBc/s1600/nino_estudiando.png"/>
          <p:cNvPicPr>
            <a:picLocks noChangeAspect="1" noChangeArrowheads="1"/>
          </p:cNvPicPr>
          <p:nvPr/>
        </p:nvPicPr>
        <p:blipFill>
          <a:blip r:embed="rId4" cstate="print"/>
          <a:srcRect/>
          <a:stretch>
            <a:fillRect/>
          </a:stretch>
        </p:blipFill>
        <p:spPr bwMode="auto">
          <a:xfrm>
            <a:off x="3851920" y="2060848"/>
            <a:ext cx="2592288" cy="2645192"/>
          </a:xfrm>
          <a:prstGeom prst="rect">
            <a:avLst/>
          </a:prstGeom>
          <a:noFill/>
        </p:spPr>
      </p:pic>
      <p:pic>
        <p:nvPicPr>
          <p:cNvPr id="8198" name="Picture 6" descr="http://robertozucco.bitacoras.com/escribir.gif"/>
          <p:cNvPicPr>
            <a:picLocks noChangeAspect="1" noChangeArrowheads="1"/>
          </p:cNvPicPr>
          <p:nvPr/>
        </p:nvPicPr>
        <p:blipFill>
          <a:blip r:embed="rId5" cstate="print"/>
          <a:srcRect/>
          <a:stretch>
            <a:fillRect/>
          </a:stretch>
        </p:blipFill>
        <p:spPr bwMode="auto">
          <a:xfrm>
            <a:off x="611560" y="1965017"/>
            <a:ext cx="2808312" cy="2400087"/>
          </a:xfrm>
          <a:prstGeom prst="rect">
            <a:avLst/>
          </a:prstGeom>
          <a:noFill/>
        </p:spPr>
      </p:pic>
    </p:spTree>
  </p:cSld>
  <p:clrMapOvr>
    <a:masterClrMapping/>
  </p:clrMapOvr>
  <p:transition>
    <p:whee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1.bp.blogspot.com/-qzpb5_Szk2A/Tx9i6HL9dII/AAAAAAAAAB4/sw5sMVvVVhY/s1600/caste1.gif"/>
          <p:cNvPicPr>
            <a:picLocks noChangeAspect="1" noChangeArrowheads="1"/>
          </p:cNvPicPr>
          <p:nvPr/>
        </p:nvPicPr>
        <p:blipFill>
          <a:blip r:embed="rId2" cstate="print"/>
          <a:srcRect/>
          <a:stretch>
            <a:fillRect/>
          </a:stretch>
        </p:blipFill>
        <p:spPr bwMode="auto">
          <a:xfrm>
            <a:off x="467544" y="1772816"/>
            <a:ext cx="6048672" cy="3994406"/>
          </a:xfrm>
          <a:prstGeom prst="rect">
            <a:avLst/>
          </a:prstGeom>
          <a:noFill/>
        </p:spPr>
      </p:pic>
      <p:sp>
        <p:nvSpPr>
          <p:cNvPr id="4" name="3 CuadroTexto"/>
          <p:cNvSpPr txBox="1"/>
          <p:nvPr/>
        </p:nvSpPr>
        <p:spPr>
          <a:xfrm>
            <a:off x="827584" y="548680"/>
            <a:ext cx="5195653" cy="523220"/>
          </a:xfrm>
          <a:prstGeom prst="rect">
            <a:avLst/>
          </a:prstGeom>
          <a:noFill/>
        </p:spPr>
        <p:txBody>
          <a:bodyPr wrap="none" rtlCol="0">
            <a:spAutoFit/>
          </a:bodyPr>
          <a:lstStyle/>
          <a:p>
            <a:r>
              <a:rPr lang="es-ES" sz="2800" b="1" dirty="0" smtClean="0">
                <a:solidFill>
                  <a:schemeClr val="tx2"/>
                </a:solidFill>
                <a:latin typeface="Century Gothic" pitchFamily="34" charset="0"/>
              </a:rPr>
              <a:t>Ejemplo de cuadro sinóptico</a:t>
            </a:r>
            <a:endParaRPr lang="es-ES" sz="2800" b="1" dirty="0">
              <a:solidFill>
                <a:schemeClr val="tx2"/>
              </a:solidFill>
              <a:latin typeface="Century Gothic" pitchFamily="34" charset="0"/>
            </a:endParaRPr>
          </a:p>
        </p:txBody>
      </p:sp>
      <p:pic>
        <p:nvPicPr>
          <p:cNvPr id="7170" name="Picture 2" descr="http://us.cdn1.123rf.com/168nwm/lenm/lenm1108/lenm110800153/10327115-ilustracion-de-un-profesor-masculino-explicando.jpg"/>
          <p:cNvPicPr>
            <a:picLocks noChangeAspect="1" noChangeArrowheads="1"/>
          </p:cNvPicPr>
          <p:nvPr/>
        </p:nvPicPr>
        <p:blipFill>
          <a:blip r:embed="rId3" cstate="print"/>
          <a:srcRect/>
          <a:stretch>
            <a:fillRect/>
          </a:stretch>
        </p:blipFill>
        <p:spPr bwMode="auto">
          <a:xfrm>
            <a:off x="6876256" y="2492896"/>
            <a:ext cx="1971760" cy="2608312"/>
          </a:xfrm>
          <a:prstGeom prst="rect">
            <a:avLst/>
          </a:prstGeom>
          <a:noFill/>
        </p:spPr>
      </p:pic>
    </p:spTree>
  </p:cSld>
  <p:clrMapOvr>
    <a:masterClrMapping/>
  </p:clrMapOvr>
  <p:transition>
    <p:split orient="vert" dir="in"/>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980728"/>
            <a:ext cx="8686800" cy="1442789"/>
          </a:xfrm>
        </p:spPr>
        <p:txBody>
          <a:bodyPr>
            <a:normAutofit fontScale="70000" lnSpcReduction="20000"/>
          </a:bodyPr>
          <a:lstStyle/>
          <a:p>
            <a:pPr algn="just">
              <a:buNone/>
            </a:pPr>
            <a:r>
              <a:rPr lang="es-ES" b="1" dirty="0" smtClean="0"/>
              <a:t>Los mapas conceptuales representan gráficamente el conocimiento y permiten transmitir con claridad y rapidez  mensajes  complejos, facilitando así tanto la enseñanza como el aprendizaje  gracias  a la combinación de recursos gráficos y textuales.</a:t>
            </a:r>
            <a:endParaRPr lang="es-ES" b="1" dirty="0"/>
          </a:p>
        </p:txBody>
      </p:sp>
      <p:sp>
        <p:nvSpPr>
          <p:cNvPr id="4" name="1 Título"/>
          <p:cNvSpPr txBox="1">
            <a:spLocks noGrp="1"/>
          </p:cNvSpPr>
          <p:nvPr>
            <p:ph type="title"/>
          </p:nvPr>
        </p:nvSpPr>
        <p:spPr>
          <a:prstGeom prst="rect">
            <a:avLst/>
          </a:prstGeom>
        </p:spPr>
        <p:txBody>
          <a:bodyPr vert="horz" anchor="ctr">
            <a:normAutofit fontScale="9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MX" b="1" noProof="0" dirty="0" smtClean="0">
                <a:solidFill>
                  <a:schemeClr val="tx1"/>
                </a:solidFill>
              </a:rPr>
              <a:t>Mapa conceptual</a:t>
            </a:r>
            <a:r>
              <a:rPr kumimoji="0" lang="es-ES" sz="3600" b="1" i="0" u="none" strike="noStrike" kern="1200" cap="all" spc="0" normalizeH="0" baseline="0" noProof="0" dirty="0" smtClean="0">
                <a:ln>
                  <a:noFill/>
                </a:ln>
                <a:solidFill>
                  <a:schemeClr val="tx1"/>
                </a:solidFill>
                <a:effectLst>
                  <a:reflection blurRad="12700" stA="48000" endA="300" endPos="55000" dir="5400000" sy="-90000" algn="bl" rotWithShape="0"/>
                </a:effectLst>
                <a:uLnTx/>
                <a:uFillTx/>
                <a:latin typeface="+mj-lt"/>
                <a:ea typeface="+mj-ea"/>
                <a:cs typeface="+mj-cs"/>
              </a:rPr>
              <a:t/>
            </a:r>
            <a:br>
              <a:rPr kumimoji="0" lang="es-ES" sz="3600" b="1" i="0" u="none" strike="noStrike" kern="1200" cap="all" spc="0" normalizeH="0" baseline="0" noProof="0" dirty="0" smtClean="0">
                <a:ln>
                  <a:noFill/>
                </a:ln>
                <a:solidFill>
                  <a:schemeClr val="tx1"/>
                </a:solidFill>
                <a:effectLst>
                  <a:reflection blurRad="12700" stA="48000" endA="300" endPos="55000" dir="5400000" sy="-90000" algn="bl" rotWithShape="0"/>
                </a:effectLst>
                <a:uLnTx/>
                <a:uFillTx/>
                <a:latin typeface="+mj-lt"/>
                <a:ea typeface="+mj-ea"/>
                <a:cs typeface="+mj-cs"/>
              </a:rPr>
            </a:br>
            <a:endParaRPr kumimoji="0" lang="es-ES" sz="3600" b="0" i="0" u="none" strike="noStrike" kern="1200" cap="all" spc="0" normalizeH="0" baseline="0" noProof="0" dirty="0">
              <a:ln>
                <a:noFill/>
              </a:ln>
              <a:solidFill>
                <a:schemeClr val="tx1"/>
              </a:solidFill>
              <a:effectLst>
                <a:reflection blurRad="12700" stA="48000" endA="300" endPos="55000" dir="5400000" sy="-90000" algn="bl" rotWithShape="0"/>
              </a:effectLst>
              <a:uLnTx/>
              <a:uFillTx/>
              <a:latin typeface="+mj-lt"/>
              <a:ea typeface="+mj-ea"/>
              <a:cs typeface="+mj-cs"/>
            </a:endParaRPr>
          </a:p>
        </p:txBody>
      </p:sp>
      <p:pic>
        <p:nvPicPr>
          <p:cNvPr id="21506" name="Picture 2" descr="http://3.bp.blogspot.com/-GPd77-DxL_Q/TWWAzwpoHHI/AAAAAAAAAA0/bx1eLGOI_OQ/s1600/mapa+conceptual%255B1%255D.gif"/>
          <p:cNvPicPr>
            <a:picLocks noChangeAspect="1" noChangeArrowheads="1"/>
          </p:cNvPicPr>
          <p:nvPr/>
        </p:nvPicPr>
        <p:blipFill>
          <a:blip r:embed="rId2" cstate="print"/>
          <a:srcRect/>
          <a:stretch>
            <a:fillRect/>
          </a:stretch>
        </p:blipFill>
        <p:spPr bwMode="auto">
          <a:xfrm>
            <a:off x="1907704" y="2132856"/>
            <a:ext cx="6984776" cy="4255342"/>
          </a:xfrm>
          <a:prstGeom prst="rect">
            <a:avLst/>
          </a:prstGeom>
          <a:noFill/>
        </p:spPr>
      </p:pic>
      <p:pic>
        <p:nvPicPr>
          <p:cNvPr id="6146" name="Picture 2" descr="http://us.cdn3.123rf.com/168nwm/lordalea/lordalea1104/lordalea110400019/9444321-mujer-sonriente-feliz-explicando-algo-con-la-mano-ilustracion-vectorial.jpg"/>
          <p:cNvPicPr>
            <a:picLocks noChangeAspect="1" noChangeArrowheads="1"/>
          </p:cNvPicPr>
          <p:nvPr/>
        </p:nvPicPr>
        <p:blipFill>
          <a:blip r:embed="rId3" cstate="print"/>
          <a:srcRect/>
          <a:stretch>
            <a:fillRect/>
          </a:stretch>
        </p:blipFill>
        <p:spPr bwMode="auto">
          <a:xfrm>
            <a:off x="0" y="2996952"/>
            <a:ext cx="1979711" cy="2680320"/>
          </a:xfrm>
          <a:prstGeom prst="rect">
            <a:avLst/>
          </a:prstGeom>
          <a:noFill/>
        </p:spPr>
      </p:pic>
    </p:spTree>
  </p:cSld>
  <p:clrMapOvr>
    <a:masterClrMapping/>
  </p:clrMapOvr>
  <p:transition>
    <p:strips dir="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8686800" cy="838200"/>
          </a:xfrm>
        </p:spPr>
        <p:txBody>
          <a:bodyPr/>
          <a:lstStyle/>
          <a:p>
            <a:r>
              <a:rPr lang="es-ES" dirty="0" smtClean="0"/>
              <a:t>Textos laborales y sociales </a:t>
            </a:r>
            <a:endParaRPr lang="es-ES" dirty="0"/>
          </a:p>
        </p:txBody>
      </p:sp>
      <p:sp>
        <p:nvSpPr>
          <p:cNvPr id="3" name="2 Marcador de contenido"/>
          <p:cNvSpPr>
            <a:spLocks noGrp="1"/>
          </p:cNvSpPr>
          <p:nvPr>
            <p:ph idx="1"/>
          </p:nvPr>
        </p:nvSpPr>
        <p:spPr>
          <a:xfrm>
            <a:off x="251520" y="1052736"/>
            <a:ext cx="5544616" cy="3312368"/>
          </a:xfrm>
        </p:spPr>
        <p:txBody>
          <a:bodyPr>
            <a:normAutofit fontScale="77500" lnSpcReduction="20000"/>
          </a:bodyPr>
          <a:lstStyle/>
          <a:p>
            <a:pPr algn="just">
              <a:buNone/>
            </a:pPr>
            <a:r>
              <a:rPr lang="es-ES" b="1" dirty="0" smtClean="0"/>
              <a:t>Son aquellos que se utilizan en los lugares de trabajo ya sea dentro o fuera de la institución. Son necesarios y obligatorios para realizar trámites  y operaciones institucionales, de su elaboración acertada depende  el éxito tanto de quien trabaja en la institución como de quien solicita un  servicio de ella.</a:t>
            </a:r>
            <a:endParaRPr lang="es-ES" b="1" dirty="0"/>
          </a:p>
        </p:txBody>
      </p:sp>
      <p:sp>
        <p:nvSpPr>
          <p:cNvPr id="4" name="1 Título"/>
          <p:cNvSpPr txBox="1">
            <a:spLocks/>
          </p:cNvSpPr>
          <p:nvPr/>
        </p:nvSpPr>
        <p:spPr>
          <a:xfrm>
            <a:off x="457200" y="4077072"/>
            <a:ext cx="8686800" cy="838200"/>
          </a:xfrm>
          <a:prstGeom prst="rect">
            <a:avLst/>
          </a:prstGeom>
        </p:spPr>
        <p:txBody>
          <a:bodyPr vert="horz" anchor="ctr">
            <a:normAutofit fontScale="82500" lnSpcReduction="2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MX" sz="3600" b="1" cap="all" dirty="0" smtClean="0">
                <a:effectLst>
                  <a:reflection blurRad="12700" stA="48000" endA="300" endPos="55000" dir="5400000" sy="-90000" algn="bl" rotWithShape="0"/>
                </a:effectLst>
                <a:latin typeface="+mj-lt"/>
                <a:ea typeface="+mj-ea"/>
                <a:cs typeface="+mj-cs"/>
              </a:rPr>
              <a:t>Carta formal</a:t>
            </a:r>
            <a:r>
              <a:rPr kumimoji="0" lang="es-ES" sz="3600" b="1" i="0" u="none" strike="noStrike" kern="1200" cap="all" spc="0" normalizeH="0" baseline="0" noProof="0" dirty="0" smtClean="0">
                <a:ln>
                  <a:noFill/>
                </a:ln>
                <a:solidFill>
                  <a:schemeClr val="tx1"/>
                </a:solidFill>
                <a:effectLst>
                  <a:reflection blurRad="12700" stA="48000" endA="300" endPos="55000" dir="5400000" sy="-90000" algn="bl" rotWithShape="0"/>
                </a:effectLst>
                <a:uLnTx/>
                <a:uFillTx/>
                <a:latin typeface="+mj-lt"/>
                <a:ea typeface="+mj-ea"/>
                <a:cs typeface="+mj-cs"/>
              </a:rPr>
              <a:t/>
            </a:r>
            <a:br>
              <a:rPr kumimoji="0" lang="es-ES" sz="3600" b="1" i="0" u="none" strike="noStrike" kern="1200" cap="all" spc="0" normalizeH="0" baseline="0" noProof="0" dirty="0" smtClean="0">
                <a:ln>
                  <a:noFill/>
                </a:ln>
                <a:solidFill>
                  <a:schemeClr val="tx1"/>
                </a:solidFill>
                <a:effectLst>
                  <a:reflection blurRad="12700" stA="48000" endA="300" endPos="55000" dir="5400000" sy="-90000" algn="bl" rotWithShape="0"/>
                </a:effectLst>
                <a:uLnTx/>
                <a:uFillTx/>
                <a:latin typeface="+mj-lt"/>
                <a:ea typeface="+mj-ea"/>
                <a:cs typeface="+mj-cs"/>
              </a:rPr>
            </a:br>
            <a:endParaRPr kumimoji="0" lang="es-ES" sz="3600" b="0" i="0" u="none" strike="noStrike" kern="1200" cap="all" spc="0" normalizeH="0" baseline="0" noProof="0" dirty="0">
              <a:ln>
                <a:noFill/>
              </a:ln>
              <a:solidFill>
                <a:schemeClr val="tx1"/>
              </a:solidFill>
              <a:effectLst>
                <a:reflection blurRad="12700" stA="48000" endA="300" endPos="55000" dir="5400000" sy="-90000" algn="bl" rotWithShape="0"/>
              </a:effectLst>
              <a:uLnTx/>
              <a:uFillTx/>
              <a:latin typeface="+mj-lt"/>
              <a:ea typeface="+mj-ea"/>
              <a:cs typeface="+mj-cs"/>
            </a:endParaRPr>
          </a:p>
        </p:txBody>
      </p:sp>
      <p:sp>
        <p:nvSpPr>
          <p:cNvPr id="6" name="2 Marcador de contenido"/>
          <p:cNvSpPr txBox="1">
            <a:spLocks/>
          </p:cNvSpPr>
          <p:nvPr/>
        </p:nvSpPr>
        <p:spPr>
          <a:xfrm>
            <a:off x="251520" y="4509120"/>
            <a:ext cx="8686800" cy="2162870"/>
          </a:xfrm>
          <a:prstGeom prst="rect">
            <a:avLst/>
          </a:prstGeom>
        </p:spPr>
        <p:txBody>
          <a:bodyPr vert="horz">
            <a:normAutofit fontScale="85000" lnSpcReduction="10000"/>
          </a:bodyPr>
          <a:lstStyle/>
          <a:p>
            <a:pPr marL="342900" marR="0" lvl="0" indent="-342900" algn="just" defTabSz="914400" rtl="0" eaLnBrk="1" fontAlgn="auto" latinLnBrk="0" hangingPunct="1">
              <a:lnSpc>
                <a:spcPct val="100000"/>
              </a:lnSpc>
              <a:spcBef>
                <a:spcPct val="20000"/>
              </a:spcBef>
              <a:spcAft>
                <a:spcPts val="0"/>
              </a:spcAft>
              <a:buClr>
                <a:schemeClr val="accent1"/>
              </a:buClr>
              <a:buSzPct val="70000"/>
              <a:buFont typeface="Wingdings 2"/>
              <a:buNone/>
              <a:tabLst/>
              <a:defRPr/>
            </a:pPr>
            <a:r>
              <a:rPr kumimoji="0" lang="es-ES" sz="3200" b="0" i="0" u="none" strike="noStrike" kern="1200" cap="none" spc="0" normalizeH="0" baseline="0" noProof="0" dirty="0" smtClean="0">
                <a:ln>
                  <a:noFill/>
                </a:ln>
                <a:solidFill>
                  <a:schemeClr val="tx2"/>
                </a:solidFill>
                <a:effectLst/>
                <a:uLnTx/>
                <a:uFillTx/>
                <a:latin typeface="+mn-lt"/>
                <a:ea typeface="+mn-ea"/>
                <a:cs typeface="+mn-cs"/>
              </a:rPr>
              <a:t> </a:t>
            </a:r>
            <a:r>
              <a:rPr kumimoji="0" lang="es-ES" sz="3200" b="1" i="0" u="none" strike="noStrike" kern="1200" cap="none" spc="0" normalizeH="0" baseline="0" noProof="0" dirty="0" smtClean="0">
                <a:ln>
                  <a:noFill/>
                </a:ln>
                <a:solidFill>
                  <a:schemeClr val="tx2"/>
                </a:solidFill>
                <a:effectLst/>
                <a:uLnTx/>
                <a:uFillTx/>
                <a:latin typeface="+mn-lt"/>
                <a:ea typeface="+mn-ea"/>
                <a:cs typeface="+mn-cs"/>
              </a:rPr>
              <a:t>La carta</a:t>
            </a:r>
            <a:r>
              <a:rPr kumimoji="0" lang="es-ES" sz="3200" b="1" i="0" u="none" strike="noStrike" kern="1200" cap="none" spc="0" normalizeH="0" noProof="0" dirty="0" smtClean="0">
                <a:ln>
                  <a:noFill/>
                </a:ln>
                <a:solidFill>
                  <a:schemeClr val="tx2"/>
                </a:solidFill>
                <a:effectLst/>
                <a:uLnTx/>
                <a:uFillTx/>
                <a:latin typeface="+mn-lt"/>
                <a:ea typeface="+mn-ea"/>
                <a:cs typeface="+mn-cs"/>
              </a:rPr>
              <a:t> formal es un documento que, como su nombre lo indica,  es formal, es decir: serio, conciso, objetivo, consecuente, etc. Este tipo de texto para solicitar, informar, advertir, señalar, entre otras acciones, por eso siempre se plantea a nombre propio. </a:t>
            </a:r>
            <a:endParaRPr kumimoji="0" lang="es-ES" sz="3200" b="1" i="0" u="none" strike="noStrike" kern="1200" cap="none" spc="0" normalizeH="0" baseline="0" noProof="0" dirty="0">
              <a:ln>
                <a:noFill/>
              </a:ln>
              <a:solidFill>
                <a:schemeClr val="tx2"/>
              </a:solidFill>
              <a:effectLst/>
              <a:uLnTx/>
              <a:uFillTx/>
              <a:latin typeface="+mn-lt"/>
              <a:ea typeface="+mn-ea"/>
              <a:cs typeface="+mn-cs"/>
            </a:endParaRPr>
          </a:p>
        </p:txBody>
      </p:sp>
      <p:pic>
        <p:nvPicPr>
          <p:cNvPr id="5122" name="Picture 2" descr="http://us.123rf.com/400wm/400/400/ohmmysung/ohmmysung1206/ohmmysung120600061/14205857-redaccion-de-dibujos-animados--el-hombre-esta-escribiendo.jpg"/>
          <p:cNvPicPr>
            <a:picLocks noChangeAspect="1" noChangeArrowheads="1"/>
          </p:cNvPicPr>
          <p:nvPr/>
        </p:nvPicPr>
        <p:blipFill>
          <a:blip r:embed="rId2" cstate="print"/>
          <a:srcRect/>
          <a:stretch>
            <a:fillRect/>
          </a:stretch>
        </p:blipFill>
        <p:spPr bwMode="auto">
          <a:xfrm>
            <a:off x="6165749" y="1052736"/>
            <a:ext cx="2726731" cy="2885430"/>
          </a:xfrm>
          <a:prstGeom prst="rect">
            <a:avLst/>
          </a:prstGeom>
          <a:noFill/>
        </p:spPr>
      </p:pic>
    </p:spTree>
  </p:cSld>
  <p:clrMapOvr>
    <a:masterClrMapping/>
  </p:clrMapOvr>
  <p:transition>
    <p:cover dir="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3501008"/>
            <a:ext cx="8686800" cy="3170982"/>
          </a:xfrm>
        </p:spPr>
        <p:txBody>
          <a:bodyPr>
            <a:normAutofit fontScale="77500" lnSpcReduction="20000"/>
          </a:bodyPr>
          <a:lstStyle/>
          <a:p>
            <a:pPr algn="just">
              <a:buNone/>
            </a:pPr>
            <a:r>
              <a:rPr lang="es-ES" b="1" dirty="0" smtClean="0"/>
              <a:t>Para redactar una carta formal se deben utilizar encabezados , por ejemplo : “solicitud de cambio de horario escolar”, así el destinatario podrá entender más fácilmente el motivo de la carta. Cuando se escribe una carta formal se debe utilizar frases cortas y un lenguaje que todos puedan entender, se expresan las ideas de manera clara para que el lector entienda con toda precisión el mensaje, se debe ser conciso, es decir, ir directo al asunto que se desea manifestar y proporcional toda la información necesaria.</a:t>
            </a:r>
            <a:endParaRPr lang="es-ES" b="1" dirty="0"/>
          </a:p>
        </p:txBody>
      </p:sp>
      <p:pic>
        <p:nvPicPr>
          <p:cNvPr id="4098" name="Picture 2" descr="http://t3.gstatic.com/images?q=tbn:ANd9GcR0l8quzKkKkYCjIQ7vdL0rWDADYhFKZWwP-2xNoG0atw-riaDQ"/>
          <p:cNvPicPr>
            <a:picLocks noChangeAspect="1" noChangeArrowheads="1"/>
          </p:cNvPicPr>
          <p:nvPr/>
        </p:nvPicPr>
        <p:blipFill>
          <a:blip r:embed="rId2" cstate="print"/>
          <a:srcRect/>
          <a:stretch>
            <a:fillRect/>
          </a:stretch>
        </p:blipFill>
        <p:spPr bwMode="auto">
          <a:xfrm>
            <a:off x="5076056" y="260648"/>
            <a:ext cx="3115590" cy="2952328"/>
          </a:xfrm>
          <a:prstGeom prst="rect">
            <a:avLst/>
          </a:prstGeom>
          <a:noFill/>
        </p:spPr>
      </p:pic>
      <p:pic>
        <p:nvPicPr>
          <p:cNvPr id="4100" name="Picture 4" descr="http://geenege.files.wordpress.com/2009/02/gif1computadora.gif"/>
          <p:cNvPicPr>
            <a:picLocks noChangeAspect="1" noChangeArrowheads="1"/>
          </p:cNvPicPr>
          <p:nvPr/>
        </p:nvPicPr>
        <p:blipFill>
          <a:blip r:embed="rId3" cstate="print"/>
          <a:srcRect/>
          <a:stretch>
            <a:fillRect/>
          </a:stretch>
        </p:blipFill>
        <p:spPr bwMode="auto">
          <a:xfrm>
            <a:off x="1043607" y="404664"/>
            <a:ext cx="3332941" cy="2808312"/>
          </a:xfrm>
          <a:prstGeom prst="rect">
            <a:avLst/>
          </a:prstGeom>
          <a:noFill/>
        </p:spPr>
      </p:pic>
    </p:spTree>
  </p:cSld>
  <p:clrMapOvr>
    <a:masterClrMapping/>
  </p:clrMapOvr>
  <p:transition>
    <p:wheel spokes="3"/>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980728"/>
            <a:ext cx="6624736" cy="6264696"/>
          </a:xfrm>
        </p:spPr>
        <p:txBody>
          <a:bodyPr>
            <a:normAutofit fontScale="62500" lnSpcReduction="20000"/>
          </a:bodyPr>
          <a:lstStyle/>
          <a:p>
            <a:pPr algn="just">
              <a:buNone/>
            </a:pPr>
            <a:r>
              <a:rPr lang="es-ES" b="1" dirty="0" smtClean="0"/>
              <a:t>Este tipo de cartas se utiliza para solicitar el cumplimiento de un acuerdo, la copia de un documento oficial, una entrevista de trabajo, un aumento de salario, información sobre un producto o servicio, etcétera.</a:t>
            </a:r>
          </a:p>
          <a:p>
            <a:pPr algn="just">
              <a:buNone/>
            </a:pPr>
            <a:endParaRPr lang="es-ES" b="1" dirty="0" smtClean="0"/>
          </a:p>
          <a:p>
            <a:pPr algn="just">
              <a:buNone/>
            </a:pPr>
            <a:r>
              <a:rPr lang="es-ES" b="1" dirty="0" smtClean="0"/>
              <a:t>El estilo de una carta de petición debe ser formal. En ella se tiene que explicar, con el máximo respeto y corrección, la situación que motiva la solicitud realizada en la carta y siempre finalizar con un agradecimiento por la atención brindada. La petición que se realice debe ser expresada claramente en el primer párrafo, junto a una breve presentación del remitente. El quién, el qué y el </a:t>
            </a:r>
            <a:r>
              <a:rPr lang="es-ES" b="1" dirty="0" smtClean="0"/>
              <a:t>por qué  </a:t>
            </a:r>
            <a:r>
              <a:rPr lang="es-ES" b="1" dirty="0" smtClean="0"/>
              <a:t>constituyen la clave del asunto de la carta de petición. Se buscará captar desde el principio la atención de quien la lee, por lo que no hay que incluir largas explicaciones , sino ir al centro de la cuestión. </a:t>
            </a:r>
          </a:p>
          <a:p>
            <a:pPr algn="just">
              <a:buNone/>
            </a:pPr>
            <a:endParaRPr lang="es-ES" b="1" dirty="0" smtClean="0"/>
          </a:p>
          <a:p>
            <a:pPr algn="just">
              <a:buNone/>
            </a:pPr>
            <a:r>
              <a:rPr lang="es-ES" b="1" dirty="0" smtClean="0"/>
              <a:t>Finalmente se incluye el saludo formal y el agradecimiento por el tiempo dedicado a la lectura de la carta. Y  si se recibe una respuesta a la petición realizada, lo correcto es enviar una respuesta en agradecimiento por la atención prestada.</a:t>
            </a:r>
          </a:p>
          <a:p>
            <a:pPr algn="just">
              <a:buNone/>
            </a:pPr>
            <a:endParaRPr lang="es-ES" dirty="0" smtClean="0"/>
          </a:p>
          <a:p>
            <a:pPr algn="just">
              <a:buNone/>
            </a:pPr>
            <a:endParaRPr lang="es-ES" dirty="0" smtClean="0"/>
          </a:p>
          <a:p>
            <a:pPr algn="just">
              <a:buNone/>
            </a:pPr>
            <a:endParaRPr lang="es-ES" dirty="0"/>
          </a:p>
        </p:txBody>
      </p:sp>
      <p:sp>
        <p:nvSpPr>
          <p:cNvPr id="4" name="1 Título"/>
          <p:cNvSpPr txBox="1">
            <a:spLocks noGrp="1"/>
          </p:cNvSpPr>
          <p:nvPr>
            <p:ph type="title"/>
          </p:nvPr>
        </p:nvSpPr>
        <p:spPr>
          <a:prstGeom prst="rect">
            <a:avLst/>
          </a:prstGeom>
        </p:spPr>
        <p:txBody>
          <a:bodyPr vert="horz" anchor="ctr">
            <a:normAutofit fontScale="9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MX" sz="3600" b="1" cap="all" dirty="0" smtClean="0">
                <a:solidFill>
                  <a:schemeClr val="tx1"/>
                </a:solidFill>
                <a:effectLst>
                  <a:reflection blurRad="12700" stA="48000" endA="300" endPos="55000" dir="5400000" sy="-90000" algn="bl" rotWithShape="0"/>
                </a:effectLst>
                <a:latin typeface="+mj-lt"/>
                <a:ea typeface="+mj-ea"/>
                <a:cs typeface="+mj-cs"/>
              </a:rPr>
              <a:t>Carta de petición</a:t>
            </a:r>
            <a:r>
              <a:rPr kumimoji="0" lang="es-ES" sz="3600" b="1" i="0" u="none" strike="noStrike" kern="1200" cap="all" spc="0" normalizeH="0" baseline="0" noProof="0" dirty="0" smtClean="0">
                <a:ln>
                  <a:noFill/>
                </a:ln>
                <a:solidFill>
                  <a:schemeClr val="tx1"/>
                </a:solidFill>
                <a:effectLst>
                  <a:reflection blurRad="12700" stA="48000" endA="300" endPos="55000" dir="5400000" sy="-90000" algn="bl" rotWithShape="0"/>
                </a:effectLst>
                <a:uLnTx/>
                <a:uFillTx/>
                <a:latin typeface="+mj-lt"/>
                <a:ea typeface="+mj-ea"/>
                <a:cs typeface="+mj-cs"/>
              </a:rPr>
              <a:t/>
            </a:r>
            <a:br>
              <a:rPr kumimoji="0" lang="es-ES" sz="3600" b="1" i="0" u="none" strike="noStrike" kern="1200" cap="all" spc="0" normalizeH="0" baseline="0" noProof="0" dirty="0" smtClean="0">
                <a:ln>
                  <a:noFill/>
                </a:ln>
                <a:solidFill>
                  <a:schemeClr val="tx1"/>
                </a:solidFill>
                <a:effectLst>
                  <a:reflection blurRad="12700" stA="48000" endA="300" endPos="55000" dir="5400000" sy="-90000" algn="bl" rotWithShape="0"/>
                </a:effectLst>
                <a:uLnTx/>
                <a:uFillTx/>
                <a:latin typeface="+mj-lt"/>
                <a:ea typeface="+mj-ea"/>
                <a:cs typeface="+mj-cs"/>
              </a:rPr>
            </a:br>
            <a:endParaRPr kumimoji="0" lang="es-ES" sz="3600" b="0" i="0" u="none" strike="noStrike" kern="1200" cap="all" spc="0" normalizeH="0" baseline="0" noProof="0" dirty="0">
              <a:ln>
                <a:noFill/>
              </a:ln>
              <a:solidFill>
                <a:schemeClr val="tx1"/>
              </a:solidFill>
              <a:effectLst>
                <a:reflection blurRad="12700" stA="48000" endA="300" endPos="55000" dir="5400000" sy="-90000" algn="bl" rotWithShape="0"/>
              </a:effectLst>
              <a:uLnTx/>
              <a:uFillTx/>
              <a:latin typeface="+mj-lt"/>
              <a:ea typeface="+mj-ea"/>
              <a:cs typeface="+mj-cs"/>
            </a:endParaRPr>
          </a:p>
        </p:txBody>
      </p:sp>
      <p:pic>
        <p:nvPicPr>
          <p:cNvPr id="3074" name="Picture 2" descr="http://upload.wikimedia.org/wikipedia/commons/thumb/f/f7/Einstein_Szilard_p1.jpg/250px-Einstein_Szilard_p1.jpg"/>
          <p:cNvPicPr>
            <a:picLocks noChangeAspect="1" noChangeArrowheads="1"/>
          </p:cNvPicPr>
          <p:nvPr/>
        </p:nvPicPr>
        <p:blipFill>
          <a:blip r:embed="rId2" cstate="print"/>
          <a:srcRect/>
          <a:stretch>
            <a:fillRect/>
          </a:stretch>
        </p:blipFill>
        <p:spPr bwMode="auto">
          <a:xfrm>
            <a:off x="6660232" y="1988840"/>
            <a:ext cx="2325689" cy="3014093"/>
          </a:xfrm>
          <a:prstGeom prst="rect">
            <a:avLst/>
          </a:prstGeom>
          <a:noFill/>
        </p:spPr>
      </p:pic>
    </p:spTree>
  </p:cSld>
  <p:clrMapOvr>
    <a:masterClrMapping/>
  </p:clrMapOvr>
  <p:transition>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77688" y="2706290"/>
            <a:ext cx="8686800" cy="4899174"/>
          </a:xfrm>
        </p:spPr>
        <p:txBody>
          <a:bodyPr>
            <a:normAutofit fontScale="62500" lnSpcReduction="20000"/>
          </a:bodyPr>
          <a:lstStyle/>
          <a:p>
            <a:pPr algn="just" fontAlgn="base">
              <a:buNone/>
            </a:pPr>
            <a:r>
              <a:rPr lang="es-ES" sz="3800" b="1" dirty="0" smtClean="0"/>
              <a:t>Es </a:t>
            </a:r>
            <a:r>
              <a:rPr lang="es-MX" sz="3800" b="1" dirty="0" smtClean="0"/>
              <a:t>la carta de contacto que una persona envía a una empresa con la intención de postularse para alguna oportunidad laboral. Esto quiere decir que el sujeto contacta a la compañía ya que desea trabajar allí.</a:t>
            </a:r>
          </a:p>
          <a:p>
            <a:pPr algn="just" fontAlgn="base">
              <a:buNone/>
            </a:pPr>
            <a:endParaRPr lang="es-MX" sz="3800" b="1" dirty="0" smtClean="0"/>
          </a:p>
          <a:p>
            <a:pPr algn="just" fontAlgn="base">
              <a:buNone/>
            </a:pPr>
            <a:r>
              <a:rPr lang="es-MX" sz="3800" b="1" dirty="0" smtClean="0"/>
              <a:t>El aspecto central de una solicitud de empleo consiste en la explicación de los intereses de la persona (cuál es el motivo de su contacto) y el detalle de su experiencia, conocimientos y aptitudes. Por lo general se recomienda utilizar un tono formal, que exprese con precisión y sin ambigüedades qué es lo que pretende el sujeto con su solicitud (ser contratado para un determinado puesto, realizar una pasantía, expresar su disponibilidad para un trabajo, medio tiempo, etc.).</a:t>
            </a:r>
          </a:p>
          <a:p>
            <a:pPr algn="just">
              <a:buNone/>
            </a:pPr>
            <a:r>
              <a:rPr lang="es-MX" dirty="0" smtClean="0"/>
              <a:t/>
            </a:r>
            <a:br>
              <a:rPr lang="es-MX" dirty="0" smtClean="0"/>
            </a:br>
            <a:r>
              <a:rPr lang="es-MX" dirty="0" smtClean="0"/>
              <a:t/>
            </a:r>
            <a:br>
              <a:rPr lang="es-MX" dirty="0" smtClean="0"/>
            </a:br>
            <a:endParaRPr lang="es-ES" dirty="0"/>
          </a:p>
        </p:txBody>
      </p:sp>
      <p:sp>
        <p:nvSpPr>
          <p:cNvPr id="4" name="1 Título"/>
          <p:cNvSpPr txBox="1">
            <a:spLocks noGrp="1"/>
          </p:cNvSpPr>
          <p:nvPr>
            <p:ph type="title"/>
          </p:nvPr>
        </p:nvSpPr>
        <p:spPr>
          <a:xfrm>
            <a:off x="251520" y="764704"/>
            <a:ext cx="8686800" cy="838200"/>
          </a:xfrm>
          <a:prstGeom prst="rect">
            <a:avLst/>
          </a:prstGeom>
        </p:spPr>
        <p:txBody>
          <a:bodyPr vert="horz" anchor="ctr">
            <a:normAutofit fontScale="90000"/>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MX" b="1" noProof="0" dirty="0" smtClean="0">
                <a:solidFill>
                  <a:schemeClr val="tx1"/>
                </a:solidFill>
              </a:rPr>
              <a:t>Solicitud de empleo</a:t>
            </a:r>
            <a:r>
              <a:rPr kumimoji="0" lang="es-ES" sz="3600" b="1" i="0" u="none" strike="noStrike" kern="1200" cap="all" spc="0" normalizeH="0" baseline="0" noProof="0" dirty="0" smtClean="0">
                <a:ln>
                  <a:noFill/>
                </a:ln>
                <a:solidFill>
                  <a:schemeClr val="tx1"/>
                </a:solidFill>
                <a:effectLst>
                  <a:reflection blurRad="12700" stA="48000" endA="300" endPos="55000" dir="5400000" sy="-90000" algn="bl" rotWithShape="0"/>
                </a:effectLst>
                <a:uLnTx/>
                <a:uFillTx/>
                <a:latin typeface="+mj-lt"/>
                <a:ea typeface="+mj-ea"/>
                <a:cs typeface="+mj-cs"/>
              </a:rPr>
              <a:t/>
            </a:r>
            <a:br>
              <a:rPr kumimoji="0" lang="es-ES" sz="3600" b="1" i="0" u="none" strike="noStrike" kern="1200" cap="all" spc="0" normalizeH="0" baseline="0" noProof="0" dirty="0" smtClean="0">
                <a:ln>
                  <a:noFill/>
                </a:ln>
                <a:solidFill>
                  <a:schemeClr val="tx1"/>
                </a:solidFill>
                <a:effectLst>
                  <a:reflection blurRad="12700" stA="48000" endA="300" endPos="55000" dir="5400000" sy="-90000" algn="bl" rotWithShape="0"/>
                </a:effectLst>
                <a:uLnTx/>
                <a:uFillTx/>
                <a:latin typeface="+mj-lt"/>
                <a:ea typeface="+mj-ea"/>
                <a:cs typeface="+mj-cs"/>
              </a:rPr>
            </a:br>
            <a:endParaRPr kumimoji="0" lang="es-ES" sz="3600" b="0" i="0" u="none" strike="noStrike" kern="1200" cap="all" spc="0" normalizeH="0" baseline="0" noProof="0" dirty="0">
              <a:ln>
                <a:noFill/>
              </a:ln>
              <a:solidFill>
                <a:schemeClr val="tx1"/>
              </a:solidFill>
              <a:effectLst>
                <a:reflection blurRad="12700" stA="48000" endA="300" endPos="55000" dir="5400000" sy="-90000" algn="bl" rotWithShape="0"/>
              </a:effectLst>
              <a:uLnTx/>
              <a:uFillTx/>
              <a:latin typeface="+mj-lt"/>
              <a:ea typeface="+mj-ea"/>
              <a:cs typeface="+mj-cs"/>
            </a:endParaRPr>
          </a:p>
        </p:txBody>
      </p:sp>
      <p:pic>
        <p:nvPicPr>
          <p:cNvPr id="2050" name="Picture 2" descr="http://www.inmoglobalred.com/fs/images/4e987194e1252d3c3500000a/imagen_ejecutivos.jpg"/>
          <p:cNvPicPr>
            <a:picLocks noChangeAspect="1" noChangeArrowheads="1"/>
          </p:cNvPicPr>
          <p:nvPr/>
        </p:nvPicPr>
        <p:blipFill>
          <a:blip r:embed="rId2" cstate="print"/>
          <a:srcRect/>
          <a:stretch>
            <a:fillRect/>
          </a:stretch>
        </p:blipFill>
        <p:spPr bwMode="auto">
          <a:xfrm>
            <a:off x="5477245" y="123600"/>
            <a:ext cx="2623147" cy="2369296"/>
          </a:xfrm>
          <a:prstGeom prst="rect">
            <a:avLst/>
          </a:prstGeom>
          <a:noFill/>
        </p:spPr>
      </p:pic>
    </p:spTree>
  </p:cSld>
  <p:clrMapOvr>
    <a:masterClrMapping/>
  </p:clrMapOvr>
  <p:transition>
    <p:zoom dir="in"/>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http://globalleadsgroup.demand.production.s3.amazonaws.com/00000136-d156-6c44-a87c-6ea3f37979d8.jpg"/>
          <p:cNvPicPr>
            <a:picLocks noChangeAspect="1" noChangeArrowheads="1"/>
          </p:cNvPicPr>
          <p:nvPr/>
        </p:nvPicPr>
        <p:blipFill>
          <a:blip r:embed="rId2" cstate="print"/>
          <a:srcRect/>
          <a:stretch>
            <a:fillRect/>
          </a:stretch>
        </p:blipFill>
        <p:spPr bwMode="auto">
          <a:xfrm>
            <a:off x="2483768" y="171400"/>
            <a:ext cx="6497960" cy="6497960"/>
          </a:xfrm>
          <a:prstGeom prst="rect">
            <a:avLst/>
          </a:prstGeom>
          <a:noFill/>
        </p:spPr>
      </p:pic>
      <p:sp>
        <p:nvSpPr>
          <p:cNvPr id="5" name="4 Rectángulo"/>
          <p:cNvSpPr/>
          <p:nvPr/>
        </p:nvSpPr>
        <p:spPr>
          <a:xfrm>
            <a:off x="179512" y="1916832"/>
            <a:ext cx="2376264" cy="1754326"/>
          </a:xfrm>
          <a:prstGeom prst="rect">
            <a:avLst/>
          </a:prstGeom>
        </p:spPr>
        <p:txBody>
          <a:bodyPr wrap="square">
            <a:spAutoFit/>
          </a:bodyPr>
          <a:lstStyle/>
          <a:p>
            <a:pPr algn="ctr"/>
            <a:r>
              <a:rPr lang="es-ES" sz="3600" b="1" dirty="0" smtClean="0">
                <a:latin typeface="Albert" pitchFamily="2" charset="0"/>
              </a:rPr>
              <a:t>Solicitud de </a:t>
            </a:r>
          </a:p>
          <a:p>
            <a:pPr algn="ctr"/>
            <a:r>
              <a:rPr lang="es-ES" sz="3600" b="1" dirty="0" smtClean="0">
                <a:latin typeface="Albert" pitchFamily="2" charset="0"/>
              </a:rPr>
              <a:t>empleo</a:t>
            </a:r>
          </a:p>
        </p:txBody>
      </p:sp>
    </p:spTree>
  </p:cSld>
  <p:clrMapOvr>
    <a:masterClrMapping/>
  </p:clrMapOvr>
  <p:transition>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475656" y="548680"/>
            <a:ext cx="8686800" cy="838200"/>
          </a:xfrm>
        </p:spPr>
        <p:txBody>
          <a:bodyPr/>
          <a:lstStyle/>
          <a:p>
            <a:r>
              <a:rPr lang="es-MX" b="1" dirty="0" smtClean="0">
                <a:solidFill>
                  <a:schemeClr val="tx1"/>
                </a:solidFill>
              </a:rPr>
              <a:t>Carta  poder</a:t>
            </a:r>
            <a:endParaRPr lang="es-ES" dirty="0"/>
          </a:p>
        </p:txBody>
      </p:sp>
      <p:sp>
        <p:nvSpPr>
          <p:cNvPr id="3" name="2 Marcador de contenido"/>
          <p:cNvSpPr>
            <a:spLocks noGrp="1"/>
          </p:cNvSpPr>
          <p:nvPr>
            <p:ph idx="1"/>
          </p:nvPr>
        </p:nvSpPr>
        <p:spPr>
          <a:xfrm>
            <a:off x="251520" y="1844824"/>
            <a:ext cx="8686800" cy="4525963"/>
          </a:xfrm>
        </p:spPr>
        <p:txBody>
          <a:bodyPr>
            <a:normAutofit fontScale="92500" lnSpcReduction="20000"/>
          </a:bodyPr>
          <a:lstStyle/>
          <a:p>
            <a:pPr algn="just">
              <a:buNone/>
            </a:pPr>
            <a:r>
              <a:rPr lang="es-ES" b="1" dirty="0" smtClean="0"/>
              <a:t>Es un documento privado suscrito por el otorgante y por una persona en especial a quien el primero autoriza para que actúe en su nombre en la realización de actos jurídicos (la mayoría de poco valor monetario), como entregar papeles oficiales, recibir alguna mercancía, recoger alguna tarjeta de crédito, entre muchos otros. Dicha carta la firman también dos testigos ( amigos, familiares o conocidos del otorgante). Cabe mencionar que la carta poder tiene sus riesgos; por ejemplo, que el representante tome decisiones  contra la voluntad del interesado y abuse de su confianza.</a:t>
            </a:r>
            <a:endParaRPr lang="es-ES" b="1" dirty="0"/>
          </a:p>
        </p:txBody>
      </p:sp>
      <p:pic>
        <p:nvPicPr>
          <p:cNvPr id="28676" name="Picture 4" descr="http://bligoo.com/media/users/0/38487/images/sobre1.jpg"/>
          <p:cNvPicPr>
            <a:picLocks noChangeAspect="1" noChangeArrowheads="1"/>
          </p:cNvPicPr>
          <p:nvPr/>
        </p:nvPicPr>
        <p:blipFill>
          <a:blip r:embed="rId2" cstate="print"/>
          <a:srcRect/>
          <a:stretch>
            <a:fillRect/>
          </a:stretch>
        </p:blipFill>
        <p:spPr bwMode="auto">
          <a:xfrm>
            <a:off x="5895528" y="144016"/>
            <a:ext cx="1700808" cy="1700808"/>
          </a:xfrm>
          <a:prstGeom prst="rect">
            <a:avLst/>
          </a:prstGeom>
          <a:noFill/>
        </p:spPr>
      </p:pic>
    </p:spTree>
  </p:cSld>
  <p:clrMapOvr>
    <a:masterClrMapping/>
  </p:clrMapOvr>
  <p:transition>
    <p:strips dir="l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img.docstoccdn.com/thumb/orig/1983881.png"/>
          <p:cNvPicPr>
            <a:picLocks noChangeAspect="1" noChangeArrowheads="1"/>
          </p:cNvPicPr>
          <p:nvPr/>
        </p:nvPicPr>
        <p:blipFill>
          <a:blip r:embed="rId2" cstate="print"/>
          <a:srcRect/>
          <a:stretch>
            <a:fillRect/>
          </a:stretch>
        </p:blipFill>
        <p:spPr bwMode="auto">
          <a:xfrm>
            <a:off x="827584" y="620688"/>
            <a:ext cx="4114994" cy="5325286"/>
          </a:xfrm>
          <a:prstGeom prst="rect">
            <a:avLst/>
          </a:prstGeom>
          <a:noFill/>
        </p:spPr>
      </p:pic>
      <p:pic>
        <p:nvPicPr>
          <p:cNvPr id="3" name="Picture 2" descr="http://t3.gstatic.com/images?q=tbn:ANd9GcT0ueA1hqd--UYZod3uO1dOApaQ_6ObRsA5h_6U2Vvb1M_5USXiqg"/>
          <p:cNvPicPr>
            <a:picLocks noChangeAspect="1" noChangeArrowheads="1"/>
          </p:cNvPicPr>
          <p:nvPr/>
        </p:nvPicPr>
        <p:blipFill>
          <a:blip r:embed="rId3" cstate="print"/>
          <a:srcRect/>
          <a:stretch>
            <a:fillRect/>
          </a:stretch>
        </p:blipFill>
        <p:spPr bwMode="auto">
          <a:xfrm>
            <a:off x="6228184" y="3933056"/>
            <a:ext cx="2016224" cy="1665222"/>
          </a:xfrm>
          <a:prstGeom prst="rect">
            <a:avLst/>
          </a:prstGeom>
          <a:noFill/>
        </p:spPr>
      </p:pic>
      <p:sp>
        <p:nvSpPr>
          <p:cNvPr id="4" name="3 CuadroTexto"/>
          <p:cNvSpPr txBox="1"/>
          <p:nvPr/>
        </p:nvSpPr>
        <p:spPr>
          <a:xfrm>
            <a:off x="6059071" y="620688"/>
            <a:ext cx="2215671" cy="2585323"/>
          </a:xfrm>
          <a:prstGeom prst="rect">
            <a:avLst/>
          </a:prstGeom>
          <a:noFill/>
        </p:spPr>
        <p:txBody>
          <a:bodyPr wrap="none" rtlCol="0">
            <a:spAutoFit/>
          </a:bodyPr>
          <a:lstStyle/>
          <a:p>
            <a:pPr algn="ctr"/>
            <a:r>
              <a:rPr lang="es-ES" sz="5400" b="1" dirty="0" smtClean="0">
                <a:latin typeface="Albert" pitchFamily="2" charset="0"/>
              </a:rPr>
              <a:t>Carta</a:t>
            </a:r>
          </a:p>
          <a:p>
            <a:pPr algn="ctr"/>
            <a:endParaRPr lang="es-ES" sz="5400" b="1" dirty="0" smtClean="0">
              <a:latin typeface="Albert" pitchFamily="2" charset="0"/>
            </a:endParaRPr>
          </a:p>
          <a:p>
            <a:pPr algn="ctr"/>
            <a:r>
              <a:rPr lang="es-ES" sz="5400" b="1" dirty="0" smtClean="0">
                <a:latin typeface="Albert" pitchFamily="2" charset="0"/>
              </a:rPr>
              <a:t>Poder</a:t>
            </a:r>
            <a:endParaRPr lang="es-ES" sz="5400" b="1" dirty="0">
              <a:latin typeface="Albert" pitchFamily="2" charset="0"/>
            </a:endParaRPr>
          </a:p>
        </p:txBody>
      </p:sp>
    </p:spTree>
  </p:cSld>
  <p:clrMapOvr>
    <a:masterClrMapping/>
  </p:clrMapOvr>
  <p:transition>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b="1" dirty="0" smtClean="0">
                <a:solidFill>
                  <a:schemeClr val="tx1"/>
                </a:solidFill>
              </a:rPr>
              <a:t>El oficio</a:t>
            </a:r>
            <a:endParaRPr lang="es-ES" dirty="0"/>
          </a:p>
        </p:txBody>
      </p:sp>
      <p:sp>
        <p:nvSpPr>
          <p:cNvPr id="3" name="2 Marcador de contenido"/>
          <p:cNvSpPr>
            <a:spLocks noGrp="1"/>
          </p:cNvSpPr>
          <p:nvPr>
            <p:ph idx="1"/>
          </p:nvPr>
        </p:nvSpPr>
        <p:spPr/>
        <p:txBody>
          <a:bodyPr>
            <a:normAutofit fontScale="92500" lnSpcReduction="10000"/>
          </a:bodyPr>
          <a:lstStyle/>
          <a:p>
            <a:pPr algn="just">
              <a:buNone/>
            </a:pPr>
            <a:r>
              <a:rPr lang="es-ES" dirty="0" smtClean="0"/>
              <a:t>Es un documento netamente oficial, es de carácter protocolario, su objetivo es transmitir información que tiene su origen y procedencia  en instituciones privadas o públicas ( planteles educativos, clínicas de salud, oficinas gubernamentales, fábricas y muchas más).</a:t>
            </a:r>
          </a:p>
          <a:p>
            <a:pPr algn="just">
              <a:buNone/>
            </a:pPr>
            <a:r>
              <a:rPr lang="es-ES" dirty="0" smtClean="0"/>
              <a:t>El oficio puede ser de dos tipos: el simple o directo, que es cuando el contenido va dirigido a un solo destinatario, y el múltiple, dirigido  diversos destinatarios.</a:t>
            </a:r>
          </a:p>
        </p:txBody>
      </p:sp>
      <p:pic>
        <p:nvPicPr>
          <p:cNvPr id="27650" name="Picture 2" descr="http://www.soloimagen.net/public/gifs/oficina.gif"/>
          <p:cNvPicPr>
            <a:picLocks noChangeAspect="1" noChangeArrowheads="1" noCrop="1"/>
          </p:cNvPicPr>
          <p:nvPr/>
        </p:nvPicPr>
        <p:blipFill>
          <a:blip r:embed="rId2" cstate="print"/>
          <a:srcRect/>
          <a:stretch>
            <a:fillRect/>
          </a:stretch>
        </p:blipFill>
        <p:spPr bwMode="auto">
          <a:xfrm>
            <a:off x="7020272" y="188640"/>
            <a:ext cx="1080120" cy="1343565"/>
          </a:xfrm>
          <a:prstGeom prst="rect">
            <a:avLst/>
          </a:prstGeom>
          <a:noFill/>
        </p:spPr>
      </p:pic>
      <p:pic>
        <p:nvPicPr>
          <p:cNvPr id="27652" name="Picture 4" descr="http://heaven.internetarchaeology.org/COMPUTERS/2MENPC.gif"/>
          <p:cNvPicPr>
            <a:picLocks noChangeAspect="1" noChangeArrowheads="1" noCrop="1"/>
          </p:cNvPicPr>
          <p:nvPr/>
        </p:nvPicPr>
        <p:blipFill>
          <a:blip r:embed="rId3" cstate="print"/>
          <a:srcRect/>
          <a:stretch>
            <a:fillRect/>
          </a:stretch>
        </p:blipFill>
        <p:spPr bwMode="auto">
          <a:xfrm>
            <a:off x="4572000" y="188640"/>
            <a:ext cx="1080120" cy="1304048"/>
          </a:xfrm>
          <a:prstGeom prst="rect">
            <a:avLst/>
          </a:prstGeom>
          <a:noFill/>
        </p:spPr>
      </p:pic>
    </p:spTree>
  </p:cSld>
  <p:clrMapOvr>
    <a:masterClrMapping/>
  </p:clrMapOvr>
  <p:transition>
    <p:split orient="vert" dir="in"/>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6" name="Picture 6" descr="http://4.bp.blogspot.com/_1V-WhvwGPjQ/S7JExZDKJoI/AAAAAAAAABg/MWFZt-v69BY/s1600/Oficio_008-2010.jpg"/>
          <p:cNvPicPr>
            <a:picLocks noChangeAspect="1" noChangeArrowheads="1"/>
          </p:cNvPicPr>
          <p:nvPr/>
        </p:nvPicPr>
        <p:blipFill>
          <a:blip r:embed="rId2" cstate="print"/>
          <a:srcRect/>
          <a:stretch>
            <a:fillRect/>
          </a:stretch>
        </p:blipFill>
        <p:spPr bwMode="auto">
          <a:xfrm>
            <a:off x="1115616" y="620688"/>
            <a:ext cx="4549285" cy="5328592"/>
          </a:xfrm>
          <a:prstGeom prst="rect">
            <a:avLst/>
          </a:prstGeom>
          <a:noFill/>
        </p:spPr>
      </p:pic>
      <p:sp>
        <p:nvSpPr>
          <p:cNvPr id="5" name="4 CuadroTexto"/>
          <p:cNvSpPr txBox="1"/>
          <p:nvPr/>
        </p:nvSpPr>
        <p:spPr>
          <a:xfrm>
            <a:off x="5868144" y="2780928"/>
            <a:ext cx="3005951" cy="923330"/>
          </a:xfrm>
          <a:prstGeom prst="rect">
            <a:avLst/>
          </a:prstGeom>
          <a:noFill/>
        </p:spPr>
        <p:txBody>
          <a:bodyPr wrap="none" rtlCol="0">
            <a:spAutoFit/>
          </a:bodyPr>
          <a:lstStyle/>
          <a:p>
            <a:pPr algn="ctr"/>
            <a:r>
              <a:rPr lang="es-ES" sz="5400" b="1" dirty="0" smtClean="0">
                <a:latin typeface="Albert" pitchFamily="2" charset="0"/>
              </a:rPr>
              <a:t>El Oficio</a:t>
            </a:r>
            <a:endParaRPr lang="es-ES" sz="5400" b="1" dirty="0">
              <a:latin typeface="Albert" pitchFamily="2" charset="0"/>
            </a:endParaRPr>
          </a:p>
        </p:txBody>
      </p:sp>
    </p:spTree>
  </p:cSld>
  <p:clrMapOvr>
    <a:masterClrMapping/>
  </p:clrMapOvr>
  <p:transition>
    <p:wedg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Viajes">
  <a:themeElements>
    <a:clrScheme name="Viajes">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Viajes">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Viajes">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531</TotalTime>
  <Words>1422</Words>
  <Application>Microsoft Office PowerPoint</Application>
  <PresentationFormat>Presentación en pantalla (4:3)</PresentationFormat>
  <Paragraphs>95</Paragraphs>
  <Slides>18</Slides>
  <Notes>1</Notes>
  <HiddenSlides>0</HiddenSlides>
  <MMClips>0</MMClips>
  <ScaleCrop>false</ScaleCrop>
  <HeadingPairs>
    <vt:vector size="4" baseType="variant">
      <vt:variant>
        <vt:lpstr>Tema</vt:lpstr>
      </vt:variant>
      <vt:variant>
        <vt:i4>1</vt:i4>
      </vt:variant>
      <vt:variant>
        <vt:lpstr>Títulos de diapositiva</vt:lpstr>
      </vt:variant>
      <vt:variant>
        <vt:i4>18</vt:i4>
      </vt:variant>
    </vt:vector>
  </HeadingPairs>
  <TitlesOfParts>
    <vt:vector size="19" baseType="lpstr">
      <vt:lpstr>Viajes</vt:lpstr>
      <vt:lpstr>Diapositiva 1</vt:lpstr>
      <vt:lpstr>Clasificación de los textos funcionales</vt:lpstr>
      <vt:lpstr>Textos personales</vt:lpstr>
      <vt:lpstr>Diapositiva 4</vt:lpstr>
      <vt:lpstr>Información que debe contener el curriculum vitae</vt:lpstr>
      <vt:lpstr>autobiografía </vt:lpstr>
      <vt:lpstr>Textos escolares </vt:lpstr>
      <vt:lpstr>Diapositiva 8</vt:lpstr>
      <vt:lpstr>Mapa conceptual </vt:lpstr>
      <vt:lpstr>Textos laborales y sociales </vt:lpstr>
      <vt:lpstr>Diapositiva 11</vt:lpstr>
      <vt:lpstr>Carta de petición </vt:lpstr>
      <vt:lpstr>Solicitud de empleo </vt:lpstr>
      <vt:lpstr>Diapositiva 14</vt:lpstr>
      <vt:lpstr>Carta  poder</vt:lpstr>
      <vt:lpstr>Diapositiva 16</vt:lpstr>
      <vt:lpstr>El oficio</vt:lpstr>
      <vt:lpstr>Diapositiva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usuario</cp:lastModifiedBy>
  <cp:revision>61</cp:revision>
  <dcterms:modified xsi:type="dcterms:W3CDTF">2013-07-30T17:02:59Z</dcterms:modified>
</cp:coreProperties>
</file>