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4" r:id="rId9"/>
    <p:sldId id="265" r:id="rId10"/>
    <p:sldId id="263" r:id="rId11"/>
    <p:sldId id="266" r:id="rId12"/>
    <p:sldId id="267" r:id="rId13"/>
    <p:sldId id="268" r:id="rId14"/>
    <p:sldId id="269" r:id="rId15"/>
    <p:sldId id="270" r:id="rId16"/>
    <p:sldId id="271" r:id="rId17"/>
    <p:sldId id="272" r:id="rId18"/>
    <p:sldId id="274" r:id="rId19"/>
    <p:sldId id="273" r:id="rId20"/>
    <p:sldId id="275" r:id="rId21"/>
    <p:sldId id="276" r:id="rId22"/>
    <p:sldId id="277"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7" r:id="rId39"/>
    <p:sldId id="296" r:id="rId40"/>
    <p:sldId id="298" r:id="rId41"/>
    <p:sldId id="299" r:id="rId42"/>
    <p:sldId id="300" r:id="rId43"/>
    <p:sldId id="301" r:id="rId44"/>
    <p:sldId id="303" r:id="rId45"/>
    <p:sldId id="304" r:id="rId46"/>
    <p:sldId id="305" r:id="rId47"/>
    <p:sldId id="278" r:id="rId48"/>
    <p:sldId id="280" r:id="rId49"/>
    <p:sldId id="279"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1" d="100"/>
          <a:sy n="71" d="100"/>
        </p:scale>
        <p:origin x="-702" y="-16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4/13/2015</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watch?v=gJUj8jdFODA" TargetMode="External"/><Relationship Id="rId2" Type="http://schemas.openxmlformats.org/officeDocument/2006/relationships/hyperlink" Target="https://www.youtube.com/watch?v=1XT1hLRcGOY"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www.nlm.nih.gov/medlineplus/spanish/ency/article/001946.htm" TargetMode="External"/><Relationship Id="rId2" Type="http://schemas.openxmlformats.org/officeDocument/2006/relationships/hyperlink" Target="http://www.juntadeandalucia.es/averroes/~29701428/salud/reprodu.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4313673" y="5865406"/>
            <a:ext cx="6987645" cy="535392"/>
          </a:xfrm>
        </p:spPr>
        <p:txBody>
          <a:bodyPr/>
          <a:lstStyle/>
          <a:p>
            <a:r>
              <a:rPr lang="es-MX" b="1" dirty="0" smtClean="0"/>
              <a:t>IBQ. MAYRA LIZETH DE LEÓN SALAS</a:t>
            </a:r>
            <a:endParaRPr lang="es-MX" b="1" dirty="0"/>
          </a:p>
        </p:txBody>
      </p:sp>
      <p:sp>
        <p:nvSpPr>
          <p:cNvPr id="4" name="3 CuadroTexto"/>
          <p:cNvSpPr txBox="1"/>
          <p:nvPr/>
        </p:nvSpPr>
        <p:spPr>
          <a:xfrm>
            <a:off x="5002306" y="1801905"/>
            <a:ext cx="2864054" cy="707886"/>
          </a:xfrm>
          <a:prstGeom prst="rect">
            <a:avLst/>
          </a:prstGeom>
          <a:noFill/>
        </p:spPr>
        <p:txBody>
          <a:bodyPr wrap="none" rtlCol="0">
            <a:spAutoFit/>
          </a:bodyPr>
          <a:lstStyle/>
          <a:p>
            <a:r>
              <a:rPr lang="es-ES" sz="4000" b="1" dirty="0" smtClean="0"/>
              <a:t>BIOLOGÍA II</a:t>
            </a:r>
            <a:endParaRPr lang="es-ES" sz="4000" b="1" dirty="0"/>
          </a:p>
        </p:txBody>
      </p:sp>
      <p:sp>
        <p:nvSpPr>
          <p:cNvPr id="5" name="4 Rectángulo"/>
          <p:cNvSpPr/>
          <p:nvPr/>
        </p:nvSpPr>
        <p:spPr>
          <a:xfrm>
            <a:off x="3545544" y="4154704"/>
            <a:ext cx="9265023" cy="800219"/>
          </a:xfrm>
          <a:prstGeom prst="rect">
            <a:avLst/>
          </a:prstGeom>
        </p:spPr>
        <p:txBody>
          <a:bodyPr wrap="square">
            <a:spAutoFit/>
          </a:bodyPr>
          <a:lstStyle/>
          <a:p>
            <a:r>
              <a:rPr lang="es-MX" b="1" dirty="0" smtClean="0"/>
              <a:t> </a:t>
            </a:r>
            <a:br>
              <a:rPr lang="es-MX" b="1" dirty="0" smtClean="0"/>
            </a:br>
            <a:r>
              <a:rPr lang="es-MX" sz="2800" b="1" dirty="0" smtClean="0"/>
              <a:t>SABER DECLARATIVO. APARATO REPRODUCTOR</a:t>
            </a:r>
            <a:endParaRPr lang="es-ES" sz="2800" dirty="0"/>
          </a:p>
        </p:txBody>
      </p:sp>
      <p:sp>
        <p:nvSpPr>
          <p:cNvPr id="7" name="6 Rectángulo"/>
          <p:cNvSpPr/>
          <p:nvPr/>
        </p:nvSpPr>
        <p:spPr>
          <a:xfrm>
            <a:off x="2608732" y="2832861"/>
            <a:ext cx="8794376" cy="1200329"/>
          </a:xfrm>
          <a:prstGeom prst="rect">
            <a:avLst/>
          </a:prstGeom>
        </p:spPr>
        <p:txBody>
          <a:bodyPr wrap="square">
            <a:spAutoFit/>
          </a:bodyPr>
          <a:lstStyle/>
          <a:p>
            <a:pPr algn="just"/>
            <a:r>
              <a:rPr lang="es-MX" sz="2400" b="1" dirty="0" smtClean="0"/>
              <a:t>BLOQUE V. RECONOCE LOS PROCESOS BIOLÓGICOS QUE SE LLEVAN A CABO EN LOS SERES HUMANOS Y EN ORGANISMOS SEMEJANTES</a:t>
            </a:r>
            <a:endParaRPr lang="es-ES" sz="2400" dirty="0"/>
          </a:p>
        </p:txBody>
      </p:sp>
      <p:sp>
        <p:nvSpPr>
          <p:cNvPr id="8" name="7 CuadroTexto"/>
          <p:cNvSpPr txBox="1"/>
          <p:nvPr/>
        </p:nvSpPr>
        <p:spPr>
          <a:xfrm>
            <a:off x="2416266" y="188259"/>
            <a:ext cx="8766503" cy="1323439"/>
          </a:xfrm>
          <a:prstGeom prst="rect">
            <a:avLst/>
          </a:prstGeom>
          <a:noFill/>
        </p:spPr>
        <p:txBody>
          <a:bodyPr wrap="none" rtlCol="0">
            <a:spAutoFit/>
          </a:bodyPr>
          <a:lstStyle/>
          <a:p>
            <a:pPr algn="ctr"/>
            <a:r>
              <a:rPr lang="es-ES" sz="4000" b="1" dirty="0" smtClean="0"/>
              <a:t>MULTIVERSIDAD LATINOAMERICANA</a:t>
            </a:r>
          </a:p>
          <a:p>
            <a:pPr algn="ctr"/>
            <a:r>
              <a:rPr lang="es-ES" sz="4000" b="1" dirty="0" smtClean="0"/>
              <a:t>CAMPUS  TORREÓN</a:t>
            </a:r>
            <a:endParaRPr lang="es-ES" sz="4000" b="1" dirty="0"/>
          </a:p>
        </p:txBody>
      </p:sp>
    </p:spTree>
    <p:extLst>
      <p:ext uri="{BB962C8B-B14F-4D97-AF65-F5344CB8AC3E}">
        <p14:creationId xmlns:p14="http://schemas.microsoft.com/office/powerpoint/2010/main" xmlns="" val="38710152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30523" y="188259"/>
            <a:ext cx="10018713" cy="1752599"/>
          </a:xfrm>
        </p:spPr>
        <p:txBody>
          <a:bodyPr/>
          <a:lstStyle/>
          <a:p>
            <a:r>
              <a:rPr lang="es-MX" b="1" dirty="0" smtClean="0"/>
              <a:t>REPRODUCCIÓN Y SEXUALIDAD</a:t>
            </a:r>
            <a:endParaRPr lang="es-MX" b="1" dirty="0"/>
          </a:p>
        </p:txBody>
      </p:sp>
      <p:sp>
        <p:nvSpPr>
          <p:cNvPr id="3" name="Marcador de contenido 2"/>
          <p:cNvSpPr>
            <a:spLocks noGrp="1"/>
          </p:cNvSpPr>
          <p:nvPr>
            <p:ph idx="1"/>
          </p:nvPr>
        </p:nvSpPr>
        <p:spPr>
          <a:xfrm>
            <a:off x="1511205" y="1967752"/>
            <a:ext cx="10018713" cy="3556001"/>
          </a:xfrm>
        </p:spPr>
        <p:txBody>
          <a:bodyPr>
            <a:normAutofit fontScale="92500" lnSpcReduction="20000"/>
          </a:bodyPr>
          <a:lstStyle/>
          <a:p>
            <a:r>
              <a:rPr lang="es-MX" b="1" dirty="0"/>
              <a:t>El Sexo tiene dos componentes, a veces separados y a veces muy unidos. </a:t>
            </a:r>
            <a:endParaRPr lang="es-MX" b="1" dirty="0" smtClean="0"/>
          </a:p>
          <a:p>
            <a:endParaRPr lang="es-MX" b="1" dirty="0" smtClean="0"/>
          </a:p>
          <a:p>
            <a:r>
              <a:rPr lang="es-MX" b="1" dirty="0" smtClean="0"/>
              <a:t>Uno </a:t>
            </a:r>
            <a:r>
              <a:rPr lang="es-MX" b="1" dirty="0"/>
              <a:t>es fisiológico: la formación de un nuevo ser. </a:t>
            </a:r>
          </a:p>
          <a:p>
            <a:endParaRPr lang="es-MX" b="1" dirty="0" smtClean="0"/>
          </a:p>
          <a:p>
            <a:r>
              <a:rPr lang="es-MX" b="1" dirty="0" smtClean="0"/>
              <a:t>El </a:t>
            </a:r>
            <a:r>
              <a:rPr lang="es-MX" b="1" dirty="0"/>
              <a:t>otro, emocional, la expresión de la pasión y del afecto entre dos personas.  </a:t>
            </a:r>
            <a:endParaRPr lang="es-MX" b="1" dirty="0" smtClean="0"/>
          </a:p>
          <a:p>
            <a:endParaRPr lang="es-MX" b="1" dirty="0"/>
          </a:p>
          <a:p>
            <a:pPr algn="just"/>
            <a:r>
              <a:rPr lang="es-MX" b="1" dirty="0" smtClean="0"/>
              <a:t>Pocas </a:t>
            </a:r>
            <a:r>
              <a:rPr lang="es-MX" b="1" dirty="0"/>
              <a:t>culturas han tratado de engendrar hijos sin que existieran relaciones afectivas entre los miembros de la pareja; y muchas han buscado hacer el amor sin que  engendrar niños fuera consecuencia </a:t>
            </a:r>
            <a:r>
              <a:rPr lang="es-MX" b="1" dirty="0" smtClean="0"/>
              <a:t>necesaria.</a:t>
            </a:r>
            <a:endParaRPr lang="es-MX" b="1" dirty="0"/>
          </a:p>
        </p:txBody>
      </p:sp>
    </p:spTree>
    <p:extLst>
      <p:ext uri="{BB962C8B-B14F-4D97-AF65-F5344CB8AC3E}">
        <p14:creationId xmlns:p14="http://schemas.microsoft.com/office/powerpoint/2010/main" xmlns="" val="28415553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90181" y="309282"/>
            <a:ext cx="10018713" cy="1752599"/>
          </a:xfrm>
        </p:spPr>
        <p:txBody>
          <a:bodyPr/>
          <a:lstStyle/>
          <a:p>
            <a:r>
              <a:rPr lang="es-MX" b="1" dirty="0" smtClean="0"/>
              <a:t>SISTEMAS REPRODUCTORES</a:t>
            </a:r>
            <a:endParaRPr lang="es-MX" b="1" dirty="0"/>
          </a:p>
        </p:txBody>
      </p:sp>
      <p:sp>
        <p:nvSpPr>
          <p:cNvPr id="3" name="Marcador de contenido 2"/>
          <p:cNvSpPr>
            <a:spLocks noGrp="1"/>
          </p:cNvSpPr>
          <p:nvPr>
            <p:ph idx="1"/>
          </p:nvPr>
        </p:nvSpPr>
        <p:spPr>
          <a:xfrm>
            <a:off x="1403627" y="1819834"/>
            <a:ext cx="10018713" cy="3124201"/>
          </a:xfrm>
        </p:spPr>
        <p:txBody>
          <a:bodyPr>
            <a:normAutofit/>
          </a:bodyPr>
          <a:lstStyle/>
          <a:p>
            <a:pPr algn="just"/>
            <a:r>
              <a:rPr lang="es-MX" b="1" dirty="0"/>
              <a:t>Sólo es posible la reproducción si una célula germinal femenina (el óvulo) es fecundada por una célula germinal masculina (el espermatozoide). </a:t>
            </a:r>
            <a:endParaRPr lang="es-MX" b="1" dirty="0" smtClean="0"/>
          </a:p>
          <a:p>
            <a:pPr algn="just"/>
            <a:endParaRPr lang="es-MX" b="1" dirty="0"/>
          </a:p>
          <a:p>
            <a:pPr algn="just"/>
            <a:r>
              <a:rPr lang="es-MX" b="1" dirty="0" smtClean="0"/>
              <a:t>El </a:t>
            </a:r>
            <a:r>
              <a:rPr lang="es-MX" b="1" dirty="0"/>
              <a:t>sistema reproductor de la mujer está organizado para la </a:t>
            </a:r>
            <a:r>
              <a:rPr lang="es-MX" b="1" dirty="0" smtClean="0"/>
              <a:t>reproducción </a:t>
            </a:r>
            <a:r>
              <a:rPr lang="es-MX" b="1" dirty="0"/>
              <a:t>de estos óvulos por los ovarios, y para acomodar y nutrir en el útero al feto en crecimiento durante nueve meses, hasta el parto. </a:t>
            </a:r>
          </a:p>
        </p:txBody>
      </p:sp>
    </p:spTree>
    <p:extLst>
      <p:ext uri="{BB962C8B-B14F-4D97-AF65-F5344CB8AC3E}">
        <p14:creationId xmlns:p14="http://schemas.microsoft.com/office/powerpoint/2010/main" xmlns="" val="4021538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94875" y="282388"/>
            <a:ext cx="10018713" cy="1326030"/>
          </a:xfrm>
        </p:spPr>
        <p:txBody>
          <a:bodyPr/>
          <a:lstStyle/>
          <a:p>
            <a:pPr algn="just"/>
            <a:r>
              <a:rPr lang="es-MX" dirty="0" smtClean="0"/>
              <a:t>El </a:t>
            </a:r>
            <a:r>
              <a:rPr lang="es-MX" dirty="0"/>
              <a:t>sistema reproductor masculino </a:t>
            </a:r>
            <a:r>
              <a:rPr lang="es-MX" dirty="0" smtClean="0"/>
              <a:t>está </a:t>
            </a:r>
            <a:r>
              <a:rPr lang="es-MX" dirty="0"/>
              <a:t>organizado para producir esperma y transportarlo a la vagina, desde donde podrá dirigirse hacia el óvulo y entrar en contacto con él.</a:t>
            </a:r>
          </a:p>
        </p:txBody>
      </p:sp>
      <p:pic>
        <p:nvPicPr>
          <p:cNvPr id="4" name="Imagen 3"/>
          <p:cNvPicPr>
            <a:picLocks noChangeAspect="1"/>
          </p:cNvPicPr>
          <p:nvPr/>
        </p:nvPicPr>
        <p:blipFill>
          <a:blip r:embed="rId2"/>
          <a:stretch>
            <a:fillRect/>
          </a:stretch>
        </p:blipFill>
        <p:spPr>
          <a:xfrm>
            <a:off x="2472019" y="1694329"/>
            <a:ext cx="8819356" cy="4953338"/>
          </a:xfrm>
          <a:prstGeom prst="rect">
            <a:avLst/>
          </a:prstGeom>
        </p:spPr>
      </p:pic>
    </p:spTree>
    <p:extLst>
      <p:ext uri="{BB962C8B-B14F-4D97-AF65-F5344CB8AC3E}">
        <p14:creationId xmlns:p14="http://schemas.microsoft.com/office/powerpoint/2010/main" xmlns="" val="31085860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74810" y="1360397"/>
            <a:ext cx="10018713" cy="4470400"/>
          </a:xfrm>
        </p:spPr>
        <p:txBody>
          <a:bodyPr>
            <a:normAutofit/>
          </a:bodyPr>
          <a:lstStyle/>
          <a:p>
            <a:pPr algn="just"/>
            <a:r>
              <a:rPr lang="es-MX" dirty="0"/>
              <a:t>El conjunto de los genitales femeninos externos constituye la vulva. </a:t>
            </a:r>
            <a:endParaRPr lang="es-MX" dirty="0" smtClean="0"/>
          </a:p>
          <a:p>
            <a:pPr algn="just"/>
            <a:endParaRPr lang="es-MX" dirty="0"/>
          </a:p>
          <a:p>
            <a:pPr algn="just"/>
            <a:r>
              <a:rPr lang="es-MX" dirty="0" smtClean="0"/>
              <a:t>En </a:t>
            </a:r>
            <a:r>
              <a:rPr lang="es-MX" dirty="0"/>
              <a:t>la parte frontal se encuentra el monte de Venus, una prominencia de tejido graso recubierta de vello, situada sobre la sínfisis del pubis. </a:t>
            </a:r>
            <a:endParaRPr lang="es-MX" dirty="0" smtClean="0"/>
          </a:p>
          <a:p>
            <a:pPr algn="just"/>
            <a:endParaRPr lang="es-MX" dirty="0"/>
          </a:p>
          <a:p>
            <a:pPr algn="just"/>
            <a:r>
              <a:rPr lang="es-MX" dirty="0" smtClean="0"/>
              <a:t>Por </a:t>
            </a:r>
            <a:r>
              <a:rPr lang="es-MX" dirty="0"/>
              <a:t>debajo te extienden dos repliegues de piel, los labios mayores, los cuales rodean a otros dos pliegues de menor tamaño, los labios menores</a:t>
            </a:r>
            <a:r>
              <a:rPr lang="es-MX" dirty="0" smtClean="0"/>
              <a:t>.</a:t>
            </a:r>
          </a:p>
        </p:txBody>
      </p:sp>
      <p:sp>
        <p:nvSpPr>
          <p:cNvPr id="4" name="CuadroTexto 3"/>
          <p:cNvSpPr txBox="1"/>
          <p:nvPr/>
        </p:nvSpPr>
        <p:spPr>
          <a:xfrm>
            <a:off x="2209800" y="695861"/>
            <a:ext cx="8724900" cy="707886"/>
          </a:xfrm>
          <a:prstGeom prst="rect">
            <a:avLst/>
          </a:prstGeom>
          <a:noFill/>
        </p:spPr>
        <p:txBody>
          <a:bodyPr wrap="square" rtlCol="0">
            <a:spAutoFit/>
          </a:bodyPr>
          <a:lstStyle/>
          <a:p>
            <a:r>
              <a:rPr lang="es-MX" sz="4000" dirty="0" smtClean="0"/>
              <a:t>SISTEMA REPRODUCTOR FEMENINO</a:t>
            </a:r>
            <a:endParaRPr lang="es-MX" sz="4000" dirty="0"/>
          </a:p>
        </p:txBody>
      </p:sp>
    </p:spTree>
    <p:extLst>
      <p:ext uri="{BB962C8B-B14F-4D97-AF65-F5344CB8AC3E}">
        <p14:creationId xmlns:p14="http://schemas.microsoft.com/office/powerpoint/2010/main" xmlns="" val="24246987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914401"/>
            <a:ext cx="10018713" cy="4876800"/>
          </a:xfrm>
        </p:spPr>
        <p:txBody>
          <a:bodyPr/>
          <a:lstStyle/>
          <a:p>
            <a:endParaRPr lang="es-MX" dirty="0" smtClean="0"/>
          </a:p>
          <a:p>
            <a:pPr algn="just"/>
            <a:r>
              <a:rPr lang="es-MX" dirty="0"/>
              <a:t>Por debajo de ellos, y situado anteriormente, se encuentra el clítoris, un pequeño órgano eréctil que constituye una importante fuente de excitación y que corresponde al pene masculino</a:t>
            </a:r>
            <a:r>
              <a:rPr lang="es-MX" dirty="0" smtClean="0"/>
              <a:t>.</a:t>
            </a:r>
          </a:p>
          <a:p>
            <a:pPr algn="just"/>
            <a:endParaRPr lang="es-MX" dirty="0"/>
          </a:p>
          <a:p>
            <a:pPr algn="just"/>
            <a:r>
              <a:rPr lang="es-MX" dirty="0" smtClean="0"/>
              <a:t>La </a:t>
            </a:r>
            <a:r>
              <a:rPr lang="es-MX" dirty="0"/>
              <a:t>abertura vaginal se encuentra entre los labios y está cerrada en las mujeres vírgenes por el himen, una fina membrana que normalmente se desgarra en el momento de realizar el primer coito, si bien puede romperse </a:t>
            </a:r>
            <a:r>
              <a:rPr lang="es-MX" dirty="0" smtClean="0"/>
              <a:t>a sí </a:t>
            </a:r>
            <a:r>
              <a:rPr lang="es-MX" dirty="0"/>
              <a:t>mismo precozmente por la práctica de algún ejercicio violento o a consecuencia de alguna contusión.</a:t>
            </a:r>
          </a:p>
          <a:p>
            <a:pPr algn="just"/>
            <a:endParaRPr lang="es-MX" dirty="0"/>
          </a:p>
        </p:txBody>
      </p:sp>
    </p:spTree>
    <p:extLst>
      <p:ext uri="{BB962C8B-B14F-4D97-AF65-F5344CB8AC3E}">
        <p14:creationId xmlns:p14="http://schemas.microsoft.com/office/powerpoint/2010/main" xmlns="" val="6671735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265097" y="230187"/>
            <a:ext cx="4505466" cy="5815013"/>
          </a:xfrm>
          <a:prstGeom prst="rect">
            <a:avLst/>
          </a:prstGeom>
        </p:spPr>
      </p:pic>
      <p:pic>
        <p:nvPicPr>
          <p:cNvPr id="6" name="Imagen 5"/>
          <p:cNvPicPr>
            <a:picLocks noChangeAspect="1"/>
          </p:cNvPicPr>
          <p:nvPr/>
        </p:nvPicPr>
        <p:blipFill>
          <a:blip r:embed="rId3"/>
          <a:stretch>
            <a:fillRect/>
          </a:stretch>
        </p:blipFill>
        <p:spPr>
          <a:xfrm>
            <a:off x="5824904" y="488892"/>
            <a:ext cx="6075743" cy="5270707"/>
          </a:xfrm>
          <a:prstGeom prst="rect">
            <a:avLst/>
          </a:prstGeom>
        </p:spPr>
      </p:pic>
    </p:spTree>
    <p:extLst>
      <p:ext uri="{BB962C8B-B14F-4D97-AF65-F5344CB8AC3E}">
        <p14:creationId xmlns:p14="http://schemas.microsoft.com/office/powerpoint/2010/main" xmlns="" val="14440161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00210" y="342900"/>
            <a:ext cx="10018713" cy="5905499"/>
          </a:xfrm>
        </p:spPr>
        <p:txBody>
          <a:bodyPr>
            <a:normAutofit/>
          </a:bodyPr>
          <a:lstStyle/>
          <a:p>
            <a:pPr algn="just"/>
            <a:r>
              <a:rPr lang="es-MX" dirty="0"/>
              <a:t>La vagina es un tubo muscular de unos 10 cm de longitud, que rodea al pene durante el coito en ella se deposita el semen tras la eyaculación. </a:t>
            </a:r>
            <a:endParaRPr lang="es-MX" dirty="0" smtClean="0"/>
          </a:p>
          <a:p>
            <a:pPr algn="just"/>
            <a:endParaRPr lang="es-MX" dirty="0"/>
          </a:p>
          <a:p>
            <a:pPr algn="just"/>
            <a:r>
              <a:rPr lang="es-MX" dirty="0" smtClean="0"/>
              <a:t>El </a:t>
            </a:r>
            <a:r>
              <a:rPr lang="es-MX" dirty="0"/>
              <a:t>esperma asciende por la vagina y pasa por un estrecho cuello o </a:t>
            </a:r>
            <a:r>
              <a:rPr lang="es-MX" dirty="0" err="1"/>
              <a:t>cervix</a:t>
            </a:r>
            <a:r>
              <a:rPr lang="es-MX" dirty="0"/>
              <a:t> que señala el comienzo del útero, un órgano en forma de pera de unos 8 cm de longitud. </a:t>
            </a:r>
            <a:endParaRPr lang="es-MX" dirty="0" smtClean="0"/>
          </a:p>
          <a:p>
            <a:pPr algn="just"/>
            <a:endParaRPr lang="es-MX" dirty="0"/>
          </a:p>
          <a:p>
            <a:pPr algn="just"/>
            <a:r>
              <a:rPr lang="es-MX" dirty="0" smtClean="0"/>
              <a:t>Las </a:t>
            </a:r>
            <a:r>
              <a:rPr lang="es-MX" dirty="0"/>
              <a:t>dos trompas de Falopio, de unos 10 cm de longitud, conectan el útero con los ovarios. </a:t>
            </a:r>
          </a:p>
        </p:txBody>
      </p:sp>
    </p:spTree>
    <p:extLst>
      <p:ext uri="{BB962C8B-B14F-4D97-AF65-F5344CB8AC3E}">
        <p14:creationId xmlns:p14="http://schemas.microsoft.com/office/powerpoint/2010/main" xmlns="" val="19616479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24545" y="1448546"/>
            <a:ext cx="10018713" cy="3124201"/>
          </a:xfrm>
        </p:spPr>
        <p:txBody>
          <a:bodyPr>
            <a:normAutofit/>
          </a:bodyPr>
          <a:lstStyle/>
          <a:p>
            <a:r>
              <a:rPr lang="es-MX" dirty="0" smtClean="0"/>
              <a:t>Estos </a:t>
            </a:r>
            <a:r>
              <a:rPr lang="es-MX" dirty="0"/>
              <a:t>tienen forma de nuez, y están situados en el interior del abdomen. Cada 28 días los ovarios liberan un óvulo maduro, el cual entra en la trompa de </a:t>
            </a:r>
            <a:r>
              <a:rPr lang="es-MX" dirty="0" err="1" smtClean="0"/>
              <a:t>falopio</a:t>
            </a:r>
            <a:r>
              <a:rPr lang="es-MX" dirty="0" smtClean="0"/>
              <a:t>.</a:t>
            </a:r>
          </a:p>
          <a:p>
            <a:endParaRPr lang="es-MX" dirty="0"/>
          </a:p>
          <a:p>
            <a:pPr algn="just"/>
            <a:r>
              <a:rPr lang="es-MX" dirty="0" smtClean="0"/>
              <a:t> </a:t>
            </a:r>
            <a:r>
              <a:rPr lang="es-MX" dirty="0"/>
              <a:t>Los ovarios son también responsables de la producción de las hormonas sexuales </a:t>
            </a:r>
            <a:r>
              <a:rPr lang="es-MX" dirty="0" smtClean="0"/>
              <a:t>femeninas.</a:t>
            </a:r>
            <a:endParaRPr lang="es-MX" dirty="0"/>
          </a:p>
        </p:txBody>
      </p:sp>
    </p:spTree>
    <p:extLst>
      <p:ext uri="{BB962C8B-B14F-4D97-AF65-F5344CB8AC3E}">
        <p14:creationId xmlns:p14="http://schemas.microsoft.com/office/powerpoint/2010/main" xmlns="" val="34924424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33700" y="572627"/>
            <a:ext cx="7696200" cy="6137822"/>
          </a:xfrm>
          <a:prstGeom prst="rect">
            <a:avLst/>
          </a:prstGeom>
        </p:spPr>
      </p:pic>
    </p:spTree>
    <p:extLst>
      <p:ext uri="{BB962C8B-B14F-4D97-AF65-F5344CB8AC3E}">
        <p14:creationId xmlns:p14="http://schemas.microsoft.com/office/powerpoint/2010/main" xmlns="" val="36241336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645704" y="496886"/>
            <a:ext cx="8454096" cy="5121661"/>
          </a:xfrm>
          <a:prstGeom prst="rect">
            <a:avLst/>
          </a:prstGeom>
        </p:spPr>
      </p:pic>
    </p:spTree>
    <p:extLst>
      <p:ext uri="{BB962C8B-B14F-4D97-AF65-F5344CB8AC3E}">
        <p14:creationId xmlns:p14="http://schemas.microsoft.com/office/powerpoint/2010/main" xmlns="" val="30623202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SISTEMA REPRODUCTOR MASCULINO </a:t>
            </a:r>
            <a:endParaRPr lang="es-MX" dirty="0"/>
          </a:p>
        </p:txBody>
      </p:sp>
      <p:sp>
        <p:nvSpPr>
          <p:cNvPr id="3" name="Marcador de contenido 2"/>
          <p:cNvSpPr>
            <a:spLocks noGrp="1"/>
          </p:cNvSpPr>
          <p:nvPr>
            <p:ph idx="1"/>
          </p:nvPr>
        </p:nvSpPr>
        <p:spPr/>
        <p:txBody>
          <a:bodyPr>
            <a:normAutofit fontScale="92500"/>
          </a:bodyPr>
          <a:lstStyle/>
          <a:p>
            <a:r>
              <a:rPr lang="es-MX" dirty="0"/>
              <a:t>La mayor parte del sistema reproductor masculino se encuentra en el exterior del cuerpo. </a:t>
            </a:r>
            <a:endParaRPr lang="es-MX" dirty="0" smtClean="0"/>
          </a:p>
          <a:p>
            <a:endParaRPr lang="es-MX" dirty="0"/>
          </a:p>
          <a:p>
            <a:r>
              <a:rPr lang="es-MX" dirty="0" smtClean="0"/>
              <a:t>Las </a:t>
            </a:r>
            <a:r>
              <a:rPr lang="es-MX" dirty="0"/>
              <a:t>partes visibles son el pene y los </a:t>
            </a:r>
            <a:r>
              <a:rPr lang="es-MX" dirty="0" smtClean="0"/>
              <a:t>testículos, </a:t>
            </a:r>
            <a:r>
              <a:rPr lang="es-MX" dirty="0"/>
              <a:t>suspendidos en el saco escrotal. </a:t>
            </a:r>
            <a:endParaRPr lang="es-MX" dirty="0" smtClean="0"/>
          </a:p>
          <a:p>
            <a:endParaRPr lang="es-MX" dirty="0"/>
          </a:p>
          <a:p>
            <a:r>
              <a:rPr lang="es-MX" dirty="0" smtClean="0"/>
              <a:t>En </a:t>
            </a:r>
            <a:r>
              <a:rPr lang="es-MX" dirty="0"/>
              <a:t>estado normal el pene es flexible y flácido, </a:t>
            </a:r>
            <a:r>
              <a:rPr lang="es-MX" dirty="0" smtClean="0"/>
              <a:t>pero </a:t>
            </a:r>
            <a:r>
              <a:rPr lang="es-MX" dirty="0"/>
              <a:t>se pone eréctil cuando el hombre es excitado sexualmente. </a:t>
            </a:r>
          </a:p>
        </p:txBody>
      </p:sp>
    </p:spTree>
    <p:extLst>
      <p:ext uri="{BB962C8B-B14F-4D97-AF65-F5344CB8AC3E}">
        <p14:creationId xmlns:p14="http://schemas.microsoft.com/office/powerpoint/2010/main" xmlns="" val="5420811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12910" y="571501"/>
            <a:ext cx="10018713" cy="5219700"/>
          </a:xfrm>
        </p:spPr>
        <p:txBody>
          <a:bodyPr>
            <a:normAutofit/>
          </a:bodyPr>
          <a:lstStyle/>
          <a:p>
            <a:pPr algn="just"/>
            <a:r>
              <a:rPr lang="es-MX" dirty="0" smtClean="0"/>
              <a:t>La </a:t>
            </a:r>
            <a:r>
              <a:rPr lang="es-MX" dirty="0"/>
              <a:t>erección se produce al llenarse de sangre unos tejidos- esponjosos, llamados cuerpos cavernosos. </a:t>
            </a:r>
            <a:endParaRPr lang="es-MX" dirty="0" smtClean="0"/>
          </a:p>
          <a:p>
            <a:pPr algn="just"/>
            <a:endParaRPr lang="es-MX" dirty="0"/>
          </a:p>
          <a:p>
            <a:pPr algn="just"/>
            <a:r>
              <a:rPr lang="es-MX" dirty="0" smtClean="0"/>
              <a:t>Los </a:t>
            </a:r>
            <a:r>
              <a:rPr lang="es-MX" dirty="0"/>
              <a:t>dos testículos producen espermatozoides continuamente en el interior de sus numerosos túbulos enrollados; estos espermatozoides se almacenan en un tubo muy largo, el epidídimo, el cual se enrolla sobre la superficie de cada testículo. </a:t>
            </a:r>
            <a:endParaRPr lang="es-MX" dirty="0" smtClean="0"/>
          </a:p>
          <a:p>
            <a:pPr algn="just"/>
            <a:endParaRPr lang="es-MX" dirty="0"/>
          </a:p>
          <a:p>
            <a:pPr algn="just"/>
            <a:r>
              <a:rPr lang="es-MX" dirty="0" smtClean="0"/>
              <a:t>El </a:t>
            </a:r>
            <a:r>
              <a:rPr lang="es-MX" dirty="0"/>
              <a:t>semen eyaculado no sólo contiene espermatozoides: en su mayor parte está compuesto por un fluido que produce en las vesículas seminales, la glándula prostática y las glándulas de </a:t>
            </a:r>
            <a:r>
              <a:rPr lang="es-MX" dirty="0" err="1"/>
              <a:t>Cowper</a:t>
            </a:r>
            <a:r>
              <a:rPr lang="es-MX" dirty="0"/>
              <a:t>. </a:t>
            </a:r>
          </a:p>
        </p:txBody>
      </p:sp>
    </p:spTree>
    <p:extLst>
      <p:ext uri="{BB962C8B-B14F-4D97-AF65-F5344CB8AC3E}">
        <p14:creationId xmlns:p14="http://schemas.microsoft.com/office/powerpoint/2010/main" xmlns="" val="15470222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266876" y="150812"/>
            <a:ext cx="5748912" cy="4764088"/>
          </a:xfrm>
          <a:prstGeom prst="rect">
            <a:avLst/>
          </a:prstGeom>
        </p:spPr>
      </p:pic>
      <p:pic>
        <p:nvPicPr>
          <p:cNvPr id="5" name="Imagen 4"/>
          <p:cNvPicPr>
            <a:picLocks noChangeAspect="1"/>
          </p:cNvPicPr>
          <p:nvPr/>
        </p:nvPicPr>
        <p:blipFill>
          <a:blip r:embed="rId3"/>
          <a:stretch>
            <a:fillRect/>
          </a:stretch>
        </p:blipFill>
        <p:spPr>
          <a:xfrm>
            <a:off x="1930401" y="735012"/>
            <a:ext cx="3865562" cy="4660350"/>
          </a:xfrm>
          <a:prstGeom prst="rect">
            <a:avLst/>
          </a:prstGeom>
        </p:spPr>
      </p:pic>
    </p:spTree>
    <p:extLst>
      <p:ext uri="{BB962C8B-B14F-4D97-AF65-F5344CB8AC3E}">
        <p14:creationId xmlns:p14="http://schemas.microsoft.com/office/powerpoint/2010/main" xmlns="" val="18931274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49410" y="533400"/>
            <a:ext cx="10018713" cy="5867399"/>
          </a:xfrm>
        </p:spPr>
        <p:txBody>
          <a:bodyPr>
            <a:normAutofit fontScale="92500" lnSpcReduction="10000"/>
          </a:bodyPr>
          <a:lstStyle/>
          <a:p>
            <a:pPr algn="just"/>
            <a:r>
              <a:rPr lang="es-MX" dirty="0"/>
              <a:t>Los testículos están situados en el exterior del cuerpo. </a:t>
            </a:r>
            <a:endParaRPr lang="es-MX" dirty="0" smtClean="0"/>
          </a:p>
          <a:p>
            <a:pPr algn="just"/>
            <a:endParaRPr lang="es-MX" dirty="0"/>
          </a:p>
          <a:p>
            <a:pPr algn="just"/>
            <a:r>
              <a:rPr lang="es-MX" dirty="0" smtClean="0"/>
              <a:t>Están </a:t>
            </a:r>
            <a:r>
              <a:rPr lang="es-MX" dirty="0"/>
              <a:t>formados por un gran número  de tubos seminíferos, muy contorneados, en los cuales se producen los espermatozoides. </a:t>
            </a:r>
            <a:endParaRPr lang="es-MX" dirty="0" smtClean="0"/>
          </a:p>
          <a:p>
            <a:pPr algn="just"/>
            <a:endParaRPr lang="es-MX" dirty="0"/>
          </a:p>
          <a:p>
            <a:pPr algn="just"/>
            <a:r>
              <a:rPr lang="es-MX" dirty="0" smtClean="0"/>
              <a:t>E</a:t>
            </a:r>
            <a:r>
              <a:rPr lang="es-MX" dirty="0" smtClean="0"/>
              <a:t>stos </a:t>
            </a:r>
            <a:r>
              <a:rPr lang="es-MX" dirty="0"/>
              <a:t>maduran y se almacenan en el epidídimo hasta el momento del coito, en el que se expulsan por el conducto deferente. </a:t>
            </a:r>
            <a:endParaRPr lang="es-MX" dirty="0" smtClean="0"/>
          </a:p>
          <a:p>
            <a:pPr algn="just"/>
            <a:endParaRPr lang="es-MX" dirty="0"/>
          </a:p>
          <a:p>
            <a:pPr algn="just"/>
            <a:r>
              <a:rPr lang="es-MX" dirty="0" smtClean="0"/>
              <a:t>Los </a:t>
            </a:r>
            <a:r>
              <a:rPr lang="es-MX" dirty="0"/>
              <a:t>espermatozoides se forman a partir de células que tapizan las paredes de los tubos seminíferos, mediante sucesivas divisiones y transformaciones</a:t>
            </a:r>
            <a:r>
              <a:rPr lang="es-MX" dirty="0" smtClean="0"/>
              <a:t>.</a:t>
            </a:r>
          </a:p>
          <a:p>
            <a:pPr algn="just"/>
            <a:endParaRPr lang="es-MX" dirty="0"/>
          </a:p>
          <a:p>
            <a:pPr algn="just"/>
            <a:r>
              <a:rPr lang="es-MX" dirty="0" smtClean="0"/>
              <a:t> </a:t>
            </a:r>
            <a:r>
              <a:rPr lang="es-MX" dirty="0"/>
              <a:t>El espermatozoide maduro consta de una cabeza que contiene el núcleo, una cola móvil y un segmento intermedio que proporciona la energía necesaria para el movimiento.</a:t>
            </a:r>
          </a:p>
        </p:txBody>
      </p:sp>
    </p:spTree>
    <p:extLst>
      <p:ext uri="{BB962C8B-B14F-4D97-AF65-F5344CB8AC3E}">
        <p14:creationId xmlns:p14="http://schemas.microsoft.com/office/powerpoint/2010/main" xmlns="" val="10244365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2616201" y="215899"/>
            <a:ext cx="7837010" cy="6250121"/>
          </a:xfrm>
          <a:prstGeom prst="rect">
            <a:avLst/>
          </a:prstGeom>
        </p:spPr>
      </p:pic>
    </p:spTree>
    <p:extLst>
      <p:ext uri="{BB962C8B-B14F-4D97-AF65-F5344CB8AC3E}">
        <p14:creationId xmlns:p14="http://schemas.microsoft.com/office/powerpoint/2010/main" xmlns="" val="32390945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1574801" y="215900"/>
            <a:ext cx="8897026" cy="5295900"/>
          </a:xfrm>
          <a:prstGeom prst="rect">
            <a:avLst/>
          </a:prstGeom>
        </p:spPr>
      </p:pic>
      <p:pic>
        <p:nvPicPr>
          <p:cNvPr id="5" name="Imagen 4"/>
          <p:cNvPicPr>
            <a:picLocks noChangeAspect="1"/>
          </p:cNvPicPr>
          <p:nvPr/>
        </p:nvPicPr>
        <p:blipFill>
          <a:blip r:embed="rId3"/>
          <a:stretch>
            <a:fillRect/>
          </a:stretch>
        </p:blipFill>
        <p:spPr>
          <a:xfrm>
            <a:off x="9518650" y="3416300"/>
            <a:ext cx="2514600" cy="3314700"/>
          </a:xfrm>
          <a:prstGeom prst="rect">
            <a:avLst/>
          </a:prstGeom>
        </p:spPr>
      </p:pic>
    </p:spTree>
    <p:extLst>
      <p:ext uri="{BB962C8B-B14F-4D97-AF65-F5344CB8AC3E}">
        <p14:creationId xmlns:p14="http://schemas.microsoft.com/office/powerpoint/2010/main" xmlns="" val="1226872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215900"/>
            <a:ext cx="10018713" cy="6273799"/>
          </a:xfrm>
        </p:spPr>
        <p:txBody>
          <a:bodyPr>
            <a:normAutofit lnSpcReduction="10000"/>
          </a:bodyPr>
          <a:lstStyle/>
          <a:p>
            <a:pPr algn="just"/>
            <a:r>
              <a:rPr lang="es-MX" dirty="0"/>
              <a:t>La vagina recibe durante el coito cientos de millones de espermatozoides. Para llegar al óvulo deberán realizar un largo viaje de 12 a 24 horas de duración. </a:t>
            </a:r>
            <a:endParaRPr lang="es-MX" dirty="0" smtClean="0"/>
          </a:p>
          <a:p>
            <a:pPr algn="just"/>
            <a:endParaRPr lang="es-MX" dirty="0"/>
          </a:p>
          <a:p>
            <a:pPr algn="just"/>
            <a:r>
              <a:rPr lang="es-MX" dirty="0" smtClean="0"/>
              <a:t>Los </a:t>
            </a:r>
            <a:r>
              <a:rPr lang="es-MX" dirty="0"/>
              <a:t>espermatozoides ascienden nadando por la vagina hasta alcanzar el útero. </a:t>
            </a:r>
            <a:endParaRPr lang="es-MX" dirty="0" smtClean="0"/>
          </a:p>
          <a:p>
            <a:pPr algn="just"/>
            <a:endParaRPr lang="es-MX" dirty="0"/>
          </a:p>
          <a:p>
            <a:pPr algn="just"/>
            <a:r>
              <a:rPr lang="es-MX" dirty="0" smtClean="0"/>
              <a:t>Allí </a:t>
            </a:r>
            <a:r>
              <a:rPr lang="es-MX" dirty="0"/>
              <a:t>son ayudados en su ascensión por la contracción de las paredes. Al llegar a la trompa de Falopio, la progresión de los espermatozoides es facilitada por los movimientos de unos cilios microscópicos que recubren las paredes del órgano. </a:t>
            </a:r>
            <a:endParaRPr lang="es-MX" dirty="0" smtClean="0"/>
          </a:p>
          <a:p>
            <a:pPr algn="just"/>
            <a:endParaRPr lang="es-MX" dirty="0"/>
          </a:p>
          <a:p>
            <a:pPr algn="just"/>
            <a:r>
              <a:rPr lang="es-MX" dirty="0" smtClean="0"/>
              <a:t>Solamente </a:t>
            </a:r>
            <a:r>
              <a:rPr lang="es-MX" dirty="0"/>
              <a:t>unos cientos de espermatozoides suelen llegar el tercio superior de las trompas. Allí les espera el óvulo expulsado por el ovario. El óvulo será fecundado por un solo espermatozoide.</a:t>
            </a:r>
          </a:p>
        </p:txBody>
      </p:sp>
    </p:spTree>
    <p:extLst>
      <p:ext uri="{BB962C8B-B14F-4D97-AF65-F5344CB8AC3E}">
        <p14:creationId xmlns:p14="http://schemas.microsoft.com/office/powerpoint/2010/main" xmlns="" val="23579857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17076" y="0"/>
            <a:ext cx="10018713" cy="1752599"/>
          </a:xfrm>
        </p:spPr>
        <p:txBody>
          <a:bodyPr/>
          <a:lstStyle/>
          <a:p>
            <a:r>
              <a:rPr lang="es-MX" dirty="0" smtClean="0"/>
              <a:t>REPRODUCCIÓN</a:t>
            </a:r>
            <a:endParaRPr lang="es-MX" dirty="0"/>
          </a:p>
        </p:txBody>
      </p:sp>
      <p:sp>
        <p:nvSpPr>
          <p:cNvPr id="3" name="Marcador de contenido 2"/>
          <p:cNvSpPr>
            <a:spLocks noGrp="1"/>
          </p:cNvSpPr>
          <p:nvPr>
            <p:ph idx="1"/>
          </p:nvPr>
        </p:nvSpPr>
        <p:spPr>
          <a:xfrm>
            <a:off x="1578439" y="1591234"/>
            <a:ext cx="10018713" cy="3594101"/>
          </a:xfrm>
        </p:spPr>
        <p:txBody>
          <a:bodyPr>
            <a:normAutofit lnSpcReduction="10000"/>
          </a:bodyPr>
          <a:lstStyle/>
          <a:p>
            <a:pPr algn="just"/>
            <a:r>
              <a:rPr lang="es-MX" dirty="0"/>
              <a:t>En el hombre, la excitación sexual se caracteriza por la erección del pene. </a:t>
            </a:r>
            <a:r>
              <a:rPr lang="es-MX" dirty="0" smtClean="0"/>
              <a:t>Durante </a:t>
            </a:r>
            <a:r>
              <a:rPr lang="es-MX" dirty="0"/>
              <a:t>la eyaculación, los músculos lisos que rodean la próstata, las vesículas seminales y el conducto deferente se contraen; de esta forma el semen es lanzado con </a:t>
            </a:r>
            <a:r>
              <a:rPr lang="es-MX" dirty="0" smtClean="0"/>
              <a:t>fuerza </a:t>
            </a:r>
            <a:r>
              <a:rPr lang="es-MX" dirty="0"/>
              <a:t>al exterior del pene por cada contracción.</a:t>
            </a:r>
          </a:p>
          <a:p>
            <a:pPr algn="just"/>
            <a:endParaRPr lang="es-MX" dirty="0"/>
          </a:p>
          <a:p>
            <a:pPr algn="just"/>
            <a:r>
              <a:rPr lang="es-MX" dirty="0"/>
              <a:t> Los órganos genitales femeninos sufren varias modificaciones al pasar de su estado normal al de excitación y orgasmo. Entre ellas destacan la turgencia de los labios mayores, la erección del clítoris, la secreción vaginal y la contracción de las paredes vaginales y del útero en el orgasmo.</a:t>
            </a:r>
          </a:p>
          <a:p>
            <a:endParaRPr lang="es-MX" dirty="0"/>
          </a:p>
        </p:txBody>
      </p:sp>
    </p:spTree>
    <p:extLst>
      <p:ext uri="{BB962C8B-B14F-4D97-AF65-F5344CB8AC3E}">
        <p14:creationId xmlns:p14="http://schemas.microsoft.com/office/powerpoint/2010/main" xmlns="" val="26856076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241300"/>
            <a:ext cx="10018713" cy="6210299"/>
          </a:xfrm>
        </p:spPr>
        <p:txBody>
          <a:bodyPr>
            <a:normAutofit fontScale="92500" lnSpcReduction="20000"/>
          </a:bodyPr>
          <a:lstStyle/>
          <a:p>
            <a:pPr algn="just"/>
            <a:r>
              <a:rPr lang="es-MX" dirty="0"/>
              <a:t>De los centenares de millones de espermatozoides expulsados en una eyaculación una cuarta parte son anormales. </a:t>
            </a:r>
            <a:endParaRPr lang="es-MX" dirty="0" smtClean="0"/>
          </a:p>
          <a:p>
            <a:pPr algn="just"/>
            <a:endParaRPr lang="es-MX" dirty="0"/>
          </a:p>
          <a:p>
            <a:pPr algn="just"/>
            <a:r>
              <a:rPr lang="es-MX" dirty="0" smtClean="0"/>
              <a:t>Los </a:t>
            </a:r>
            <a:r>
              <a:rPr lang="es-MX" dirty="0"/>
              <a:t>espermatozoides comienzan a nadar cuando el mucus del semen es disuelto por las enzimas vaginales. </a:t>
            </a:r>
            <a:endParaRPr lang="es-MX" dirty="0" smtClean="0"/>
          </a:p>
          <a:p>
            <a:pPr algn="just"/>
            <a:endParaRPr lang="es-MX" dirty="0"/>
          </a:p>
          <a:p>
            <a:pPr algn="just"/>
            <a:r>
              <a:rPr lang="es-MX" dirty="0" smtClean="0"/>
              <a:t>Aproximadamente </a:t>
            </a:r>
            <a:r>
              <a:rPr lang="es-MX" dirty="0"/>
              <a:t>un millón de espermatozoides alcanzan el útero. Aproximadamente un millar de espermatozoides alcanzan la trompa de Falopio. Aproximadamente un centenar de espermatozoides llegan hasta el útero, pero sólo uno llegará a </a:t>
            </a:r>
            <a:r>
              <a:rPr lang="es-MX" dirty="0" smtClean="0"/>
              <a:t>fecundar el óvulo.</a:t>
            </a:r>
            <a:endParaRPr lang="es-MX" dirty="0"/>
          </a:p>
          <a:p>
            <a:pPr algn="just"/>
            <a:endParaRPr lang="es-MX" dirty="0"/>
          </a:p>
          <a:p>
            <a:pPr algn="just"/>
            <a:r>
              <a:rPr lang="es-MX" dirty="0"/>
              <a:t>Sólo en los años recientes se han estudiado científicamente los cambios fisiológicos que </a:t>
            </a:r>
            <a:r>
              <a:rPr lang="es-MX" dirty="0" smtClean="0"/>
              <a:t> ocurren </a:t>
            </a:r>
            <a:r>
              <a:rPr lang="es-MX" dirty="0"/>
              <a:t>durante el coito. </a:t>
            </a:r>
            <a:endParaRPr lang="es-MX" dirty="0" smtClean="0"/>
          </a:p>
          <a:p>
            <a:pPr algn="just"/>
            <a:endParaRPr lang="es-MX" dirty="0"/>
          </a:p>
          <a:p>
            <a:pPr algn="just"/>
            <a:r>
              <a:rPr lang="es-MX" dirty="0" smtClean="0"/>
              <a:t>La </a:t>
            </a:r>
            <a:r>
              <a:rPr lang="es-MX" dirty="0"/>
              <a:t>fase de excitación inicial puede ser causada por la imaginación, la estimulación sensorial o el contacto corporal. Una vez excitados, el pene se pone en erección y la vagina se humedece y se ensancha. </a:t>
            </a:r>
          </a:p>
          <a:p>
            <a:pPr algn="just"/>
            <a:endParaRPr lang="es-MX" dirty="0"/>
          </a:p>
        </p:txBody>
      </p:sp>
    </p:spTree>
    <p:extLst>
      <p:ext uri="{BB962C8B-B14F-4D97-AF65-F5344CB8AC3E}">
        <p14:creationId xmlns:p14="http://schemas.microsoft.com/office/powerpoint/2010/main" xmlns="" val="39828137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1892299"/>
            <a:ext cx="10018713" cy="3124201"/>
          </a:xfrm>
        </p:spPr>
        <p:txBody>
          <a:bodyPr/>
          <a:lstStyle/>
          <a:p>
            <a:pPr algn="just"/>
            <a:r>
              <a:rPr lang="es-MX" dirty="0"/>
              <a:t>Durante la fase siguiente, llamada fase de meseta, la tensión y la excitación aumentan; si la estimulación continúa, llega el orgasmo y entonces la tensión remite.</a:t>
            </a:r>
          </a:p>
        </p:txBody>
      </p:sp>
    </p:spTree>
    <p:extLst>
      <p:ext uri="{BB962C8B-B14F-4D97-AF65-F5344CB8AC3E}">
        <p14:creationId xmlns:p14="http://schemas.microsoft.com/office/powerpoint/2010/main" xmlns="" val="12860904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1066801"/>
            <a:ext cx="10018713" cy="4724400"/>
          </a:xfrm>
        </p:spPr>
        <p:txBody>
          <a:bodyPr>
            <a:normAutofit/>
          </a:bodyPr>
          <a:lstStyle/>
          <a:p>
            <a:pPr algn="just"/>
            <a:r>
              <a:rPr lang="es-MX" dirty="0"/>
              <a:t>La esterilidad o incapacidad de concebir está causada por diversos </a:t>
            </a:r>
            <a:r>
              <a:rPr lang="es-MX" dirty="0" smtClean="0"/>
              <a:t>factores. </a:t>
            </a:r>
          </a:p>
          <a:p>
            <a:pPr algn="just"/>
            <a:endParaRPr lang="es-MX" dirty="0"/>
          </a:p>
          <a:p>
            <a:pPr algn="just"/>
            <a:r>
              <a:rPr lang="es-MX" dirty="0" smtClean="0"/>
              <a:t>Alrededor </a:t>
            </a:r>
            <a:r>
              <a:rPr lang="es-MX" dirty="0"/>
              <a:t>del 40 % de los casos de esterilidad humana se dan en el </a:t>
            </a:r>
            <a:r>
              <a:rPr lang="es-MX" dirty="0" smtClean="0"/>
              <a:t>sexo </a:t>
            </a:r>
            <a:r>
              <a:rPr lang="es-MX" dirty="0"/>
              <a:t>masculino. </a:t>
            </a:r>
            <a:endParaRPr lang="es-MX" dirty="0" smtClean="0"/>
          </a:p>
          <a:p>
            <a:pPr algn="just"/>
            <a:endParaRPr lang="es-MX" dirty="0"/>
          </a:p>
          <a:p>
            <a:pPr algn="just"/>
            <a:r>
              <a:rPr lang="es-MX" dirty="0" smtClean="0"/>
              <a:t>En </a:t>
            </a:r>
            <a:r>
              <a:rPr lang="es-MX" dirty="0"/>
              <a:t>las mujeres, </a:t>
            </a:r>
            <a:r>
              <a:rPr lang="es-MX" dirty="0" smtClean="0"/>
              <a:t>la </a:t>
            </a:r>
            <a:r>
              <a:rPr lang="es-MX" dirty="0"/>
              <a:t>esterilidad se debe normalmente a deficiencias hormonales o a obstrucción de las trompas</a:t>
            </a:r>
            <a:r>
              <a:rPr lang="es-MX" dirty="0" smtClean="0"/>
              <a:t>.</a:t>
            </a:r>
          </a:p>
          <a:p>
            <a:pPr algn="just"/>
            <a:endParaRPr lang="es-MX" dirty="0"/>
          </a:p>
          <a:p>
            <a:pPr algn="just"/>
            <a:r>
              <a:rPr lang="es-MX" dirty="0" smtClean="0"/>
              <a:t> </a:t>
            </a:r>
            <a:r>
              <a:rPr lang="es-MX" dirty="0"/>
              <a:t>Muchas veces la cirugía o un tratamiento hormonal solventan la </a:t>
            </a:r>
            <a:r>
              <a:rPr lang="es-MX" dirty="0" smtClean="0"/>
              <a:t>esterilidad.</a:t>
            </a:r>
            <a:endParaRPr lang="es-MX" dirty="0"/>
          </a:p>
        </p:txBody>
      </p:sp>
    </p:spTree>
    <p:extLst>
      <p:ext uri="{BB962C8B-B14F-4D97-AF65-F5344CB8AC3E}">
        <p14:creationId xmlns:p14="http://schemas.microsoft.com/office/powerpoint/2010/main" xmlns="" val="35412015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7417" y="0"/>
            <a:ext cx="10018713" cy="1752599"/>
          </a:xfrm>
        </p:spPr>
        <p:txBody>
          <a:bodyPr/>
          <a:lstStyle/>
          <a:p>
            <a:r>
              <a:rPr lang="es-MX" dirty="0" smtClean="0"/>
              <a:t>CICLO MENSTRUAL</a:t>
            </a:r>
            <a:endParaRPr lang="es-MX" dirty="0"/>
          </a:p>
        </p:txBody>
      </p:sp>
      <p:sp>
        <p:nvSpPr>
          <p:cNvPr id="3" name="Marcador de contenido 2"/>
          <p:cNvSpPr>
            <a:spLocks noGrp="1"/>
          </p:cNvSpPr>
          <p:nvPr>
            <p:ph idx="1"/>
          </p:nvPr>
        </p:nvSpPr>
        <p:spPr>
          <a:xfrm>
            <a:off x="1497757" y="2021540"/>
            <a:ext cx="10018713" cy="3416301"/>
          </a:xfrm>
        </p:spPr>
        <p:txBody>
          <a:bodyPr>
            <a:normAutofit fontScale="92500" lnSpcReduction="10000"/>
          </a:bodyPr>
          <a:lstStyle/>
          <a:p>
            <a:pPr algn="just"/>
            <a:r>
              <a:rPr lang="es-MX" dirty="0"/>
              <a:t>El ciclo menstrual dura unos 28 días y se produce desde la pubertad a la menopausia. </a:t>
            </a:r>
            <a:endParaRPr lang="es-MX" dirty="0" smtClean="0"/>
          </a:p>
          <a:p>
            <a:pPr algn="just"/>
            <a:endParaRPr lang="es-MX" dirty="0"/>
          </a:p>
          <a:p>
            <a:pPr algn="just"/>
            <a:r>
              <a:rPr lang="es-MX" dirty="0" smtClean="0"/>
              <a:t>Al </a:t>
            </a:r>
            <a:r>
              <a:rPr lang="es-MX" dirty="0"/>
              <a:t>comenzar el ciclo se desarrolla un folículo, hinchándose </a:t>
            </a:r>
            <a:r>
              <a:rPr lang="es-MX" dirty="0" smtClean="0"/>
              <a:t>hacia </a:t>
            </a:r>
            <a:r>
              <a:rPr lang="es-MX" dirty="0"/>
              <a:t>el día 14 el folículo estalla, liberando el óvulo encerrado en su </a:t>
            </a:r>
            <a:r>
              <a:rPr lang="es-MX" dirty="0" smtClean="0"/>
              <a:t>interior, </a:t>
            </a:r>
            <a:r>
              <a:rPr lang="es-MX" dirty="0"/>
              <a:t>el cual se halla aun rodeado de una corona de células. </a:t>
            </a:r>
            <a:endParaRPr lang="es-MX" dirty="0" smtClean="0"/>
          </a:p>
          <a:p>
            <a:pPr algn="just"/>
            <a:endParaRPr lang="es-MX" dirty="0"/>
          </a:p>
          <a:p>
            <a:pPr algn="just"/>
            <a:r>
              <a:rPr lang="es-MX" dirty="0" smtClean="0"/>
              <a:t>Entre </a:t>
            </a:r>
            <a:r>
              <a:rPr lang="es-MX" dirty="0"/>
              <a:t>tanto, el folículo ha segregado una hormona que provoca el engrosamiento de la mucosa uterina o endometrio. </a:t>
            </a:r>
          </a:p>
        </p:txBody>
      </p:sp>
    </p:spTree>
    <p:extLst>
      <p:ext uri="{BB962C8B-B14F-4D97-AF65-F5344CB8AC3E}">
        <p14:creationId xmlns:p14="http://schemas.microsoft.com/office/powerpoint/2010/main" xmlns="" val="38521864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1143001"/>
            <a:ext cx="10018713" cy="4648200"/>
          </a:xfrm>
        </p:spPr>
        <p:txBody>
          <a:bodyPr>
            <a:normAutofit/>
          </a:bodyPr>
          <a:lstStyle/>
          <a:p>
            <a:pPr algn="just"/>
            <a:r>
              <a:rPr lang="es-MX" dirty="0" smtClean="0"/>
              <a:t>Al </a:t>
            </a:r>
            <a:r>
              <a:rPr lang="es-MX" dirty="0"/>
              <a:t>liberar el óvulo, el folículo se transforma en el llamado cuerpo lúteo, el cual segrega hormonas que siguen produciendo el crecimiento del endometrio. </a:t>
            </a:r>
            <a:endParaRPr lang="es-MX" dirty="0" smtClean="0"/>
          </a:p>
          <a:p>
            <a:pPr algn="just"/>
            <a:endParaRPr lang="es-MX" dirty="0"/>
          </a:p>
          <a:p>
            <a:pPr algn="just"/>
            <a:r>
              <a:rPr lang="es-MX" dirty="0" smtClean="0"/>
              <a:t>Sí </a:t>
            </a:r>
            <a:r>
              <a:rPr lang="es-MX" dirty="0"/>
              <a:t>el óvulo no es fecundado, el cuerpo lúteo se atrofia aproximadamente a los 28 días del ciclo, cesando la producción de hormonas. </a:t>
            </a:r>
            <a:endParaRPr lang="es-MX" dirty="0" smtClean="0"/>
          </a:p>
          <a:p>
            <a:pPr algn="just"/>
            <a:endParaRPr lang="es-MX" dirty="0"/>
          </a:p>
          <a:p>
            <a:pPr algn="just"/>
            <a:r>
              <a:rPr lang="es-MX" dirty="0" smtClean="0"/>
              <a:t>Entonces </a:t>
            </a:r>
            <a:r>
              <a:rPr lang="es-MX" dirty="0"/>
              <a:t>se desprende la mucosa uterina produciendo el flujo menstrual, pero si el </a:t>
            </a:r>
            <a:r>
              <a:rPr lang="es-MX" dirty="0" smtClean="0"/>
              <a:t>óvulo </a:t>
            </a:r>
            <a:r>
              <a:rPr lang="es-MX" dirty="0"/>
              <a:t>es fecundado, el cuerpo lúteo sigue segregando hormonas que mantienen al endometrio desarrollado al máximo.</a:t>
            </a:r>
          </a:p>
        </p:txBody>
      </p:sp>
    </p:spTree>
    <p:extLst>
      <p:ext uri="{BB962C8B-B14F-4D97-AF65-F5344CB8AC3E}">
        <p14:creationId xmlns:p14="http://schemas.microsoft.com/office/powerpoint/2010/main" xmlns="" val="2622886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1549400" y="150458"/>
            <a:ext cx="5287169" cy="3938941"/>
          </a:xfrm>
          <a:prstGeom prst="rect">
            <a:avLst/>
          </a:prstGeom>
        </p:spPr>
      </p:pic>
      <p:pic>
        <p:nvPicPr>
          <p:cNvPr id="5" name="Imagen 4"/>
          <p:cNvPicPr>
            <a:picLocks noChangeAspect="1"/>
          </p:cNvPicPr>
          <p:nvPr/>
        </p:nvPicPr>
        <p:blipFill>
          <a:blip r:embed="rId3"/>
          <a:stretch>
            <a:fillRect/>
          </a:stretch>
        </p:blipFill>
        <p:spPr>
          <a:xfrm>
            <a:off x="6836569" y="1879600"/>
            <a:ext cx="5250180" cy="4457700"/>
          </a:xfrm>
          <a:prstGeom prst="rect">
            <a:avLst/>
          </a:prstGeom>
        </p:spPr>
      </p:pic>
    </p:spTree>
    <p:extLst>
      <p:ext uri="{BB962C8B-B14F-4D97-AF65-F5344CB8AC3E}">
        <p14:creationId xmlns:p14="http://schemas.microsoft.com/office/powerpoint/2010/main" xmlns="" val="1680256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336800" y="198480"/>
            <a:ext cx="8991600" cy="6440959"/>
          </a:xfrm>
          <a:prstGeom prst="rect">
            <a:avLst/>
          </a:prstGeom>
        </p:spPr>
      </p:pic>
    </p:spTree>
    <p:extLst>
      <p:ext uri="{BB962C8B-B14F-4D97-AF65-F5344CB8AC3E}">
        <p14:creationId xmlns:p14="http://schemas.microsoft.com/office/powerpoint/2010/main" xmlns="" val="17320814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7417" y="0"/>
            <a:ext cx="10018713" cy="1752599"/>
          </a:xfrm>
        </p:spPr>
        <p:txBody>
          <a:bodyPr/>
          <a:lstStyle/>
          <a:p>
            <a:r>
              <a:rPr lang="es-MX" dirty="0" smtClean="0"/>
              <a:t>FECUNDACIÓN</a:t>
            </a:r>
            <a:endParaRPr lang="es-MX" dirty="0"/>
          </a:p>
        </p:txBody>
      </p:sp>
      <p:sp>
        <p:nvSpPr>
          <p:cNvPr id="3" name="Marcador de contenido 2"/>
          <p:cNvSpPr>
            <a:spLocks noGrp="1"/>
          </p:cNvSpPr>
          <p:nvPr>
            <p:ph idx="1"/>
          </p:nvPr>
        </p:nvSpPr>
        <p:spPr>
          <a:xfrm>
            <a:off x="1605334" y="1712258"/>
            <a:ext cx="10018713" cy="3543301"/>
          </a:xfrm>
        </p:spPr>
        <p:txBody>
          <a:bodyPr>
            <a:normAutofit fontScale="92500" lnSpcReduction="20000"/>
          </a:bodyPr>
          <a:lstStyle/>
          <a:p>
            <a:pPr algn="just"/>
            <a:r>
              <a:rPr lang="es-MX" dirty="0"/>
              <a:t>En una sola emisión de semen</a:t>
            </a:r>
            <a:r>
              <a:rPr lang="es-MX" dirty="0" smtClean="0"/>
              <a:t>, </a:t>
            </a:r>
            <a:r>
              <a:rPr lang="es-MX" dirty="0"/>
              <a:t>un hombre suele expulsar centenares de millones de espermatozoides, células que recuerdan a renacuajos, con cabezas aplanadas y largas colas. </a:t>
            </a:r>
            <a:endParaRPr lang="es-MX" dirty="0" smtClean="0"/>
          </a:p>
          <a:p>
            <a:pPr algn="just"/>
            <a:endParaRPr lang="es-MX" dirty="0"/>
          </a:p>
          <a:p>
            <a:pPr algn="just"/>
            <a:r>
              <a:rPr lang="es-MX" dirty="0" smtClean="0"/>
              <a:t>Sin </a:t>
            </a:r>
            <a:r>
              <a:rPr lang="es-MX" dirty="0"/>
              <a:t>embargo, sólo unos cientos llegarán al óvulo en la parte superior de las trompas de </a:t>
            </a:r>
            <a:r>
              <a:rPr lang="es-MX" dirty="0" err="1" smtClean="0"/>
              <a:t>falopio</a:t>
            </a:r>
            <a:r>
              <a:rPr lang="es-MX" dirty="0"/>
              <a:t>... y sólo un espermatozoide penetrará en el óvulo para producir un zigoto viable. </a:t>
            </a:r>
            <a:endParaRPr lang="es-MX" dirty="0" smtClean="0"/>
          </a:p>
          <a:p>
            <a:pPr algn="just"/>
            <a:endParaRPr lang="es-MX" dirty="0"/>
          </a:p>
          <a:p>
            <a:pPr algn="just"/>
            <a:r>
              <a:rPr lang="es-MX" dirty="0" smtClean="0"/>
              <a:t>Tras </a:t>
            </a:r>
            <a:r>
              <a:rPr lang="es-MX" dirty="0"/>
              <a:t>haber penetrado la membrana del óvulo, el espermatozoide pierde la cola y entra en el protoplasma. </a:t>
            </a:r>
          </a:p>
        </p:txBody>
      </p:sp>
    </p:spTree>
    <p:extLst>
      <p:ext uri="{BB962C8B-B14F-4D97-AF65-F5344CB8AC3E}">
        <p14:creationId xmlns:p14="http://schemas.microsoft.com/office/powerpoint/2010/main" xmlns="" val="36745990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241301"/>
            <a:ext cx="10018713" cy="5549900"/>
          </a:xfrm>
        </p:spPr>
        <p:txBody>
          <a:bodyPr>
            <a:normAutofit/>
          </a:bodyPr>
          <a:lstStyle/>
          <a:p>
            <a:pPr algn="just"/>
            <a:r>
              <a:rPr lang="es-MX" dirty="0" smtClean="0"/>
              <a:t>El </a:t>
            </a:r>
            <a:r>
              <a:rPr lang="es-MX" dirty="0"/>
              <a:t>núcleo del óvulo y el del espermatozoide se </a:t>
            </a:r>
            <a:r>
              <a:rPr lang="es-MX" dirty="0" smtClean="0"/>
              <a:t>unen, </a:t>
            </a:r>
            <a:r>
              <a:rPr lang="es-MX" dirty="0"/>
              <a:t>ahora la fecundación ha llegado a su fin y el zigoto empieza a dividirse, al tiempo que se desplaza a través de la trompa de </a:t>
            </a:r>
            <a:r>
              <a:rPr lang="es-MX" dirty="0" err="1" smtClean="0"/>
              <a:t>falopio</a:t>
            </a:r>
            <a:r>
              <a:rPr lang="es-MX" dirty="0" smtClean="0"/>
              <a:t> </a:t>
            </a:r>
            <a:r>
              <a:rPr lang="es-MX" dirty="0"/>
              <a:t>hacia el útero. </a:t>
            </a:r>
            <a:endParaRPr lang="es-MX" dirty="0" smtClean="0"/>
          </a:p>
          <a:p>
            <a:pPr algn="just"/>
            <a:endParaRPr lang="es-MX" dirty="0"/>
          </a:p>
          <a:p>
            <a:pPr algn="just"/>
            <a:r>
              <a:rPr lang="es-MX" dirty="0" smtClean="0"/>
              <a:t>Este </a:t>
            </a:r>
            <a:r>
              <a:rPr lang="es-MX" dirty="0"/>
              <a:t>viaje dura alrededor de una semana, al cabo de la cual el óvulo fecundado se ha convertido en una esfera de 32 o</a:t>
            </a:r>
            <a:r>
              <a:rPr lang="es-MX" dirty="0" smtClean="0"/>
              <a:t> </a:t>
            </a:r>
            <a:r>
              <a:rPr lang="es-MX" dirty="0"/>
              <a:t>64 </a:t>
            </a:r>
            <a:r>
              <a:rPr lang="es-MX" dirty="0" smtClean="0"/>
              <a:t>células.</a:t>
            </a:r>
          </a:p>
          <a:p>
            <a:pPr algn="just"/>
            <a:endParaRPr lang="es-MX" dirty="0"/>
          </a:p>
          <a:p>
            <a:pPr algn="just"/>
            <a:r>
              <a:rPr lang="es-MX" dirty="0" smtClean="0"/>
              <a:t>Las </a:t>
            </a:r>
            <a:r>
              <a:rPr lang="es-MX" dirty="0"/>
              <a:t>células </a:t>
            </a:r>
            <a:r>
              <a:rPr lang="es-MX" dirty="0" smtClean="0"/>
              <a:t>se </a:t>
            </a:r>
            <a:r>
              <a:rPr lang="es-MX" dirty="0"/>
              <a:t>disponen en la superficie de la esfera, mientras que la cavidad interior está llena de líquido. </a:t>
            </a:r>
            <a:endParaRPr lang="es-MX" dirty="0" smtClean="0"/>
          </a:p>
          <a:p>
            <a:pPr algn="just"/>
            <a:endParaRPr lang="es-MX" dirty="0"/>
          </a:p>
          <a:p>
            <a:pPr algn="just"/>
            <a:r>
              <a:rPr lang="es-MX" dirty="0" smtClean="0"/>
              <a:t> </a:t>
            </a:r>
            <a:r>
              <a:rPr lang="es-MX" dirty="0"/>
              <a:t>Es en ese estadio del desarrollo cuando el joven embrión, llamado blástula, se implanta sobre la mucosa del útero, que ha aumentado de tamaño</a:t>
            </a:r>
            <a:r>
              <a:rPr lang="es-MX" dirty="0" smtClean="0"/>
              <a:t>.</a:t>
            </a:r>
            <a:endParaRPr lang="es-MX" dirty="0"/>
          </a:p>
        </p:txBody>
      </p:sp>
    </p:spTree>
    <p:extLst>
      <p:ext uri="{BB962C8B-B14F-4D97-AF65-F5344CB8AC3E}">
        <p14:creationId xmlns:p14="http://schemas.microsoft.com/office/powerpoint/2010/main" xmlns="" val="22426492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47810" y="419099"/>
            <a:ext cx="10018713" cy="6146801"/>
          </a:xfrm>
        </p:spPr>
        <p:txBody>
          <a:bodyPr>
            <a:normAutofit lnSpcReduction="10000"/>
          </a:bodyPr>
          <a:lstStyle/>
          <a:p>
            <a:pPr algn="just"/>
            <a:r>
              <a:rPr lang="es-MX" dirty="0" smtClean="0"/>
              <a:t>Si </a:t>
            </a:r>
            <a:r>
              <a:rPr lang="es-MX" dirty="0"/>
              <a:t>el óvulo no llega a ser fecundado, esta mucosa uterina será expulsada durante el proceso de la menstruación; este ciclo se sucede aproximadamente cada 28 días  </a:t>
            </a:r>
            <a:endParaRPr lang="es-MX" dirty="0" smtClean="0"/>
          </a:p>
          <a:p>
            <a:pPr algn="just"/>
            <a:endParaRPr lang="es-MX" dirty="0"/>
          </a:p>
          <a:p>
            <a:pPr algn="just"/>
            <a:r>
              <a:rPr lang="es-MX" dirty="0" smtClean="0"/>
              <a:t>La </a:t>
            </a:r>
            <a:r>
              <a:rPr lang="es-MX" dirty="0"/>
              <a:t>emisión mensual de un óvulo sucede desde la pubertad - alrededor de los 12 años- hasta la menopausia - hacia los 45 años</a:t>
            </a:r>
            <a:r>
              <a:rPr lang="es-MX" dirty="0" smtClean="0"/>
              <a:t>.</a:t>
            </a:r>
          </a:p>
          <a:p>
            <a:pPr algn="just"/>
            <a:endParaRPr lang="es-MX" dirty="0"/>
          </a:p>
          <a:p>
            <a:pPr algn="just"/>
            <a:r>
              <a:rPr lang="es-MX" dirty="0"/>
              <a:t>La fecundación ocurre en el tercio superior (de manera normal) de la trompa de </a:t>
            </a:r>
            <a:r>
              <a:rPr lang="es-MX" dirty="0" err="1" smtClean="0"/>
              <a:t>falopio</a:t>
            </a:r>
            <a:r>
              <a:rPr lang="es-MX" dirty="0"/>
              <a:t>. </a:t>
            </a:r>
            <a:endParaRPr lang="es-MX" dirty="0" smtClean="0"/>
          </a:p>
          <a:p>
            <a:pPr algn="just"/>
            <a:endParaRPr lang="es-MX" dirty="0"/>
          </a:p>
          <a:p>
            <a:pPr algn="just"/>
            <a:r>
              <a:rPr lang="es-MX" dirty="0" smtClean="0"/>
              <a:t>Muchos </a:t>
            </a:r>
            <a:r>
              <a:rPr lang="es-MX" dirty="0"/>
              <a:t>espermatozoides llegan hasta el óvulo pero sólo uno </a:t>
            </a:r>
            <a:r>
              <a:rPr lang="es-MX" dirty="0" smtClean="0"/>
              <a:t>fecundará </a:t>
            </a:r>
            <a:r>
              <a:rPr lang="es-MX" dirty="0"/>
              <a:t>el óvulo dando nacimiento al </a:t>
            </a:r>
            <a:r>
              <a:rPr lang="es-MX" dirty="0" smtClean="0"/>
              <a:t>zigoto</a:t>
            </a:r>
            <a:r>
              <a:rPr lang="es-MX" dirty="0"/>
              <a:t>. </a:t>
            </a:r>
            <a:endParaRPr lang="es-MX" dirty="0" smtClean="0"/>
          </a:p>
          <a:p>
            <a:pPr algn="just"/>
            <a:endParaRPr lang="es-MX" dirty="0"/>
          </a:p>
          <a:p>
            <a:pPr algn="just"/>
            <a:r>
              <a:rPr lang="es-MX" dirty="0" smtClean="0"/>
              <a:t>Este  </a:t>
            </a:r>
            <a:r>
              <a:rPr lang="es-MX" dirty="0"/>
              <a:t>va duplicando sucesivamente el </a:t>
            </a:r>
            <a:r>
              <a:rPr lang="es-MX" dirty="0" smtClean="0"/>
              <a:t>número </a:t>
            </a:r>
            <a:r>
              <a:rPr lang="es-MX" dirty="0"/>
              <a:t>de células que lo componen. </a:t>
            </a:r>
          </a:p>
        </p:txBody>
      </p:sp>
    </p:spTree>
    <p:extLst>
      <p:ext uri="{BB962C8B-B14F-4D97-AF65-F5344CB8AC3E}">
        <p14:creationId xmlns:p14="http://schemas.microsoft.com/office/powerpoint/2010/main" xmlns="" val="24212004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215901"/>
            <a:ext cx="10018713" cy="5575300"/>
          </a:xfrm>
        </p:spPr>
        <p:txBody>
          <a:bodyPr>
            <a:normAutofit/>
          </a:bodyPr>
          <a:lstStyle/>
          <a:p>
            <a:pPr algn="just"/>
            <a:r>
              <a:rPr lang="es-MX" dirty="0" smtClean="0"/>
              <a:t>Finalmente </a:t>
            </a:r>
            <a:r>
              <a:rPr lang="es-MX" dirty="0"/>
              <a:t>toma el aspecto de una bola de células, a la que se llama </a:t>
            </a:r>
            <a:r>
              <a:rPr lang="es-MX" dirty="0" smtClean="0"/>
              <a:t>mórula</a:t>
            </a:r>
            <a:r>
              <a:rPr lang="es-MX" dirty="0"/>
              <a:t>, luego la mórula se ahueca, quedando llena de líquido la cavidad interior, en este estadio se llama blástula. </a:t>
            </a:r>
            <a:endParaRPr lang="es-MX" dirty="0" smtClean="0"/>
          </a:p>
          <a:p>
            <a:pPr algn="just"/>
            <a:endParaRPr lang="es-MX" dirty="0"/>
          </a:p>
          <a:p>
            <a:pPr algn="just"/>
            <a:r>
              <a:rPr lang="es-MX" dirty="0" smtClean="0"/>
              <a:t>Una </a:t>
            </a:r>
            <a:r>
              <a:rPr lang="es-MX" dirty="0"/>
              <a:t>semana después </a:t>
            </a:r>
            <a:r>
              <a:rPr lang="es-MX" dirty="0" smtClean="0"/>
              <a:t>el </a:t>
            </a:r>
            <a:r>
              <a:rPr lang="es-MX" dirty="0"/>
              <a:t>embrión anida en el endometrio uterino. </a:t>
            </a:r>
            <a:endParaRPr lang="es-MX" dirty="0" smtClean="0"/>
          </a:p>
          <a:p>
            <a:pPr algn="just"/>
            <a:endParaRPr lang="es-MX" dirty="0"/>
          </a:p>
          <a:p>
            <a:pPr algn="just"/>
            <a:r>
              <a:rPr lang="es-MX" dirty="0" smtClean="0"/>
              <a:t>En </a:t>
            </a:r>
            <a:r>
              <a:rPr lang="es-MX" dirty="0"/>
              <a:t>ese momento se forman las células del embrión y las de la cavidad amniótica; luego se formarán las del saco vitelino. </a:t>
            </a:r>
            <a:endParaRPr lang="es-MX" dirty="0" smtClean="0"/>
          </a:p>
          <a:p>
            <a:pPr algn="just"/>
            <a:endParaRPr lang="es-MX" dirty="0"/>
          </a:p>
          <a:p>
            <a:pPr algn="just"/>
            <a:r>
              <a:rPr lang="es-MX" dirty="0" smtClean="0"/>
              <a:t>El </a:t>
            </a:r>
            <a:r>
              <a:rPr lang="es-MX" dirty="0"/>
              <a:t>embrión se unirá a la placenta con la ayuda de un tejido conectivo que se convertirá en el cordón umbilical.</a:t>
            </a:r>
          </a:p>
        </p:txBody>
      </p:sp>
    </p:spTree>
    <p:extLst>
      <p:ext uri="{BB962C8B-B14F-4D97-AF65-F5344CB8AC3E}">
        <p14:creationId xmlns:p14="http://schemas.microsoft.com/office/powerpoint/2010/main" xmlns="" val="2697900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1358900" y="1670050"/>
            <a:ext cx="4641761" cy="3295650"/>
          </a:xfrm>
          <a:prstGeom prst="rect">
            <a:avLst/>
          </a:prstGeom>
        </p:spPr>
      </p:pic>
      <p:pic>
        <p:nvPicPr>
          <p:cNvPr id="5" name="Imagen 4"/>
          <p:cNvPicPr>
            <a:picLocks noChangeAspect="1"/>
          </p:cNvPicPr>
          <p:nvPr/>
        </p:nvPicPr>
        <p:blipFill>
          <a:blip r:embed="rId3"/>
          <a:stretch>
            <a:fillRect/>
          </a:stretch>
        </p:blipFill>
        <p:spPr>
          <a:xfrm>
            <a:off x="6036468" y="1127124"/>
            <a:ext cx="5799931" cy="4849821"/>
          </a:xfrm>
          <a:prstGeom prst="rect">
            <a:avLst/>
          </a:prstGeom>
        </p:spPr>
      </p:pic>
    </p:spTree>
    <p:extLst>
      <p:ext uri="{BB962C8B-B14F-4D97-AF65-F5344CB8AC3E}">
        <p14:creationId xmlns:p14="http://schemas.microsoft.com/office/powerpoint/2010/main" xmlns="" val="412681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2990790" y="1333500"/>
            <a:ext cx="7214063" cy="3949700"/>
          </a:xfrm>
          <a:prstGeom prst="rect">
            <a:avLst/>
          </a:prstGeom>
        </p:spPr>
      </p:pic>
    </p:spTree>
    <p:extLst>
      <p:ext uri="{BB962C8B-B14F-4D97-AF65-F5344CB8AC3E}">
        <p14:creationId xmlns:p14="http://schemas.microsoft.com/office/powerpoint/2010/main" xmlns="" val="35358295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70862" y="258482"/>
            <a:ext cx="10018713" cy="1752599"/>
          </a:xfrm>
        </p:spPr>
        <p:txBody>
          <a:bodyPr/>
          <a:lstStyle/>
          <a:p>
            <a:r>
              <a:rPr lang="es-MX" dirty="0" smtClean="0"/>
              <a:t>CONTROL NATAL</a:t>
            </a:r>
            <a:endParaRPr lang="es-MX" dirty="0"/>
          </a:p>
        </p:txBody>
      </p:sp>
      <p:sp>
        <p:nvSpPr>
          <p:cNvPr id="3" name="Marcador de contenido 2"/>
          <p:cNvSpPr>
            <a:spLocks noGrp="1"/>
          </p:cNvSpPr>
          <p:nvPr>
            <p:ph idx="1"/>
          </p:nvPr>
        </p:nvSpPr>
        <p:spPr>
          <a:xfrm>
            <a:off x="1484310" y="2476500"/>
            <a:ext cx="10018713" cy="4254500"/>
          </a:xfrm>
        </p:spPr>
        <p:txBody>
          <a:bodyPr>
            <a:normAutofit/>
          </a:bodyPr>
          <a:lstStyle/>
          <a:p>
            <a:pPr algn="just"/>
            <a:r>
              <a:rPr lang="es-MX" dirty="0" smtClean="0"/>
              <a:t>Efectividad</a:t>
            </a:r>
            <a:r>
              <a:rPr lang="es-MX" dirty="0"/>
              <a:t>: ¿qué tan efectivo es el método para prevenir el embarazo? Observe el número de embarazos en 100 mujeres que usan dicho método por un período de un año. Se debe escoger un método altamente efectivo si un embarazo no planeado sería visto como una situación potencialmente devastadora para el individuo o la pareja. En cambio, si una pareja simplemente está tratando de posponer el embarazo, pero siente que un embarazo podría ser bienvenido si se presentara antes de lo planeado, la elección de un método menos efectivo puede ser una opción razonable</a:t>
            </a:r>
            <a:r>
              <a:rPr lang="es-MX" dirty="0" smtClean="0"/>
              <a:t>.</a:t>
            </a:r>
          </a:p>
          <a:p>
            <a:endParaRPr lang="es-MX" dirty="0"/>
          </a:p>
          <a:p>
            <a:r>
              <a:rPr lang="es-MX" dirty="0" smtClean="0"/>
              <a:t>Costo</a:t>
            </a:r>
            <a:r>
              <a:rPr lang="es-MX" dirty="0"/>
              <a:t>: </a:t>
            </a:r>
            <a:r>
              <a:rPr lang="es-MX" dirty="0" smtClean="0"/>
              <a:t>¿es </a:t>
            </a:r>
            <a:r>
              <a:rPr lang="es-MX" dirty="0"/>
              <a:t>un método asequible?</a:t>
            </a:r>
          </a:p>
          <a:p>
            <a:endParaRPr lang="es-MX" dirty="0" smtClean="0"/>
          </a:p>
          <a:p>
            <a:endParaRPr lang="es-MX" dirty="0"/>
          </a:p>
          <a:p>
            <a:endParaRPr lang="es-MX" dirty="0"/>
          </a:p>
        </p:txBody>
      </p:sp>
    </p:spTree>
    <p:extLst>
      <p:ext uri="{BB962C8B-B14F-4D97-AF65-F5344CB8AC3E}">
        <p14:creationId xmlns:p14="http://schemas.microsoft.com/office/powerpoint/2010/main" xmlns="" val="9924146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469901"/>
            <a:ext cx="10018713" cy="5321300"/>
          </a:xfrm>
        </p:spPr>
        <p:txBody>
          <a:bodyPr>
            <a:normAutofit/>
          </a:bodyPr>
          <a:lstStyle/>
          <a:p>
            <a:pPr algn="just"/>
            <a:r>
              <a:rPr lang="es-MX" dirty="0" smtClean="0"/>
              <a:t>Riesgo </a:t>
            </a:r>
            <a:r>
              <a:rPr lang="es-MX" dirty="0"/>
              <a:t>para la salud: </a:t>
            </a:r>
            <a:r>
              <a:rPr lang="es-MX" dirty="0" smtClean="0"/>
              <a:t>¿cuáles </a:t>
            </a:r>
            <a:r>
              <a:rPr lang="es-MX" dirty="0"/>
              <a:t>son los riesgos potenciales para la </a:t>
            </a:r>
            <a:r>
              <a:rPr lang="es-MX" dirty="0" smtClean="0"/>
              <a:t>salud</a:t>
            </a:r>
            <a:r>
              <a:rPr lang="es-MX" dirty="0" smtClean="0"/>
              <a:t>?, </a:t>
            </a:r>
            <a:r>
              <a:rPr lang="es-MX" dirty="0"/>
              <a:t>p</a:t>
            </a:r>
            <a:r>
              <a:rPr lang="es-MX" dirty="0" smtClean="0"/>
              <a:t>or </a:t>
            </a:r>
            <a:r>
              <a:rPr lang="es-MX" dirty="0"/>
              <a:t>ejemplo, usualmente no se recomiendan los anticonceptivos orales para mujeres mayores de 35 años de edad que a su vez sean fumadoras.</a:t>
            </a:r>
          </a:p>
          <a:p>
            <a:pPr algn="just"/>
            <a:r>
              <a:rPr lang="es-MX" dirty="0" smtClean="0"/>
              <a:t>Compromiso </a:t>
            </a:r>
            <a:r>
              <a:rPr lang="es-MX" dirty="0"/>
              <a:t>de la pareja: la buena voluntad de un miembro de la pareja para aceptar y apoyar un método determinado de anticoncepción puede afectar las alternativas de control natal. Sin embargo, es posible que usted desee reconsiderar una relación sexual con una pareja que no tiene la voluntad de tomar un papel activo y de apoyo.</a:t>
            </a:r>
          </a:p>
          <a:p>
            <a:pPr algn="just"/>
            <a:r>
              <a:rPr lang="es-MX" dirty="0" smtClean="0"/>
              <a:t>Permanencia</a:t>
            </a:r>
            <a:r>
              <a:rPr lang="es-MX" dirty="0"/>
              <a:t>: </a:t>
            </a:r>
            <a:r>
              <a:rPr lang="es-MX" dirty="0" smtClean="0"/>
              <a:t>¿desea </a:t>
            </a:r>
            <a:r>
              <a:rPr lang="es-MX" dirty="0"/>
              <a:t>un método temporal (y generalmente menos efectivo) o un método a largo plazo o incluso permanente (y más efectivo</a:t>
            </a:r>
            <a:r>
              <a:rPr lang="es-MX" dirty="0" smtClean="0"/>
              <a:t>)?</a:t>
            </a:r>
            <a:endParaRPr lang="es-MX" dirty="0"/>
          </a:p>
        </p:txBody>
      </p:sp>
    </p:spTree>
    <p:extLst>
      <p:ext uri="{BB962C8B-B14F-4D97-AF65-F5344CB8AC3E}">
        <p14:creationId xmlns:p14="http://schemas.microsoft.com/office/powerpoint/2010/main" xmlns="" val="31837578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1079501"/>
            <a:ext cx="10018713" cy="4711700"/>
          </a:xfrm>
        </p:spPr>
        <p:txBody>
          <a:bodyPr>
            <a:normAutofit/>
          </a:bodyPr>
          <a:lstStyle/>
          <a:p>
            <a:pPr algn="just"/>
            <a:r>
              <a:rPr lang="es-MX" dirty="0" smtClean="0"/>
              <a:t>Prevención </a:t>
            </a:r>
            <a:r>
              <a:rPr lang="es-MX" dirty="0"/>
              <a:t>del VIH y otras enfermedades de transmisión sexual: muchos métodos no ofrecen protección contra las enfermedades de transmisión sexual. En general, los condones son la mejor opción de prevenirlas, especialmente combinados con espermicidas.</a:t>
            </a:r>
          </a:p>
          <a:p>
            <a:pPr algn="just"/>
            <a:r>
              <a:rPr lang="es-MX" dirty="0" smtClean="0"/>
              <a:t>Disponibilidad</a:t>
            </a:r>
            <a:r>
              <a:rPr lang="es-MX" dirty="0"/>
              <a:t>: </a:t>
            </a:r>
            <a:r>
              <a:rPr lang="es-MX" dirty="0" smtClean="0"/>
              <a:t>¿puede </a:t>
            </a:r>
            <a:r>
              <a:rPr lang="es-MX" dirty="0"/>
              <a:t>usarse el método sin prescripción, sin visita del médico o, en caso de los menores de edad, sin el consentimiento de los padres? </a:t>
            </a:r>
          </a:p>
          <a:p>
            <a:endParaRPr lang="es-MX" dirty="0"/>
          </a:p>
        </p:txBody>
      </p:sp>
    </p:spTree>
    <p:extLst>
      <p:ext uri="{BB962C8B-B14F-4D97-AF65-F5344CB8AC3E}">
        <p14:creationId xmlns:p14="http://schemas.microsoft.com/office/powerpoint/2010/main" xmlns="" val="2672607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84310" y="457200"/>
            <a:ext cx="10018713" cy="1752599"/>
          </a:xfrm>
        </p:spPr>
        <p:txBody>
          <a:bodyPr/>
          <a:lstStyle/>
          <a:p>
            <a:r>
              <a:rPr lang="es-MX" b="1" dirty="0" smtClean="0"/>
              <a:t>MÉTODOS DE BARRERA</a:t>
            </a:r>
            <a:endParaRPr lang="es-MX" b="1" dirty="0"/>
          </a:p>
        </p:txBody>
      </p:sp>
      <p:sp>
        <p:nvSpPr>
          <p:cNvPr id="3" name="Marcador de contenido 2"/>
          <p:cNvSpPr>
            <a:spLocks noGrp="1"/>
          </p:cNvSpPr>
          <p:nvPr>
            <p:ph idx="1"/>
          </p:nvPr>
        </p:nvSpPr>
        <p:spPr>
          <a:xfrm>
            <a:off x="1484310" y="2019301"/>
            <a:ext cx="10018713" cy="4292600"/>
          </a:xfrm>
        </p:spPr>
        <p:txBody>
          <a:bodyPr>
            <a:normAutofit fontScale="92500" lnSpcReduction="20000"/>
          </a:bodyPr>
          <a:lstStyle/>
          <a:p>
            <a:pPr>
              <a:buNone/>
            </a:pPr>
            <a:r>
              <a:rPr lang="es-MX" dirty="0" smtClean="0"/>
              <a:t>CONDÓN</a:t>
            </a:r>
          </a:p>
          <a:p>
            <a:endParaRPr lang="es-MX" dirty="0"/>
          </a:p>
          <a:p>
            <a:pPr algn="just"/>
            <a:r>
              <a:rPr lang="es-MX" dirty="0" smtClean="0"/>
              <a:t>Un </a:t>
            </a:r>
            <a:r>
              <a:rPr lang="es-MX" dirty="0"/>
              <a:t>condón es una cubierta delgada de látex o poliuretano. El condón masculino se coloca alrededor del pene erecto, mientras que el condón femenino se coloca dentro de la vagina antes de la relación sexual</a:t>
            </a:r>
            <a:r>
              <a:rPr lang="es-MX" dirty="0" smtClean="0"/>
              <a:t>.</a:t>
            </a:r>
          </a:p>
          <a:p>
            <a:pPr algn="just"/>
            <a:endParaRPr lang="es-MX" dirty="0"/>
          </a:p>
          <a:p>
            <a:pPr algn="just"/>
            <a:r>
              <a:rPr lang="es-MX" dirty="0" smtClean="0"/>
              <a:t>Un </a:t>
            </a:r>
            <a:r>
              <a:rPr lang="es-MX" dirty="0"/>
              <a:t>condón se tiene que usar en todo momento durante la relación sexual para prevenir un embarazo</a:t>
            </a:r>
            <a:r>
              <a:rPr lang="es-MX" dirty="0" smtClean="0"/>
              <a:t>.</a:t>
            </a:r>
          </a:p>
          <a:p>
            <a:pPr algn="just"/>
            <a:endParaRPr lang="es-MX" dirty="0"/>
          </a:p>
          <a:p>
            <a:pPr algn="just"/>
            <a:r>
              <a:rPr lang="es-MX" dirty="0" smtClean="0"/>
              <a:t>Los </a:t>
            </a:r>
            <a:r>
              <a:rPr lang="es-MX" dirty="0"/>
              <a:t>condones están disponibles en la mayoría de las farmacias y tiendas. Algunas clínicas de planificación familiar ofrecen los condones en forma gratuita. Usted no necesita una receta médica para conseguir los condones. </a:t>
            </a:r>
          </a:p>
          <a:p>
            <a:pPr algn="just"/>
            <a:endParaRPr lang="es-MX" dirty="0"/>
          </a:p>
        </p:txBody>
      </p:sp>
      <p:pic>
        <p:nvPicPr>
          <p:cNvPr id="4" name="Imagen 3"/>
          <p:cNvPicPr>
            <a:picLocks noChangeAspect="1"/>
          </p:cNvPicPr>
          <p:nvPr/>
        </p:nvPicPr>
        <p:blipFill>
          <a:blip r:embed="rId2"/>
          <a:stretch>
            <a:fillRect/>
          </a:stretch>
        </p:blipFill>
        <p:spPr>
          <a:xfrm>
            <a:off x="9396412" y="457200"/>
            <a:ext cx="2543175" cy="1800225"/>
          </a:xfrm>
          <a:prstGeom prst="rect">
            <a:avLst/>
          </a:prstGeom>
        </p:spPr>
      </p:pic>
    </p:spTree>
    <p:extLst>
      <p:ext uri="{BB962C8B-B14F-4D97-AF65-F5344CB8AC3E}">
        <p14:creationId xmlns:p14="http://schemas.microsoft.com/office/powerpoint/2010/main" xmlns="" val="163981756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355600"/>
            <a:ext cx="10018713" cy="6248400"/>
          </a:xfrm>
        </p:spPr>
        <p:txBody>
          <a:bodyPr>
            <a:normAutofit fontScale="92500" lnSpcReduction="10000"/>
          </a:bodyPr>
          <a:lstStyle/>
          <a:p>
            <a:pPr>
              <a:buNone/>
            </a:pPr>
            <a:r>
              <a:rPr lang="es-MX" dirty="0" smtClean="0"/>
              <a:t>DIAFRAGMA O CAPUCHÓN CERVICAL</a:t>
            </a:r>
          </a:p>
          <a:p>
            <a:endParaRPr lang="es-MX" dirty="0"/>
          </a:p>
          <a:p>
            <a:pPr algn="just">
              <a:buNone/>
            </a:pPr>
            <a:r>
              <a:rPr lang="es-MX" dirty="0"/>
              <a:t>•Un diafragma es una copa de goma flexible llena con crema o jalea </a:t>
            </a:r>
            <a:r>
              <a:rPr lang="es-MX" dirty="0" smtClean="0"/>
              <a:t>espermicida.</a:t>
            </a:r>
            <a:endParaRPr lang="es-MX" dirty="0"/>
          </a:p>
          <a:p>
            <a:pPr algn="just">
              <a:buNone/>
            </a:pPr>
            <a:r>
              <a:rPr lang="es-MX" dirty="0"/>
              <a:t>•Se coloca en la vagina, sobre el cuello uterino, antes de la cópula, para evitar que los espermatozoides lleguen al útero.</a:t>
            </a:r>
          </a:p>
          <a:p>
            <a:pPr algn="just">
              <a:buNone/>
            </a:pPr>
            <a:r>
              <a:rPr lang="es-MX" dirty="0"/>
              <a:t>•Se debe dejar en su lugar por 6 a 8 horas después de tener una relación sexual.</a:t>
            </a:r>
          </a:p>
          <a:p>
            <a:pPr algn="just">
              <a:buNone/>
            </a:pPr>
            <a:r>
              <a:rPr lang="es-MX" dirty="0"/>
              <a:t>•Los diafragmas deben ser recetados por un ginecólogo, quien determina el tipo y tamaño de este dispositivo adecuado para la mujer.</a:t>
            </a:r>
          </a:p>
          <a:p>
            <a:pPr algn="just">
              <a:buNone/>
            </a:pPr>
            <a:r>
              <a:rPr lang="es-MX" dirty="0"/>
              <a:t>•Alrededor de 5 a 20 embarazos ocurren anualmente por cada 100 mujeres que emplean este método, dependiendo del uso apropiado.</a:t>
            </a:r>
          </a:p>
          <a:p>
            <a:pPr algn="just">
              <a:buNone/>
            </a:pPr>
            <a:r>
              <a:rPr lang="es-MX" dirty="0"/>
              <a:t>•Un dispositivo similar más pequeño se denomina capuchón cervical.</a:t>
            </a:r>
          </a:p>
          <a:p>
            <a:pPr algn="just">
              <a:buNone/>
            </a:pPr>
            <a:r>
              <a:rPr lang="es-MX" dirty="0"/>
              <a:t>•Los riesgos abarcan irritación y reacciones alérgicas al diafragma o al espermicida e incremento de la frecuencia de la infección urinaria. En pocos casos, se puede presentar síndrome de shock tóxico en mujeres que se dejan el diafragma puesto por mucho tiempo. Un capuchón cervical puede provocar una citología vaginal anormal. </a:t>
            </a:r>
          </a:p>
          <a:p>
            <a:pPr algn="just"/>
            <a:endParaRPr lang="es-MX" dirty="0"/>
          </a:p>
        </p:txBody>
      </p:sp>
    </p:spTree>
    <p:extLst>
      <p:ext uri="{BB962C8B-B14F-4D97-AF65-F5344CB8AC3E}">
        <p14:creationId xmlns:p14="http://schemas.microsoft.com/office/powerpoint/2010/main" xmlns="" val="280074140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556000" y="960291"/>
            <a:ext cx="6045200" cy="4840977"/>
          </a:xfrm>
          <a:prstGeom prst="rect">
            <a:avLst/>
          </a:prstGeom>
        </p:spPr>
      </p:pic>
    </p:spTree>
    <p:extLst>
      <p:ext uri="{BB962C8B-B14F-4D97-AF65-F5344CB8AC3E}">
        <p14:creationId xmlns:p14="http://schemas.microsoft.com/office/powerpoint/2010/main" xmlns="" val="37109077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268410" y="2222499"/>
            <a:ext cx="10018713" cy="3124201"/>
          </a:xfrm>
        </p:spPr>
        <p:txBody>
          <a:bodyPr/>
          <a:lstStyle/>
          <a:p>
            <a:pPr>
              <a:buNone/>
            </a:pPr>
            <a:r>
              <a:rPr lang="es-MX" dirty="0" smtClean="0"/>
              <a:t>ESPONJA  VAGINAL</a:t>
            </a:r>
          </a:p>
          <a:p>
            <a:endParaRPr lang="es-MX" dirty="0"/>
          </a:p>
          <a:p>
            <a:pPr algn="just">
              <a:buNone/>
            </a:pPr>
            <a:r>
              <a:rPr lang="es-MX" dirty="0"/>
              <a:t>•Las esponjas vaginales anticonceptivas son esponjas sintéticas suaves, impregnadas con un espermicida. Antes de la cópula, se humedece la esponja, se introduce en la vagina y se coloca sobre el cuello uterino.</a:t>
            </a:r>
          </a:p>
        </p:txBody>
      </p:sp>
      <p:pic>
        <p:nvPicPr>
          <p:cNvPr id="4" name="Imagen 3"/>
          <p:cNvPicPr>
            <a:picLocks noChangeAspect="1"/>
          </p:cNvPicPr>
          <p:nvPr/>
        </p:nvPicPr>
        <p:blipFill>
          <a:blip r:embed="rId2"/>
          <a:stretch>
            <a:fillRect/>
          </a:stretch>
        </p:blipFill>
        <p:spPr>
          <a:xfrm>
            <a:off x="7650162" y="152400"/>
            <a:ext cx="2679071" cy="3403600"/>
          </a:xfrm>
          <a:prstGeom prst="rect">
            <a:avLst/>
          </a:prstGeom>
        </p:spPr>
      </p:pic>
    </p:spTree>
    <p:extLst>
      <p:ext uri="{BB962C8B-B14F-4D97-AF65-F5344CB8AC3E}">
        <p14:creationId xmlns:p14="http://schemas.microsoft.com/office/powerpoint/2010/main" xmlns="" val="276944778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685800"/>
            <a:ext cx="10018713" cy="1752599"/>
          </a:xfrm>
        </p:spPr>
        <p:txBody>
          <a:bodyPr/>
          <a:lstStyle/>
          <a:p>
            <a:r>
              <a:rPr lang="es-MX" dirty="0" smtClean="0"/>
              <a:t>MÉTODOS HORMONALES</a:t>
            </a:r>
            <a:endParaRPr lang="es-MX" dirty="0"/>
          </a:p>
        </p:txBody>
      </p:sp>
      <p:sp>
        <p:nvSpPr>
          <p:cNvPr id="3" name="Marcador de contenido 2"/>
          <p:cNvSpPr>
            <a:spLocks noGrp="1"/>
          </p:cNvSpPr>
          <p:nvPr>
            <p:ph idx="1"/>
          </p:nvPr>
        </p:nvSpPr>
        <p:spPr>
          <a:xfrm>
            <a:off x="1484310" y="2666999"/>
            <a:ext cx="10018713" cy="3429001"/>
          </a:xfrm>
        </p:spPr>
        <p:txBody>
          <a:bodyPr>
            <a:normAutofit fontScale="92500" lnSpcReduction="10000"/>
          </a:bodyPr>
          <a:lstStyle/>
          <a:p>
            <a:endParaRPr lang="es-MX" dirty="0" smtClean="0"/>
          </a:p>
          <a:p>
            <a:pPr algn="just">
              <a:buNone/>
            </a:pPr>
            <a:r>
              <a:rPr lang="es-MX" dirty="0" smtClean="0"/>
              <a:t>• Los </a:t>
            </a:r>
            <a:r>
              <a:rPr lang="es-MX" dirty="0"/>
              <a:t>métodos para el control de la natalidad que usan hormonas tendrán un estrógeno y un progestágeno, o simplemente un progestágeno.</a:t>
            </a:r>
          </a:p>
          <a:p>
            <a:pPr algn="just">
              <a:buNone/>
            </a:pPr>
            <a:r>
              <a:rPr lang="es-MX" dirty="0" smtClean="0"/>
              <a:t>•  Ambas </a:t>
            </a:r>
            <a:r>
              <a:rPr lang="es-MX" dirty="0"/>
              <a:t>hormonas le impiden al ovario de una mujer liberar un óvulo durante su ciclo menstrual (llamado ovulación). Ellas hacen esto afectando los niveles de otras hormonas que el cuerpo produce.</a:t>
            </a:r>
          </a:p>
          <a:p>
            <a:pPr algn="just">
              <a:buNone/>
            </a:pPr>
            <a:r>
              <a:rPr lang="es-MX" dirty="0" smtClean="0"/>
              <a:t>• Los </a:t>
            </a:r>
            <a:r>
              <a:rPr lang="es-MX" dirty="0"/>
              <a:t>progestágenos ayudan a evitar que los espermatozoides ingresen al útero haciendo que la mucosidad alrededor del cuello uterino de una mujer se vuelva espesa y pegajosa. </a:t>
            </a:r>
          </a:p>
          <a:p>
            <a:pPr algn="just"/>
            <a:endParaRPr lang="es-MX" dirty="0"/>
          </a:p>
          <a:p>
            <a:endParaRPr lang="es-MX" dirty="0"/>
          </a:p>
        </p:txBody>
      </p:sp>
      <p:pic>
        <p:nvPicPr>
          <p:cNvPr id="4" name="Imagen 3"/>
          <p:cNvPicPr>
            <a:picLocks noChangeAspect="1"/>
          </p:cNvPicPr>
          <p:nvPr/>
        </p:nvPicPr>
        <p:blipFill>
          <a:blip r:embed="rId2"/>
          <a:stretch>
            <a:fillRect/>
          </a:stretch>
        </p:blipFill>
        <p:spPr>
          <a:xfrm>
            <a:off x="8466136" y="424732"/>
            <a:ext cx="3036887" cy="2274734"/>
          </a:xfrm>
          <a:prstGeom prst="rect">
            <a:avLst/>
          </a:prstGeom>
        </p:spPr>
      </p:pic>
    </p:spTree>
    <p:extLst>
      <p:ext uri="{BB962C8B-B14F-4D97-AF65-F5344CB8AC3E}">
        <p14:creationId xmlns:p14="http://schemas.microsoft.com/office/powerpoint/2010/main" xmlns="" val="17126880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44825"/>
            <a:ext cx="10537361" cy="6477000"/>
          </a:xfrm>
        </p:spPr>
        <p:txBody>
          <a:bodyPr>
            <a:normAutofit fontScale="77500" lnSpcReduction="20000"/>
          </a:bodyPr>
          <a:lstStyle/>
          <a:p>
            <a:endParaRPr lang="es-MX" sz="3100" dirty="0"/>
          </a:p>
          <a:p>
            <a:pPr>
              <a:buNone/>
            </a:pPr>
            <a:r>
              <a:rPr lang="es-MX" sz="3100" b="1" dirty="0"/>
              <a:t>Los tipos de métodos anticonceptivos abarcan</a:t>
            </a:r>
            <a:r>
              <a:rPr lang="es-MX" sz="3100" b="1" dirty="0" smtClean="0"/>
              <a:t>:</a:t>
            </a:r>
          </a:p>
          <a:p>
            <a:endParaRPr lang="es-MX" dirty="0"/>
          </a:p>
          <a:p>
            <a:pPr algn="just">
              <a:buNone/>
            </a:pPr>
            <a:r>
              <a:rPr lang="es-MX" dirty="0" smtClean="0"/>
              <a:t>• </a:t>
            </a:r>
            <a:r>
              <a:rPr lang="es-MX" sz="2800" dirty="0" smtClean="0"/>
              <a:t>Las </a:t>
            </a:r>
            <a:r>
              <a:rPr lang="es-MX" sz="2800" dirty="0"/>
              <a:t>píldoras anticonceptivas combinadas, las cuales combinan las hormonas estrógeno y progestágeno para prevenir la ovulación.</a:t>
            </a:r>
          </a:p>
          <a:p>
            <a:pPr algn="just">
              <a:buNone/>
            </a:pPr>
            <a:r>
              <a:rPr lang="es-MX" sz="2800" dirty="0"/>
              <a:t>•Las pastillas anticonceptivas de sólo progestágeno, también llamadas "</a:t>
            </a:r>
            <a:r>
              <a:rPr lang="es-MX" sz="2800" dirty="0" err="1"/>
              <a:t>minipíldoras</a:t>
            </a:r>
            <a:r>
              <a:rPr lang="es-MX" sz="2800" dirty="0"/>
              <a:t>".</a:t>
            </a:r>
          </a:p>
          <a:p>
            <a:pPr algn="just">
              <a:buNone/>
            </a:pPr>
            <a:r>
              <a:rPr lang="es-MX" sz="2800" dirty="0"/>
              <a:t>•Los implantes son pequeñas barritas implantadas quirúrgicamente bajo la piel y que liberan una dosis continua de progestágeno para prevenir la ovulación.</a:t>
            </a:r>
          </a:p>
          <a:p>
            <a:pPr algn="just">
              <a:buNone/>
            </a:pPr>
            <a:r>
              <a:rPr lang="es-MX" sz="2800" dirty="0"/>
              <a:t>•Inyecciones de progestágeno, como el </a:t>
            </a:r>
            <a:r>
              <a:rPr lang="es-MX" sz="2800" dirty="0" err="1"/>
              <a:t>Depo-Provera</a:t>
            </a:r>
            <a:r>
              <a:rPr lang="es-MX" sz="2800" dirty="0"/>
              <a:t>, se aplican en el tejido muscular de la parte superior del brazo o en los glúteos una vez cada tres meses. Esta inyección previene la ovulación.</a:t>
            </a:r>
          </a:p>
          <a:p>
            <a:pPr algn="just">
              <a:buNone/>
            </a:pPr>
            <a:r>
              <a:rPr lang="es-MX" sz="2800" dirty="0"/>
              <a:t>•El parche cutáneo (</a:t>
            </a:r>
            <a:r>
              <a:rPr lang="es-MX" sz="2800" dirty="0" err="1"/>
              <a:t>Ortho</a:t>
            </a:r>
            <a:r>
              <a:rPr lang="es-MX" sz="2800" dirty="0"/>
              <a:t> </a:t>
            </a:r>
            <a:r>
              <a:rPr lang="es-MX" sz="2800" dirty="0" err="1"/>
              <a:t>Evra</a:t>
            </a:r>
            <a:r>
              <a:rPr lang="es-MX" sz="2800" dirty="0"/>
              <a:t>) se coloca en los hombros, los glúteos u otro lugar conveniente. Este parche libera progestágeno y estrógenos continuamente. Como cualquier otro método hormonal, requiere receta médica.</a:t>
            </a:r>
          </a:p>
          <a:p>
            <a:pPr algn="just">
              <a:buNone/>
            </a:pPr>
            <a:r>
              <a:rPr lang="es-MX" sz="2800" dirty="0"/>
              <a:t>•El anillo vaginal (</a:t>
            </a:r>
            <a:r>
              <a:rPr lang="es-MX" sz="2800" dirty="0" err="1"/>
              <a:t>NuvaRing</a:t>
            </a:r>
            <a:r>
              <a:rPr lang="es-MX" sz="2800" dirty="0"/>
              <a:t>) es un anillo flexible de alrededor de 2 pulgadas (5 cm) de diámetro que se coloca dentro de la vagina. Dicho anillo libera las hormonas progestágeno y estrógenos.</a:t>
            </a:r>
          </a:p>
          <a:p>
            <a:pPr algn="just">
              <a:buNone/>
            </a:pPr>
            <a:r>
              <a:rPr lang="es-MX" sz="2800" dirty="0"/>
              <a:t>•Anticonceptivo de emergencia (o "píldora del día siguiente"). </a:t>
            </a:r>
          </a:p>
          <a:p>
            <a:endParaRPr lang="es-MX" sz="2800" dirty="0"/>
          </a:p>
        </p:txBody>
      </p:sp>
    </p:spTree>
    <p:extLst>
      <p:ext uri="{BB962C8B-B14F-4D97-AF65-F5344CB8AC3E}">
        <p14:creationId xmlns:p14="http://schemas.microsoft.com/office/powerpoint/2010/main" xmlns="" val="103607843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897142"/>
            <a:ext cx="10018713" cy="5880099"/>
          </a:xfrm>
        </p:spPr>
        <p:txBody>
          <a:bodyPr>
            <a:normAutofit fontScale="92500" lnSpcReduction="10000"/>
          </a:bodyPr>
          <a:lstStyle/>
          <a:p>
            <a:pPr>
              <a:buNone/>
            </a:pPr>
            <a:r>
              <a:rPr lang="es-MX" dirty="0" smtClean="0"/>
              <a:t>DISPOSITIVO INTRAUTERINO (DIU)</a:t>
            </a:r>
          </a:p>
          <a:p>
            <a:endParaRPr lang="es-MX" dirty="0" smtClean="0"/>
          </a:p>
          <a:p>
            <a:pPr algn="just">
              <a:buNone/>
            </a:pPr>
            <a:r>
              <a:rPr lang="es-MX" dirty="0" smtClean="0"/>
              <a:t>•El </a:t>
            </a:r>
            <a:r>
              <a:rPr lang="es-MX" dirty="0"/>
              <a:t>dispositivo intrauterino (DIU) es un pequeño dispositivo de plástico o cobre que el médico coloca dentro del útero. Algunos DIU liberan pequeñas cantidades de progestágeno. Los DIU se pueden dejar en su lugar hasta por 5 a 10 años, dependiendo del tipo de dispositivo utilizado.</a:t>
            </a:r>
          </a:p>
          <a:p>
            <a:pPr algn="just">
              <a:buNone/>
            </a:pPr>
            <a:r>
              <a:rPr lang="es-MX" dirty="0"/>
              <a:t>•Los DIU se pueden colocar casi en cualquier momento.</a:t>
            </a:r>
          </a:p>
          <a:p>
            <a:pPr algn="just">
              <a:buNone/>
            </a:pPr>
            <a:r>
              <a:rPr lang="es-MX" dirty="0"/>
              <a:t>•Los DIU son seguros y funcionan bien. Menos de 1 de cada 100 mujeres quedará en embarazo usando este método.</a:t>
            </a:r>
          </a:p>
          <a:p>
            <a:pPr algn="just">
              <a:buNone/>
            </a:pPr>
            <a:r>
              <a:rPr lang="es-MX" dirty="0"/>
              <a:t>•Los riesgos y complicaciones abarcan calambres, sangrado (algunas veces profuso) y perforación del útero.</a:t>
            </a:r>
          </a:p>
          <a:p>
            <a:pPr algn="just">
              <a:buNone/>
            </a:pPr>
            <a:r>
              <a:rPr lang="es-MX" dirty="0"/>
              <a:t>•El DIU con progestágeno a menudo causa manchado irregular durante los primeros meses. En aproximadamente el 50% de las mujeres, los períodos pueden cesar por completo hacia el final del primer año, pero este efecto desaparece cuando se retira el dispositivo. </a:t>
            </a:r>
          </a:p>
          <a:p>
            <a:endParaRPr lang="es-MX" dirty="0"/>
          </a:p>
        </p:txBody>
      </p:sp>
      <p:pic>
        <p:nvPicPr>
          <p:cNvPr id="4" name="Imagen 3"/>
          <p:cNvPicPr>
            <a:picLocks noChangeAspect="1"/>
          </p:cNvPicPr>
          <p:nvPr/>
        </p:nvPicPr>
        <p:blipFill>
          <a:blip r:embed="rId2"/>
          <a:stretch>
            <a:fillRect/>
          </a:stretch>
        </p:blipFill>
        <p:spPr>
          <a:xfrm>
            <a:off x="9359153" y="197261"/>
            <a:ext cx="1627094" cy="1535526"/>
          </a:xfrm>
          <a:prstGeom prst="rect">
            <a:avLst/>
          </a:prstGeom>
        </p:spPr>
      </p:pic>
    </p:spTree>
    <p:extLst>
      <p:ext uri="{BB962C8B-B14F-4D97-AF65-F5344CB8AC3E}">
        <p14:creationId xmlns:p14="http://schemas.microsoft.com/office/powerpoint/2010/main" xmlns="" val="5974761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MÉTODOS ANTICONCEPTIVOS PERMANENTES</a:t>
            </a:r>
            <a:endParaRPr lang="es-MX" dirty="0"/>
          </a:p>
        </p:txBody>
      </p:sp>
      <p:sp>
        <p:nvSpPr>
          <p:cNvPr id="3" name="Marcador de contenido 2"/>
          <p:cNvSpPr>
            <a:spLocks noGrp="1"/>
          </p:cNvSpPr>
          <p:nvPr>
            <p:ph idx="1"/>
          </p:nvPr>
        </p:nvSpPr>
        <p:spPr/>
        <p:txBody>
          <a:bodyPr/>
          <a:lstStyle/>
          <a:p>
            <a:pPr algn="just"/>
            <a:r>
              <a:rPr lang="es-MX" dirty="0"/>
              <a:t>Estos métodos son los mejores para las mujeres, los hombres y las parejas que crean que nunca van a desear tener hijos en el futuro. </a:t>
            </a:r>
            <a:endParaRPr lang="es-MX" dirty="0" smtClean="0"/>
          </a:p>
          <a:p>
            <a:pPr algn="just"/>
            <a:endParaRPr lang="es-MX" dirty="0"/>
          </a:p>
          <a:p>
            <a:pPr algn="just"/>
            <a:r>
              <a:rPr lang="es-MX" dirty="0" smtClean="0"/>
              <a:t>Aunque </a:t>
            </a:r>
            <a:r>
              <a:rPr lang="es-MX" dirty="0"/>
              <a:t>se ven como un método permanente, estas operaciones algunas veces se pueden anular si un hombre o una mujer posteriormente deciden quedar en embarazo</a:t>
            </a:r>
          </a:p>
        </p:txBody>
      </p:sp>
    </p:spTree>
    <p:extLst>
      <p:ext uri="{BB962C8B-B14F-4D97-AF65-F5344CB8AC3E}">
        <p14:creationId xmlns:p14="http://schemas.microsoft.com/office/powerpoint/2010/main" xmlns="" val="17346240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MÉTODOS NATURALES</a:t>
            </a:r>
            <a:endParaRPr lang="es-MX" dirty="0"/>
          </a:p>
        </p:txBody>
      </p:sp>
      <p:sp>
        <p:nvSpPr>
          <p:cNvPr id="3" name="Marcador de contenido 2"/>
          <p:cNvSpPr>
            <a:spLocks noGrp="1"/>
          </p:cNvSpPr>
          <p:nvPr>
            <p:ph idx="1"/>
          </p:nvPr>
        </p:nvSpPr>
        <p:spPr/>
        <p:txBody>
          <a:bodyPr>
            <a:normAutofit fontScale="92500" lnSpcReduction="10000"/>
          </a:bodyPr>
          <a:lstStyle/>
          <a:p>
            <a:pPr algn="just"/>
            <a:r>
              <a:rPr lang="es-MX" dirty="0"/>
              <a:t> Los métodos naturales se basan en el funcionamiento del aparato reproductor del hombre y de la mujer para prevenir el embarazo; por lo tanto no se emplea ningún mecanismo de protección externo al cuerpo. Por ejemplo, en el caso de la mujer se tienen en cuenta los días fértiles donde se produce la ovulación y hay mayor riesgo de embarazo. En el hombre el control de la eyaculación. </a:t>
            </a:r>
          </a:p>
          <a:p>
            <a:pPr algn="just"/>
            <a:endParaRPr lang="es-MX" dirty="0"/>
          </a:p>
          <a:p>
            <a:pPr algn="just"/>
            <a:r>
              <a:rPr lang="es-MX" dirty="0"/>
              <a:t> Estos métodos son poco confiables y pueden poner a las personas en riesgo no sólo de un embarazo no deseado sino de Infecciones de Transmisión Sexual (ITS).</a:t>
            </a:r>
          </a:p>
          <a:p>
            <a:endParaRPr lang="es-MX" dirty="0"/>
          </a:p>
          <a:p>
            <a:endParaRPr lang="es-MX" dirty="0"/>
          </a:p>
        </p:txBody>
      </p:sp>
    </p:spTree>
    <p:extLst>
      <p:ext uri="{BB962C8B-B14F-4D97-AF65-F5344CB8AC3E}">
        <p14:creationId xmlns:p14="http://schemas.microsoft.com/office/powerpoint/2010/main" xmlns="" val="126755072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322728"/>
            <a:ext cx="10018713" cy="6257926"/>
          </a:xfrm>
        </p:spPr>
        <p:txBody>
          <a:bodyPr>
            <a:normAutofit fontScale="92500" lnSpcReduction="20000"/>
          </a:bodyPr>
          <a:lstStyle/>
          <a:p>
            <a:pPr algn="just"/>
            <a:r>
              <a:rPr lang="es-MX" dirty="0"/>
              <a:t>Coito interrumpido: consiste en retirar el pene de la vagina antes de la eyaculación lo que significa que el semen no quedará dentro de la mujer. Este método es de alto riesgo puesto que antes de la eyaculación el hombre arroja un líquido que contiene espermatozoides y que puede fecundar.</a:t>
            </a:r>
          </a:p>
          <a:p>
            <a:pPr algn="just"/>
            <a:endParaRPr lang="es-MX" dirty="0"/>
          </a:p>
          <a:p>
            <a:pPr algn="just"/>
            <a:r>
              <a:rPr lang="es-MX" dirty="0"/>
              <a:t>Ritmo o calendario: consiste en registrar los ciclos menstruales durante un año para identificar cuáles son los días fértiles de la mujer en los que se corre mayor riesgo de embarazo. El método del ritmo implica evitar las relaciones sexuales coitales durante los días fértiles que son los días de la ovulación. Sólo funciona en mujeres con ciclos menstruales regulares. </a:t>
            </a:r>
          </a:p>
          <a:p>
            <a:pPr algn="just"/>
            <a:endParaRPr lang="es-MX" dirty="0"/>
          </a:p>
          <a:p>
            <a:pPr algn="just"/>
            <a:r>
              <a:rPr lang="es-MX" dirty="0"/>
              <a:t> Temperatura corporal o basal: consiste en tomar la temperatura de la mujer todos los días, a la misma hora, en el mismo sitio del cuerpo (boca o axila), antes de levantarse de la cama, desde el primer día de la menstruación hasta la menstruación siguiente, para identificar los cambios que señalan los días de ovulación. </a:t>
            </a:r>
          </a:p>
          <a:p>
            <a:pPr algn="just"/>
            <a:r>
              <a:rPr lang="es-MX" dirty="0"/>
              <a:t> Normalmente la temperatura se encuentra entre 36 y 36.5 grados centígrados. Durante el día de la ovulación se eleva hasta 37 grados o más, permaneciendo elevada hasta la siguiente menstruación. El día del aumento de la temperatura de debe evitar la relación sexual</a:t>
            </a:r>
            <a:r>
              <a:rPr lang="es-MX" dirty="0" smtClean="0"/>
              <a:t>.</a:t>
            </a:r>
            <a:endParaRPr lang="es-MX" dirty="0"/>
          </a:p>
          <a:p>
            <a:endParaRPr lang="es-MX" dirty="0"/>
          </a:p>
        </p:txBody>
      </p:sp>
    </p:spTree>
    <p:extLst>
      <p:ext uri="{BB962C8B-B14F-4D97-AF65-F5344CB8AC3E}">
        <p14:creationId xmlns:p14="http://schemas.microsoft.com/office/powerpoint/2010/main" xmlns="" val="23281261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1940857"/>
            <a:ext cx="10018713" cy="3124201"/>
          </a:xfrm>
        </p:spPr>
        <p:txBody>
          <a:bodyPr>
            <a:normAutofit fontScale="92500" lnSpcReduction="20000"/>
          </a:bodyPr>
          <a:lstStyle/>
          <a:p>
            <a:pPr marL="0" indent="0">
              <a:buNone/>
            </a:pPr>
            <a:endParaRPr lang="es-MX" dirty="0"/>
          </a:p>
          <a:p>
            <a:pPr algn="just"/>
            <a:r>
              <a:rPr lang="es-MX" dirty="0"/>
              <a:t>Moco cervical: es un líquido que está en el cuello del útero, se vuelve cristalino y transparente semejante a una clara de huevo durante los días de ovulación, fecha en la que se deben evitar las relaciones sexuales coitales. </a:t>
            </a:r>
          </a:p>
          <a:p>
            <a:pPr algn="just"/>
            <a:endParaRPr lang="es-MX" dirty="0"/>
          </a:p>
          <a:p>
            <a:pPr algn="just"/>
            <a:r>
              <a:rPr lang="es-MX" dirty="0"/>
              <a:t> Lactancia materna: este método consiste en amamantar al bebé por lo menos cada tres horas desde el momento del nacimiento, más de cinco veces al día, lo que disminuye la probabilidad de la ovulación. Su eficacia es del 80 al 95 % , dependiendo de uso adecuado del método.</a:t>
            </a:r>
          </a:p>
          <a:p>
            <a:pPr algn="just"/>
            <a:endParaRPr lang="es-MX" dirty="0"/>
          </a:p>
          <a:p>
            <a:pPr algn="just"/>
            <a:endParaRPr lang="es-MX" dirty="0"/>
          </a:p>
        </p:txBody>
      </p:sp>
    </p:spTree>
    <p:extLst>
      <p:ext uri="{BB962C8B-B14F-4D97-AF65-F5344CB8AC3E}">
        <p14:creationId xmlns:p14="http://schemas.microsoft.com/office/powerpoint/2010/main" xmlns="" val="36433204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22946" y="242047"/>
            <a:ext cx="10018713" cy="1752599"/>
          </a:xfrm>
        </p:spPr>
        <p:txBody>
          <a:bodyPr/>
          <a:lstStyle/>
          <a:p>
            <a:r>
              <a:rPr lang="es-MX" dirty="0" smtClean="0"/>
              <a:t>GAMETOGÉNESIS</a:t>
            </a:r>
            <a:endParaRPr lang="es-MX" dirty="0"/>
          </a:p>
        </p:txBody>
      </p:sp>
      <p:sp>
        <p:nvSpPr>
          <p:cNvPr id="3" name="Marcador de contenido 2"/>
          <p:cNvSpPr>
            <a:spLocks noGrp="1"/>
          </p:cNvSpPr>
          <p:nvPr>
            <p:ph idx="1"/>
          </p:nvPr>
        </p:nvSpPr>
        <p:spPr>
          <a:xfrm>
            <a:off x="1376733" y="1725704"/>
            <a:ext cx="10018713" cy="3124201"/>
          </a:xfrm>
        </p:spPr>
        <p:txBody>
          <a:bodyPr>
            <a:normAutofit/>
          </a:bodyPr>
          <a:lstStyle/>
          <a:p>
            <a:pPr algn="just"/>
            <a:r>
              <a:rPr lang="es-MX" dirty="0"/>
              <a:t>Se denomina gametogénesis a la formación de células sexuales o </a:t>
            </a:r>
            <a:r>
              <a:rPr lang="es-MX" dirty="0" err="1"/>
              <a:t>gametas</a:t>
            </a:r>
            <a:r>
              <a:rPr lang="es-MX" dirty="0"/>
              <a:t>. Se realiza por medio de la meiosis, forma de reproducción sexual de organismos superiores. </a:t>
            </a:r>
            <a:endParaRPr lang="es-MX" dirty="0" smtClean="0"/>
          </a:p>
          <a:p>
            <a:pPr algn="just"/>
            <a:endParaRPr lang="es-MX" dirty="0"/>
          </a:p>
          <a:p>
            <a:pPr algn="just"/>
            <a:r>
              <a:rPr lang="es-MX" dirty="0" smtClean="0"/>
              <a:t>La </a:t>
            </a:r>
            <a:r>
              <a:rPr lang="es-MX" dirty="0"/>
              <a:t>producción de </a:t>
            </a:r>
            <a:r>
              <a:rPr lang="es-MX" dirty="0" err="1"/>
              <a:t>gametas</a:t>
            </a:r>
            <a:r>
              <a:rPr lang="es-MX" dirty="0"/>
              <a:t> se hace a partir de células germinales que en su núcleo portan el número de cromosomas propio de cada especie, con lo cual son diploides. </a:t>
            </a:r>
          </a:p>
        </p:txBody>
      </p:sp>
    </p:spTree>
    <p:extLst>
      <p:ext uri="{BB962C8B-B14F-4D97-AF65-F5344CB8AC3E}">
        <p14:creationId xmlns:p14="http://schemas.microsoft.com/office/powerpoint/2010/main" xmlns="" val="286008293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355600"/>
            <a:ext cx="10018713" cy="5930899"/>
          </a:xfrm>
        </p:spPr>
        <p:txBody>
          <a:bodyPr>
            <a:normAutofit/>
          </a:bodyPr>
          <a:lstStyle/>
          <a:p>
            <a:endParaRPr lang="es-MX" dirty="0" smtClean="0"/>
          </a:p>
          <a:p>
            <a:pPr algn="just"/>
            <a:r>
              <a:rPr lang="es-MX" dirty="0" smtClean="0"/>
              <a:t> </a:t>
            </a:r>
            <a:r>
              <a:rPr lang="es-MX" dirty="0"/>
              <a:t>Luego de las dos divisiones de la meiosis se obtienen células sexuales haploides, es decir, con la mitad de la dotación de cromosomas. </a:t>
            </a:r>
            <a:endParaRPr lang="es-MX" dirty="0" smtClean="0"/>
          </a:p>
          <a:p>
            <a:pPr algn="just"/>
            <a:endParaRPr lang="es-MX" dirty="0"/>
          </a:p>
          <a:p>
            <a:pPr algn="just"/>
            <a:r>
              <a:rPr lang="es-MX" dirty="0" smtClean="0"/>
              <a:t>La </a:t>
            </a:r>
            <a:r>
              <a:rPr lang="es-MX" dirty="0"/>
              <a:t>gametogénesis se divide en espermatogénesis, que es la producción de espermatozoides y en ovogénesis, la producción de óvulos</a:t>
            </a:r>
            <a:r>
              <a:rPr lang="es-MX" dirty="0" smtClean="0"/>
              <a:t>.</a:t>
            </a:r>
          </a:p>
          <a:p>
            <a:pPr algn="just"/>
            <a:endParaRPr lang="es-MX" dirty="0"/>
          </a:p>
          <a:p>
            <a:pPr algn="just"/>
            <a:r>
              <a:rPr lang="es-MX" dirty="0" smtClean="0"/>
              <a:t>ESPERMATOGÉNESIS</a:t>
            </a:r>
          </a:p>
          <a:p>
            <a:pPr algn="just"/>
            <a:r>
              <a:rPr lang="es-MX" dirty="0">
                <a:hlinkClick r:id="rId2"/>
              </a:rPr>
              <a:t>https://</a:t>
            </a:r>
            <a:r>
              <a:rPr lang="es-MX" dirty="0" smtClean="0">
                <a:hlinkClick r:id="rId2"/>
              </a:rPr>
              <a:t>www.youtube.com/watch?v=1XT1hLRcGOY</a:t>
            </a:r>
            <a:endParaRPr lang="es-MX" dirty="0" smtClean="0"/>
          </a:p>
          <a:p>
            <a:pPr algn="just"/>
            <a:endParaRPr lang="es-MX" dirty="0"/>
          </a:p>
          <a:p>
            <a:pPr algn="just"/>
            <a:r>
              <a:rPr lang="es-MX" dirty="0" smtClean="0"/>
              <a:t>OVOGÉNESIS</a:t>
            </a:r>
          </a:p>
          <a:p>
            <a:pPr algn="just"/>
            <a:r>
              <a:rPr lang="es-MX" dirty="0">
                <a:hlinkClick r:id="rId3"/>
              </a:rPr>
              <a:t>https://</a:t>
            </a:r>
            <a:r>
              <a:rPr lang="es-MX" dirty="0" smtClean="0">
                <a:hlinkClick r:id="rId3"/>
              </a:rPr>
              <a:t>www.youtube.com/watch?v=gJUj8jdFODA</a:t>
            </a:r>
            <a:endParaRPr lang="es-MX" dirty="0" smtClean="0"/>
          </a:p>
          <a:p>
            <a:endParaRPr lang="es-MX" dirty="0"/>
          </a:p>
          <a:p>
            <a:endParaRPr lang="es-MX" dirty="0" smtClean="0"/>
          </a:p>
        </p:txBody>
      </p:sp>
    </p:spTree>
    <p:extLst>
      <p:ext uri="{BB962C8B-B14F-4D97-AF65-F5344CB8AC3E}">
        <p14:creationId xmlns:p14="http://schemas.microsoft.com/office/powerpoint/2010/main" xmlns="" val="373865658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BIBLIOGRAFÍA</a:t>
            </a:r>
            <a:endParaRPr lang="es-MX" dirty="0"/>
          </a:p>
        </p:txBody>
      </p:sp>
      <p:sp>
        <p:nvSpPr>
          <p:cNvPr id="3" name="Marcador de contenido 2"/>
          <p:cNvSpPr>
            <a:spLocks noGrp="1"/>
          </p:cNvSpPr>
          <p:nvPr>
            <p:ph idx="1"/>
          </p:nvPr>
        </p:nvSpPr>
        <p:spPr/>
        <p:txBody>
          <a:bodyPr>
            <a:normAutofit/>
          </a:bodyPr>
          <a:lstStyle/>
          <a:p>
            <a:r>
              <a:rPr lang="es-MX" dirty="0"/>
              <a:t> </a:t>
            </a:r>
            <a:r>
              <a:rPr lang="es-MX" dirty="0">
                <a:hlinkClick r:id="rId2"/>
              </a:rPr>
              <a:t>http://www.juntadeandalucia.es/averroes/~</a:t>
            </a:r>
            <a:r>
              <a:rPr lang="es-MX" dirty="0" smtClean="0">
                <a:hlinkClick r:id="rId2"/>
              </a:rPr>
              <a:t>29701428/salud/reprodu.htm</a:t>
            </a:r>
            <a:endParaRPr lang="es-MX" dirty="0" smtClean="0"/>
          </a:p>
          <a:p>
            <a:r>
              <a:rPr lang="es-MX" dirty="0">
                <a:hlinkClick r:id="rId3"/>
              </a:rPr>
              <a:t>http://</a:t>
            </a:r>
            <a:r>
              <a:rPr lang="es-MX" dirty="0" smtClean="0">
                <a:hlinkClick r:id="rId3"/>
              </a:rPr>
              <a:t>www.nlm.nih.gov/medlineplus/spanish/ency/article/001946.htm</a:t>
            </a:r>
            <a:endParaRPr lang="es-MX" dirty="0" smtClean="0"/>
          </a:p>
          <a:p>
            <a:endParaRPr lang="es-MX" dirty="0"/>
          </a:p>
        </p:txBody>
      </p:sp>
    </p:spTree>
    <p:extLst>
      <p:ext uri="{BB962C8B-B14F-4D97-AF65-F5344CB8AC3E}">
        <p14:creationId xmlns:p14="http://schemas.microsoft.com/office/powerpoint/2010/main" xmlns="" val="1347795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EBEC8F79-A447-43FC-8E81-85E8468AF3F9}"/>
    </a:ext>
  </a:extLst>
</a:theme>
</file>

<file path=docProps/app.xml><?xml version="1.0" encoding="utf-8"?>
<Properties xmlns="http://schemas.openxmlformats.org/officeDocument/2006/extended-properties" xmlns:vt="http://schemas.openxmlformats.org/officeDocument/2006/docPropsVTypes">
  <Template>Paralaje</Template>
  <TotalTime>485</TotalTime>
  <Words>3433</Words>
  <Application>Microsoft Office PowerPoint</Application>
  <PresentationFormat>Personalizado</PresentationFormat>
  <Paragraphs>212</Paragraphs>
  <Slides>49</Slides>
  <Notes>0</Notes>
  <HiddenSlides>0</HiddenSlides>
  <MMClips>0</MMClips>
  <ScaleCrop>false</ScaleCrop>
  <HeadingPairs>
    <vt:vector size="4" baseType="variant">
      <vt:variant>
        <vt:lpstr>Tema</vt:lpstr>
      </vt:variant>
      <vt:variant>
        <vt:i4>1</vt:i4>
      </vt:variant>
      <vt:variant>
        <vt:lpstr>Títulos de diapositiva</vt:lpstr>
      </vt:variant>
      <vt:variant>
        <vt:i4>49</vt:i4>
      </vt:variant>
    </vt:vector>
  </HeadingPairs>
  <TitlesOfParts>
    <vt:vector size="50" baseType="lpstr">
      <vt:lpstr>Parallax</vt:lpstr>
      <vt:lpstr>Diapositiva 1</vt:lpstr>
      <vt:lpstr>REPRODUCCIÓN Y SEXUALIDAD</vt:lpstr>
      <vt:lpstr>SISTEMAS REPRODUCTORES</vt:lpstr>
      <vt:lpstr>Diapositiva 4</vt:lpstr>
      <vt:lpstr>Diapositiva 5</vt:lpstr>
      <vt:lpstr>Diapositiva 6</vt:lpstr>
      <vt:lpstr>Diapositiva 7</vt:lpstr>
      <vt:lpstr>Diapositiva 8</vt:lpstr>
      <vt:lpstr>Diapositiva 9</vt:lpstr>
      <vt:lpstr>Diapositiva 10</vt:lpstr>
      <vt:lpstr>Diapositiva 11</vt:lpstr>
      <vt:lpstr>SISTEMA REPRODUCTOR MASCULINO </vt:lpstr>
      <vt:lpstr>Diapositiva 13</vt:lpstr>
      <vt:lpstr>Diapositiva 14</vt:lpstr>
      <vt:lpstr>Diapositiva 15</vt:lpstr>
      <vt:lpstr>Diapositiva 16</vt:lpstr>
      <vt:lpstr>Diapositiva 17</vt:lpstr>
      <vt:lpstr>Diapositiva 18</vt:lpstr>
      <vt:lpstr>REPRODUCCIÓN</vt:lpstr>
      <vt:lpstr>Diapositiva 20</vt:lpstr>
      <vt:lpstr>Diapositiva 21</vt:lpstr>
      <vt:lpstr>Diapositiva 22</vt:lpstr>
      <vt:lpstr>CICLO MENSTRUAL</vt:lpstr>
      <vt:lpstr>Diapositiva 24</vt:lpstr>
      <vt:lpstr>Diapositiva 25</vt:lpstr>
      <vt:lpstr>Diapositiva 26</vt:lpstr>
      <vt:lpstr>FECUNDACIÓN</vt:lpstr>
      <vt:lpstr>Diapositiva 28</vt:lpstr>
      <vt:lpstr>Diapositiva 29</vt:lpstr>
      <vt:lpstr>Diapositiva 30</vt:lpstr>
      <vt:lpstr>Diapositiva 31</vt:lpstr>
      <vt:lpstr>Diapositiva 32</vt:lpstr>
      <vt:lpstr>CONTROL NATAL</vt:lpstr>
      <vt:lpstr>Diapositiva 34</vt:lpstr>
      <vt:lpstr>Diapositiva 35</vt:lpstr>
      <vt:lpstr>MÉTODOS DE BARRERA</vt:lpstr>
      <vt:lpstr>Diapositiva 37</vt:lpstr>
      <vt:lpstr>Diapositiva 38</vt:lpstr>
      <vt:lpstr>Diapositiva 39</vt:lpstr>
      <vt:lpstr>MÉTODOS HORMONALES</vt:lpstr>
      <vt:lpstr>Diapositiva 41</vt:lpstr>
      <vt:lpstr>Diapositiva 42</vt:lpstr>
      <vt:lpstr>MÉTODOS ANTICONCEPTIVOS PERMANENTES</vt:lpstr>
      <vt:lpstr>MÉTODOS NATURALES</vt:lpstr>
      <vt:lpstr>Diapositiva 45</vt:lpstr>
      <vt:lpstr>Diapositiva 46</vt:lpstr>
      <vt:lpstr>GAMETOGÉNESIS</vt:lpstr>
      <vt:lpstr>Diapositiva 48</vt:lpstr>
      <vt:lpstr>BIBLIOGRAFÍA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BLOQUE 5  APARATO REPRODUCTOR</dc:title>
  <dc:creator>MAYRA LIZETH DE LEON SALAS</dc:creator>
  <cp:lastModifiedBy>usuario</cp:lastModifiedBy>
  <cp:revision>49</cp:revision>
  <dcterms:created xsi:type="dcterms:W3CDTF">2014-05-14T00:22:39Z</dcterms:created>
  <dcterms:modified xsi:type="dcterms:W3CDTF">2015-04-13T16:19:22Z</dcterms:modified>
</cp:coreProperties>
</file>