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8" r:id="rId2"/>
    <p:sldId id="266" r:id="rId3"/>
    <p:sldId id="270" r:id="rId4"/>
    <p:sldId id="256" r:id="rId5"/>
    <p:sldId id="257" r:id="rId6"/>
    <p:sldId id="258" r:id="rId7"/>
    <p:sldId id="259" r:id="rId8"/>
    <p:sldId id="260" r:id="rId9"/>
    <p:sldId id="261" r:id="rId10"/>
    <p:sldId id="262" r:id="rId11"/>
    <p:sldId id="263" r:id="rId12"/>
    <p:sldId id="265" r:id="rId13"/>
    <p:sldId id="26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42DB08D-7A98-4ABE-9D44-EF629FCA5019}" type="datetimeFigureOut">
              <a:rPr lang="en-US" smtClean="0"/>
              <a:pPr/>
              <a:t>8/6/2016</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45CF6CAB-06E0-40B4-B4CA-0C54C4B5089A}" type="slidenum">
              <a:rPr lang="en-US" smtClean="0"/>
              <a:pPr/>
              <a:t>‹Nº›</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5CF6CAB-06E0-40B4-B4CA-0C54C4B5089A}" type="slidenum">
              <a:rPr lang="en-US" smtClean="0"/>
              <a:pPr/>
              <a:t>‹Nº›</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5CF6CAB-06E0-40B4-B4CA-0C54C4B5089A}" type="slidenum">
              <a:rPr lang="en-US" smtClean="0"/>
              <a:pPr/>
              <a:t>‹Nº›</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5CF6CAB-06E0-40B4-B4CA-0C54C4B5089A}" type="slidenum">
              <a:rPr lang="en-US" smtClean="0"/>
              <a:pPr/>
              <a:t>‹Nº›</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45CF6CAB-06E0-40B4-B4CA-0C54C4B5089A}" type="slidenum">
              <a:rPr lang="en-US" smtClean="0"/>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45CF6CAB-06E0-40B4-B4CA-0C54C4B5089A}" type="slidenum">
              <a:rPr lang="en-US" smtClean="0"/>
              <a:pPr/>
              <a:t>‹Nº›</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45CF6CAB-06E0-40B4-B4CA-0C54C4B5089A}" type="slidenum">
              <a:rPr lang="en-US" smtClean="0"/>
              <a:pPr/>
              <a:t>‹Nº›</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42DB08D-7A98-4ABE-9D44-EF629FCA5019}" type="datetimeFigureOut">
              <a:rPr lang="en-US" smtClean="0"/>
              <a:pPr/>
              <a:t>8/6/2016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5CF6CAB-06E0-40B4-B4CA-0C54C4B5089A}" type="slidenum">
              <a:rPr lang="en-US" smtClean="0"/>
              <a:pPr/>
              <a:t>‹Nº›</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42DB08D-7A98-4ABE-9D44-EF629FCA5019}" type="datetimeFigureOut">
              <a:rPr lang="en-US" smtClean="0"/>
              <a:pPr/>
              <a:t>8/6/2016</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45CF6CAB-06E0-40B4-B4CA-0C54C4B5089A}" type="slidenum">
              <a:rPr lang="en-US" smtClean="0"/>
              <a:pPr/>
              <a:t>‹Nº›</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5CF6CAB-06E0-40B4-B4CA-0C54C4B5089A}" type="slidenum">
              <a:rPr lang="en-US" smtClean="0"/>
              <a:pPr/>
              <a:t>‹Nº›</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42DB08D-7A98-4ABE-9D44-EF629FCA5019}" type="datetimeFigureOut">
              <a:rPr lang="en-US" smtClean="0"/>
              <a:pPr/>
              <a:t>8/6/2016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5CF6CAB-06E0-40B4-B4CA-0C54C4B5089A}" type="slidenum">
              <a:rPr lang="en-US" smtClean="0"/>
              <a:pPr/>
              <a:t>‹Nº›</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42DB08D-7A98-4ABE-9D44-EF629FCA5019}" type="datetimeFigureOut">
              <a:rPr lang="en-US" smtClean="0"/>
              <a:pPr/>
              <a:t>8/6/2016</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5CF6CAB-06E0-40B4-B4CA-0C54C4B5089A}" type="slidenum">
              <a:rPr lang="en-US" smtClean="0"/>
              <a:pPr/>
              <a:t>‹Nº›</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google.com.mx/imgres?imgurl=http://www.monografias.com/trabajos94/muebles-y-elementos-archivos-intermedios-permanentes-o-especializados/image001.png&amp;imgrefurl=http://www.monografias.com/trabajos94/muebles-y-elementos-archivos-intermedios-permanentes-o-especializados/muebles-y-elementos-archivos-intermedios-permanentes-o-especializados.shtml&amp;h=304&amp;w=382&amp;tbnid=s_d7erMQ67KRLM:&amp;zoom=1&amp;docid=Ddny9g8qex-KGM&amp;ei=TAv9VKabG5SAygTJ3IC4Aw&amp;tbm=isch&amp;ved=0CCQQMygJMAk" TargetMode="External"/><Relationship Id="rId7" Type="http://schemas.openxmlformats.org/officeDocument/2006/relationships/image" Target="../media/image4.jpeg"/><Relationship Id="rId2" Type="http://schemas.openxmlformats.org/officeDocument/2006/relationships/hyperlink" Target="http://www.google.com.mx/url?sa=i&amp;rct=j&amp;q=&amp;esrc=s&amp;source=images&amp;cd=&amp;cad=rja&amp;uact=8&amp;ved=&amp;url=http://archaconcarito328.blogspot.com/2008/09/71-recursos-bsicos-del-archivo.html&amp;ei=TAv9VKabG5SAygTJ3IC4Aw&amp;psig=AFQjCNHR9_wggyKyNkM80JfrugSoEh6Ifg&amp;ust=1425956044934539" TargetMode="External"/><Relationship Id="rId1" Type="http://schemas.openxmlformats.org/officeDocument/2006/relationships/slideLayout" Target="../slideLayouts/slideLayout1.xml"/><Relationship Id="rId6" Type="http://schemas.openxmlformats.org/officeDocument/2006/relationships/hyperlink" Target="http://papeleriayvarios.com/detalle.php?ClaveProducto=1166" TargetMode="External"/><Relationship Id="rId5" Type="http://schemas.openxmlformats.org/officeDocument/2006/relationships/hyperlink" Target="http://www.google.com.mx/url?sa=i&amp;rct=j&amp;q=&amp;esrc=s&amp;source=images&amp;cd=&amp;cad=rja&amp;uact=8&amp;ved=0CAcQjRw&amp;url=http://papeleriayvarios.com/busquedacategoria.php?ClaveCategoriaVer=1&amp;ClaveSubcategoria=7&amp;ei=vwz9VJiLKZaeyATcjYLoDA&amp;psig=AFQjCNEyTbK5dQ8KR3LuvPbftp1pWFgMpQ&amp;ust=1425956395265530" TargetMode="External"/><Relationship Id="rId4" Type="http://schemas.openxmlformats.org/officeDocument/2006/relationships/hyperlink" Target="http://www.google.com.mx/url?sa=i&amp;rct=j&amp;q=&amp;esrc=s&amp;source=images&amp;cd=&amp;cad=rja&amp;uact=8&amp;ved=0CAcQjRw&amp;url=http://www.monografias.com/trabajos94/muebles-y-elementos-archivos-intermedios-permanentes-o-especializados/muebles-y-elementos-archivos-intermedios-permanentes-o-especializados.shtml&amp;ei=zAv9VLHSGMuGyAT9uIDICQ&amp;psig=AFQjCNHR9_wggyKyNkM80JfrugSoEh6Ifg&amp;ust=1425956044934539"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ww.metalicoslapiedad.com.mx/product/12.aspx" TargetMode="External"/><Relationship Id="rId2" Type="http://schemas.openxmlformats.org/officeDocument/2006/relationships/hyperlink" Target="http://www.google.com.mx/url?sa=i&amp;rct=j&amp;q=&amp;esrc=s&amp;source=images&amp;cd=&amp;cad=rja&amp;uact=8&amp;ved=0CAcQjRw&amp;url=http://www.metalicoslapiedad.com.mx/category/17.aspx&amp;ei=Pg79VJa0GZSyyATNooCgDQ&amp;psig=AFQjCNHPZRykoSdGfqsnTp1uqWghBm9Qew&amp;ust=1425956771126015"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com.mx/url?sa=i&amp;rct=j&amp;q=&amp;esrc=s&amp;source=images&amp;cd=&amp;ved=0CAcQjRw&amp;url=http://www.iberbur.es/material-de-oficina/carpeta-con-jaiba.php&amp;ei=rBn9VMi7Lo73yQTmzIKYAw&amp;psig=AFQjCNEiBFRXea4k6HL8gOlV8hWBogNuIQ&amp;ust=1425959719131361"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2708920"/>
            <a:ext cx="8352928" cy="1077218"/>
          </a:xfrm>
          <a:prstGeom prst="rect">
            <a:avLst/>
          </a:prstGeom>
          <a:noFill/>
        </p:spPr>
        <p:txBody>
          <a:bodyPr wrap="square" rtlCol="0">
            <a:spAutoFit/>
          </a:bodyPr>
          <a:lstStyle/>
          <a:p>
            <a:pPr algn="ctr"/>
            <a:r>
              <a:rPr lang="es-ES" sz="2800" dirty="0"/>
              <a:t>T</a:t>
            </a:r>
            <a:r>
              <a:rPr lang="es-ES" sz="2800" dirty="0" smtClean="0"/>
              <a:t>EMA:</a:t>
            </a:r>
            <a:r>
              <a:rPr lang="en-US" sz="2800" dirty="0" smtClean="0"/>
              <a:t>     </a:t>
            </a:r>
            <a:r>
              <a:rPr lang="en-US" sz="3200" u="sng" dirty="0" smtClean="0">
                <a:solidFill>
                  <a:schemeClr val="tx2"/>
                </a:solidFill>
              </a:rPr>
              <a:t>EQUIPOS Y MATERIALES PARA EL                       ARCHIVO</a:t>
            </a:r>
            <a:endParaRPr lang="es-ES" sz="3200" u="sng" dirty="0" smtClean="0">
              <a:solidFill>
                <a:schemeClr val="tx2"/>
              </a:solidFill>
            </a:endParaRPr>
          </a:p>
        </p:txBody>
      </p:sp>
      <p:sp>
        <p:nvSpPr>
          <p:cNvPr id="7" name="TextBox 6"/>
          <p:cNvSpPr txBox="1"/>
          <p:nvPr/>
        </p:nvSpPr>
        <p:spPr>
          <a:xfrm>
            <a:off x="179512" y="3212976"/>
            <a:ext cx="8784975" cy="1569660"/>
          </a:xfrm>
          <a:prstGeom prst="rect">
            <a:avLst/>
          </a:prstGeom>
          <a:noFill/>
        </p:spPr>
        <p:txBody>
          <a:bodyPr wrap="square" rtlCol="0">
            <a:spAutoFit/>
          </a:bodyPr>
          <a:lstStyle/>
          <a:p>
            <a:endParaRPr lang="es-ES" sz="2800" dirty="0" smtClean="0"/>
          </a:p>
          <a:p>
            <a:r>
              <a:rPr lang="es-ES" sz="2800" dirty="0" smtClean="0"/>
              <a:t>MATERIA</a:t>
            </a:r>
            <a:r>
              <a:rPr lang="es-ES" sz="2000" dirty="0" smtClean="0"/>
              <a:t>:      CONTROLAR LA INFORMACION DOCUMENTAL DE LA     					EMPRESA</a:t>
            </a:r>
          </a:p>
          <a:p>
            <a:r>
              <a:rPr lang="es-ES" sz="2000" dirty="0" smtClean="0"/>
              <a:t>                                        </a:t>
            </a:r>
            <a:endParaRPr lang="en-US" sz="2000" dirty="0"/>
          </a:p>
        </p:txBody>
      </p:sp>
      <p:sp>
        <p:nvSpPr>
          <p:cNvPr id="8" name="TextBox 7"/>
          <p:cNvSpPr txBox="1"/>
          <p:nvPr/>
        </p:nvSpPr>
        <p:spPr>
          <a:xfrm>
            <a:off x="179512" y="3861048"/>
            <a:ext cx="7272808" cy="954107"/>
          </a:xfrm>
          <a:prstGeom prst="rect">
            <a:avLst/>
          </a:prstGeom>
          <a:noFill/>
        </p:spPr>
        <p:txBody>
          <a:bodyPr wrap="square" rtlCol="0">
            <a:spAutoFit/>
          </a:bodyPr>
          <a:lstStyle/>
          <a:p>
            <a:endParaRPr lang="es-ES" sz="2800" dirty="0" smtClean="0"/>
          </a:p>
          <a:p>
            <a:r>
              <a:rPr lang="es-ES" sz="2800" dirty="0" smtClean="0"/>
              <a:t>NOMBRE :     </a:t>
            </a:r>
            <a:r>
              <a:rPr lang="es-ES" sz="2000" dirty="0" smtClean="0"/>
              <a:t>JULIETA   MARTINEZ   CAZAREZ</a:t>
            </a:r>
            <a:endParaRPr lang="en-US" sz="2000" dirty="0"/>
          </a:p>
        </p:txBody>
      </p:sp>
      <p:sp>
        <p:nvSpPr>
          <p:cNvPr id="9" name="TextBox 8"/>
          <p:cNvSpPr txBox="1"/>
          <p:nvPr/>
        </p:nvSpPr>
        <p:spPr>
          <a:xfrm>
            <a:off x="6156176" y="5949280"/>
            <a:ext cx="2376264" cy="369332"/>
          </a:xfrm>
          <a:prstGeom prst="rect">
            <a:avLst/>
          </a:prstGeom>
          <a:noFill/>
        </p:spPr>
        <p:txBody>
          <a:bodyPr wrap="square" rtlCol="0">
            <a:spAutoFit/>
          </a:bodyPr>
          <a:lstStyle/>
          <a:p>
            <a:r>
              <a:rPr lang="es-ES" dirty="0" smtClean="0"/>
              <a:t> FEBRERO 2015</a:t>
            </a:r>
            <a:endParaRPr lang="en-US" dirty="0"/>
          </a:p>
        </p:txBody>
      </p:sp>
      <p:pic>
        <p:nvPicPr>
          <p:cNvPr id="6" name="3 Imagen" descr="http://www.multiversidad.com.mx/eLearning/theme/afterburner/images/multii_plataforma.png"/>
          <p:cNvPicPr/>
          <p:nvPr/>
        </p:nvPicPr>
        <p:blipFill>
          <a:blip r:embed="rId2" cstate="print"/>
          <a:srcRect/>
          <a:stretch>
            <a:fillRect/>
          </a:stretch>
        </p:blipFill>
        <p:spPr bwMode="auto">
          <a:xfrm>
            <a:off x="285720" y="642918"/>
            <a:ext cx="2448272" cy="1268760"/>
          </a:xfrm>
          <a:prstGeom prst="rect">
            <a:avLst/>
          </a:prstGeom>
          <a:noFill/>
        </p:spPr>
      </p:pic>
      <p:pic>
        <p:nvPicPr>
          <p:cNvPr id="10" name="Picture 2"/>
          <p:cNvPicPr>
            <a:picLocks noChangeAspect="1" noChangeArrowheads="1"/>
          </p:cNvPicPr>
          <p:nvPr/>
        </p:nvPicPr>
        <p:blipFill>
          <a:blip r:embed="rId3" cstate="print"/>
          <a:srcRect/>
          <a:stretch>
            <a:fillRect/>
          </a:stretch>
        </p:blipFill>
        <p:spPr bwMode="auto">
          <a:xfrm>
            <a:off x="2547211" y="0"/>
            <a:ext cx="6596789" cy="2286016"/>
          </a:xfrm>
          <a:prstGeom prst="rect">
            <a:avLst/>
          </a:prstGeom>
          <a:noFill/>
          <a:ln w="9525">
            <a:noFill/>
            <a:miter lim="800000"/>
            <a:headEnd/>
            <a:tailEnd/>
          </a:ln>
        </p:spPr>
      </p:pic>
      <p:sp>
        <p:nvSpPr>
          <p:cNvPr id="11" name="TextBox 10"/>
          <p:cNvSpPr txBox="1"/>
          <p:nvPr/>
        </p:nvSpPr>
        <p:spPr>
          <a:xfrm>
            <a:off x="6588224" y="4653136"/>
            <a:ext cx="1794081" cy="369332"/>
          </a:xfrm>
          <a:prstGeom prst="rect">
            <a:avLst/>
          </a:prstGeom>
          <a:noFill/>
        </p:spPr>
        <p:txBody>
          <a:bodyPr wrap="none" rtlCol="0">
            <a:spAutoFit/>
          </a:bodyPr>
          <a:lstStyle/>
          <a:p>
            <a:r>
              <a:rPr lang="es-ES" dirty="0" smtClean="0"/>
              <a:t>4to.  semestre</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75656" y="404664"/>
            <a:ext cx="5904656" cy="769441"/>
          </a:xfrm>
          <a:prstGeom prst="rect">
            <a:avLst/>
          </a:prstGeom>
          <a:noFill/>
        </p:spPr>
        <p:txBody>
          <a:bodyPr wrap="square" rtlCol="0">
            <a:spAutoFit/>
          </a:bodyPr>
          <a:lstStyle/>
          <a:p>
            <a:r>
              <a:rPr lang="es-ES" sz="4400" b="1" dirty="0" smtClean="0"/>
              <a:t>         INTRODUCCION</a:t>
            </a:r>
            <a:endParaRPr lang="en-US" sz="4400" b="1" dirty="0"/>
          </a:p>
        </p:txBody>
      </p:sp>
      <p:sp>
        <p:nvSpPr>
          <p:cNvPr id="5" name="TextBox 4"/>
          <p:cNvSpPr txBox="1"/>
          <p:nvPr/>
        </p:nvSpPr>
        <p:spPr>
          <a:xfrm>
            <a:off x="539552" y="1988840"/>
            <a:ext cx="7920880" cy="3046988"/>
          </a:xfrm>
          <a:prstGeom prst="rect">
            <a:avLst/>
          </a:prstGeom>
          <a:noFill/>
        </p:spPr>
        <p:txBody>
          <a:bodyPr wrap="square" rtlCol="0">
            <a:spAutoFit/>
          </a:bodyPr>
          <a:lstStyle/>
          <a:p>
            <a:pPr algn="just"/>
            <a:r>
              <a:rPr lang="es-ES" sz="2400" dirty="0" smtClean="0"/>
              <a:t>EN ESTE DOCUMENTAL ENCONTRARAS ALGUNAS DE LAS  ARTICULOS Y MATERIALES QUE </a:t>
            </a:r>
            <a:r>
              <a:rPr lang="es-ES" sz="2400" dirty="0" smtClean="0"/>
              <a:t>SE UTILIZAN </a:t>
            </a:r>
            <a:r>
              <a:rPr lang="es-ES" sz="2400" dirty="0" smtClean="0"/>
              <a:t>PARA  LLEVAR ACABO  EL  ARCHIVO Y ASI PROTEGER  Y GUARDAR LOS DOCUMENTO,EXPEDIENTES ECT. CONOCEREMOS  </a:t>
            </a:r>
            <a:r>
              <a:rPr lang="es-ES" sz="2400" smtClean="0"/>
              <a:t>LOS </a:t>
            </a:r>
            <a:r>
              <a:rPr lang="es-ES" sz="2400" smtClean="0"/>
              <a:t>DISTINTOS TIPOS </a:t>
            </a:r>
            <a:r>
              <a:rPr lang="es-ES" sz="2400" dirty="0" smtClean="0"/>
              <a:t>DE ARCHIVEROS  Y DIFERENTES MATERIALES QUE HACEN POSIBLE EL ARCHIVAMIENTO</a:t>
            </a:r>
            <a:endParaRPr lang="en-US" sz="2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s-ES" dirty="0" smtClean="0"/>
              <a:t>EN ESTE CONTENIDO, EL ALUMNO CONOCERA QUE EQUIPO Y MATERIALES ES MEJORMANEJAR DEACUEROAL TIPO DE ARCHIVO A MANEJAR Y COMPRENDERA TEMBIEN LA IMPORTANCIA DE PODER TENER UN BUEN ARCHIVERO, PARA FACILITAR MAS SU TRABAJO.</a:t>
            </a:r>
            <a:endParaRPr lang="en-US" dirty="0"/>
          </a:p>
        </p:txBody>
      </p:sp>
      <p:sp>
        <p:nvSpPr>
          <p:cNvPr id="3" name="Title 2"/>
          <p:cNvSpPr>
            <a:spLocks noGrp="1"/>
          </p:cNvSpPr>
          <p:nvPr>
            <p:ph type="title"/>
          </p:nvPr>
        </p:nvSpPr>
        <p:spPr/>
        <p:txBody>
          <a:bodyPr>
            <a:normAutofit fontScale="90000"/>
          </a:bodyPr>
          <a:lstStyle/>
          <a:p>
            <a:r>
              <a:rPr lang="es-ES" dirty="0" smtClean="0"/>
              <a:t>APRENDIZAJES ESPERADOS			</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116632"/>
            <a:ext cx="8208912" cy="1077218"/>
          </a:xfrm>
          <a:prstGeom prst="rect">
            <a:avLst/>
          </a:prstGeom>
        </p:spPr>
        <p:txBody>
          <a:bodyPr wrap="square">
            <a:spAutoFit/>
          </a:bodyPr>
          <a:lstStyle/>
          <a:p>
            <a:r>
              <a:rPr lang="es-ES" sz="3200" b="1" dirty="0" smtClean="0"/>
              <a:t>Equipos y materiales de oficina necesarios                    		          para archivar</a:t>
            </a:r>
            <a:endParaRPr lang="en-US" sz="3200" dirty="0"/>
          </a:p>
        </p:txBody>
      </p:sp>
      <p:sp>
        <p:nvSpPr>
          <p:cNvPr id="102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7" name="Rectangle 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8"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ectangle 8"/>
          <p:cNvSpPr/>
          <p:nvPr/>
        </p:nvSpPr>
        <p:spPr>
          <a:xfrm>
            <a:off x="755576" y="1844824"/>
            <a:ext cx="8064896" cy="1631216"/>
          </a:xfrm>
          <a:prstGeom prst="rect">
            <a:avLst/>
          </a:prstGeom>
        </p:spPr>
        <p:txBody>
          <a:bodyPr wrap="square">
            <a:spAutoFit/>
          </a:bodyPr>
          <a:lstStyle/>
          <a:p>
            <a:pPr algn="just"/>
            <a:r>
              <a:rPr lang="es-ES" sz="2000" dirty="0" smtClean="0"/>
              <a:t>Son muebles que constan de gavetas colocadas una encima de otra, para mantener en ellas carpetas en posición vertical, lo cual facilita la ubicación del material archivado. Los títulos escritos en las pestañas de las carpetas pueden ser </a:t>
            </a:r>
            <a:r>
              <a:rPr lang="es-ES" sz="2000" dirty="0" err="1" smtClean="0"/>
              <a:t>leidos</a:t>
            </a:r>
            <a:r>
              <a:rPr lang="es-ES" sz="2000" dirty="0" smtClean="0"/>
              <a:t> </a:t>
            </a:r>
            <a:r>
              <a:rPr lang="es-ES" sz="2000" dirty="0" err="1" smtClean="0"/>
              <a:t>comodamente</a:t>
            </a:r>
            <a:r>
              <a:rPr lang="es-ES" sz="2000" dirty="0" smtClean="0"/>
              <a:t>, debido a la visibilidad horizontal que proporciona la ubicación de las carpetas</a:t>
            </a:r>
            <a:endParaRPr lang="en-US" sz="2000" dirty="0"/>
          </a:p>
        </p:txBody>
      </p:sp>
      <p:sp>
        <p:nvSpPr>
          <p:cNvPr id="10" name="TextBox 9"/>
          <p:cNvSpPr txBox="1"/>
          <p:nvPr/>
        </p:nvSpPr>
        <p:spPr>
          <a:xfrm>
            <a:off x="755576" y="1268760"/>
            <a:ext cx="3024336" cy="461665"/>
          </a:xfrm>
          <a:prstGeom prst="rect">
            <a:avLst/>
          </a:prstGeom>
          <a:noFill/>
        </p:spPr>
        <p:txBody>
          <a:bodyPr wrap="square" rtlCol="0">
            <a:spAutoFit/>
          </a:bodyPr>
          <a:lstStyle/>
          <a:p>
            <a:r>
              <a:rPr lang="es-ES" sz="2400" dirty="0" smtClean="0"/>
              <a:t>Archivos  verticales</a:t>
            </a:r>
            <a:endParaRPr lang="en-US" sz="2400" dirty="0"/>
          </a:p>
        </p:txBody>
      </p:sp>
      <p:sp>
        <p:nvSpPr>
          <p:cNvPr id="1030" name="AutoShape 6" descr="Resultado de imagen para equipos y materiales para archivar"/>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Resultado de imagen para equipos y materiales para archivar"/>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4" name="AutoShape 10" descr="https://encrypted-tbn3.gstatic.com/images?q=tbn:ANd9GcQhDkGY6ENpGkPYEMcvvu-IitMPlIGmeaMf2pqSlUdclJ1tqvZ8rw">
            <a:hlinkClick r:id="rId2"/>
          </p:cNvPr>
          <p:cNvSpPr>
            <a:spLocks noChangeAspect="1" noChangeArrowheads="1"/>
          </p:cNvSpPr>
          <p:nvPr/>
        </p:nvSpPr>
        <p:spPr bwMode="auto">
          <a:xfrm>
            <a:off x="50800" y="-1265238"/>
            <a:ext cx="2381250" cy="26479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6" name="AutoShape 12" descr="Resultado de imagen para equipos y materiales para archivar">
            <a:hlinkClick r:id="rId3"/>
          </p:cNvPr>
          <p:cNvSpPr>
            <a:spLocks noChangeAspect="1" noChangeArrowheads="1"/>
          </p:cNvSpPr>
          <p:nvPr/>
        </p:nvSpPr>
        <p:spPr bwMode="auto">
          <a:xfrm>
            <a:off x="50800" y="-398938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8" name="AutoShape 14" descr="Resultado de imagen para equipos y materiales para archivar">
            <a:hlinkClick r:id="rId3"/>
          </p:cNvPr>
          <p:cNvSpPr>
            <a:spLocks noChangeAspect="1" noChangeArrowheads="1"/>
          </p:cNvSpPr>
          <p:nvPr/>
        </p:nvSpPr>
        <p:spPr bwMode="auto">
          <a:xfrm>
            <a:off x="50800" y="-3989388"/>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0" name="AutoShape 16">
            <a:hlinkClick r:id="rId4"/>
          </p:cNvPr>
          <p:cNvSpPr>
            <a:spLocks noChangeAspect="1" noChangeArrowheads="1"/>
          </p:cNvSpPr>
          <p:nvPr/>
        </p:nvSpPr>
        <p:spPr bwMode="auto">
          <a:xfrm>
            <a:off x="50800" y="-1385888"/>
            <a:ext cx="3638550" cy="28956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2" name="AutoShape 18">
            <a:hlinkClick r:id="rId4"/>
          </p:cNvPr>
          <p:cNvSpPr>
            <a:spLocks noChangeAspect="1" noChangeArrowheads="1"/>
          </p:cNvSpPr>
          <p:nvPr/>
        </p:nvSpPr>
        <p:spPr bwMode="auto">
          <a:xfrm>
            <a:off x="50800" y="-1385888"/>
            <a:ext cx="3638550" cy="28956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3" name="Rectangle 1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4" name="Rectangle 2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46" name="AutoShape 22" descr="Resultado de imagen para archiveros verticales"/>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48" name="AutoShape 24" descr="Resultado de imagen para archiveros verticales"/>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50" name="AutoShape 26" descr="data:image/jpeg;base64,/9j/4AAQSkZJRgABAQAAAQABAAD/2wCEAAkGBxQSEhQUEhQUFBQVFRUUFBQUFBUUFBUUFBQXFhQUFRUYHCggGBwlHBUUITEhJykrLi4uFx8zODMsNygtLisBCgoKDg0MFA0PFCwcFBksLCwrLCwrKyssLCw3LCwsLCwsLCwsLCwsNywsLCw3LDcsNyw3KzcrKywsLDcrKzcrK//AABEIAPYAzQMBIgACEQEDEQH/xAAcAAEAAQUBAQAAAAAAAAAAAAAABwECAwQFBgj/xABSEAABAwICBQYIBwoMBwAAAAABAAIDBBESIQUxQVFxBgciYYGREzJ0obGzwdEIFCMlQnKiJFJUYoKTwtLh8BczNENEU2RzkqOy0xU1g5S0w/H/xAAWAQEBAQAAAAAAAAAAAAAAAAAAAQL/xAAZEQEBAQEBAQAAAAAAAAAAAAAAEQEhUTH/2gAMAwEAAhEDEQA/AJxREQEREBERAREQEREBERAREQEREBERAREQEREBERAREQEREBERAREQEReb0/y5o6KXwNQ97X4Q+wje4YXXtm0HcUHpFxOWWnDRUklQ1oeWFlmkkA45Gs1j6y4redTRh/n3jjBN+ouDzg8t6GsoJoIJy6VxjLWmGZt8MrHEYnMDRkDtQc9nPJMfFpGO4SP/AFVeeeSYa6Ng/wCq4foKI3xzBxwx3FzZ2NouL5G18r7leGz/ANQ4/ltKolwc8j/wRn55w/QWQc8T9tI38+f9tRE1s/4O/sc1XtbUfg0x4NuiJfZzuE/0Yfnb/oLaZzo3FzBYf3n7FBg061hs5jwd2XvW/Tcp4nXbhkza7a0Z4TtvknDqbo+cXFb5LWA4dIZtdqIy1HNceo55mMe5hp5CWuc09JliWkg2z6lGeiOUcbpBExsgFg1odYtaGA5C2ezXndcjSbrzzEajLIRwLzZTVxLjuexuyld2yNHsVh57Tso++e3/AK1D6qFKsS4ee5+yiZ21J/2lb/DbL+Bx/wDcO/21E4RKRLH8Nkv4HH+ed+on8NU34JF+dd+qooBVXHI8D6FLpH1loirM0EMpGEyRRyFo1AvYHEdl1trBQNtFGNzGj7IWdaQREQEREBERAUFc9TfnFvk0XrJVOqhPni/5g3yeP1kqCOMbLxkudE9hI8I0Xuw3t+ULkbi227POyCE/0q3GDPzNWrWMzWq0Kbg7YpYzqq2dsH7Fm+LuHi1NO7qMFvQVyYmrfhjSb6Mdc2bojwsYBzJhDmHhe/uXQ0bpKQPb032uPpu38Vr1EdgtSmdZ7frD0rXxHnK6lLnuIItc677+CshgLHNdcEtIcNesG6w6QPyhWOJRW1STCN4cBa18+It7V0Z3Xc473E95XJldkurL4zuJ9KmqBXBWBXBRVyFUCFBcFV/ingfQrQssLbkDeQO82QfXETbNA3ADzK9Ai0yIiICIiAiIgKEOeh9q9nk0frJVN6gnnydbSDPJo/WzIPBvAO3vCxTw4bZg3Fxa+8jO+3JUxDr8yue69uoW85PtQVgXRgdZc1i2Y5FUbdQ+602t6Q4g+dZC9YsXSHUR6UHn5aUOJcSddu0Ae8Kw0zRv71tM1dpPeGj2KybUstNBxubfvsXWkOZ4n0rlRDpjiPSF07oioVyoqqKuBRUCqiqhbWjReWIb5Ix3vC1Fv6DbeppxvnhHfI1B9ZIiLTIiIgIiICIuHys5Uw6OjZJOJC17/Bt8G0O6WFzs7kbGlB3FA3PofnGPyWP1sy97FzuaNOt8rfrQvP8ApuvP8qK7QekZmzTVcrHiMRjAHtbha5zhcOiOd3lBD4VwKkgcj9DP/i9Klv13RW87WrmcqORdPTU7p6evjqXNLAIWhhe4Oe1pIwvJyBJ1bEHjmLMxct1c4eNE8dh9yo3TTRrDvN71R2diwu1jiFps01HtuOIPsV50lESOmO0EelEX0einPbG67QyRzmC2bgWML3ZGw1NO1ddvJeJ2RleeAa3Y42+ln0bcSN68l/xR7C0MJs03b0jYHeBqurZ9OVD9cr+GN3ousq3K2gbHJYNe21j03dLWMjZoz7FaAuTC44wTmbj0hdcIKqqoFUKKKqIgqupyYbespRvqYPXNXKC7fIxt6+jH9ph9Y0oPqdERaQREQEREBRnz/D7gg6qtnqJwpMUa8/g+b4vKmepmQQbRzRjG2Vtw4dFw1sePFdba03II6wRqsd8xwSWJqOlYA44twsBcDPVbNcUqgUHdboqI+LUw/lXb+ksg0ATm18D/AKspB9q4LSrlJvo6tXo+aNpcAW22iUEeZt1pw1rx4zie0kLBnvNuKtuqMOn3F7gQ0ah4rfxRnlvXNjpnbu9bukJi21tvuWj8Ycdbj6FRsfFDtsrHwAfSB6ljJVpUGaktjF94t3rpBcunPSbxHpXVCCoVVQKqAiKiAvQ8gm30jR+URnudf2Lzy9LzcNvpOj/vge5rj7EV9PIiKoIiICIiAo35+h83R+VR+rlUkKOOfkfNrfKY/wDRIggEAbz3ftR7Ba4IPVmCrQQhOXaoLQVe1yxKt1RsAqxxVmJUugw1kJda1st6wNod57gts6x2+hZFBrClHWVSWMAZAdufpW0sVRqQaULumOIXVC5MHjjiF1QguRUCqgKiqqIC9VzXi+laP+8ee6GQ+xeUXsOaZt9LUnGU91PKg+lURFQREQERcrT3KKmomsdUyiMPJay4cbkC5GQyy3oOqo659/8Alg8oi9D16ej5Z0EviVUJO7GAfOqcotHUmkYPAzSNdGXNcPBytBxNvaxHHUg+VVUBTlX8ytHYuZVTxj8cxPYPsg+deC09yNo6a/zzSOI+h4NznDqIhfIQexB4khWrch0fLK8tpo5aoDU+CGZzTwBbcdoW5pbknW0sXhqimkiiuBicWa3agWhxcO0IORdUWMTA7QrsaDYgge/JjXOO5rS70LeodCySYr2jDS4Ox4rjDbFkARtG1auj9LGmJcy13NLMxcWJBOXYFVvKWUB1rXc5zyXNBIc62KwNxrA2KDvU3JhpLQ6VxxDF0WhoAtcXviIvwus7dF0kQJmAadQ8LILnrLHOA3bCvHVWnJ35OldbcDYdwy8y5r3E6yUI6lTKwyWZbXraLNJuc2iwsNSyhcmkHSHH3rqILwioiCqKl0QF7bmebfStP1CY/wCQ8e1eJXvOZVt9KR9UUx+zb2oPolERUEREBRV8IUfclKf7T6YZPcpVUV/CF/kVN5UPUSoIZ0HSwzShlRL4FhabPIu3GNTXH6IOfS1DLeukdBSOzgsGn6LZcQ3Xsc89evavNlGutmMjvGRU1XeqdFVQGF7XObuLQ9vdc+hWUE0tM8PZFE141OdAw24eFZYLnw6Wnb4s0na8uHcbreh5VVI1va76zGn0WU6PYUvO5pCIDE2J7RvYwD/LIWDlbzkO0lSGmljbHd7H+EYD9A3thc72ryVXp10jSHRw3NukGWOXauXdWo0qylDDk7EN+G2y6wM1reqHgeML7lgNXbxQAqKeDcdh7f2q4Ux2kBWOncdvdksRUGxhjGtxPD9ixySt+i3tKxEK5sROwqi+k8cfvsK6YXOpG9L99y6AKgvCK26rdBVFbdVugqpB5jm/OY6oJT52D2qPVI/MQ2+kX9VNJ6yIIPoBERUEREBRZ8IT+RU3lQ9RMpTUX/CCH3DB5U31MyCBRGTqt3i6o6IjWDbfbLvVMPBNnaoqiIFVARERGtWC/Zn6PetVsZOoFb7jmBv9yuQarKY7bDzrI2mG258yzAKqCjYwNQCx1OpZbp8VfIOg1zusDo/4jkg0qU9L99y31qRwFr8yMt2fnW0guBS6tCqguul1al0F91J3ME29dMd1M7zyx+5RfdSr8H0fddSd0A88g9yCdURFQRFQm2tBVRj8IAfN8PlTPUzKTl5nnA5J/wDE6ZsHhfAlsrZQ7B4QEta9uEtxD7/fsQfLJVt1JukeZKuZ/Ey08w6y+J3cWuH2lH2ndDTUb8FQGMdnk2aGQ9ojeS3tsorUul1hcSACQQHXwkggG2RsdRsjZURnRYhIrw9BRwz4JdbmjI43PPhTZuEm+KwvlYHK57Ny6h0vTQm8UYJA1kAfadd3/wBUVy6bRssnixuI3kYR3ldGLk6RfwsgYAATYX131ONhfLr2LRn5USWDWWYBe1rudmSTdz7k5krkVFc95u5xJ3klx7yiPUUYp42Mc4xAkXJcMb9uQGdrHbYau1a9XymjbcRtdITteQANeoDj1bF5ZxuqtiOWy+QvkrBssqS91zbPYFsXWnTts8i4Nri41G20LbTRddLq1VuoqqrdWpdBddSz8Hn+U1fVDF53u9yiQFS78HZvy9ad0cA73y+5ME4oiLSCjDn8e5lJTPY97HCpw9FxbcOhlcb215sCk9Rh8IIfcFP5Yz/x50EXcneUukjIyKmmkc9xs1l7A2zN9Wxen0nzh6VpHGGbBjGWJoZIBcdV8+JUaUtS6N7XxuLHsOJrmmzgRqIK67uU0ryTO1sxOZLhZx35jLzLKtio5TyVb7aQqqySIizoopGQg/khhYR+Svdck9McnYLWpXRvBBx1Efxk33ghz7dgC8EzSNK/x43M4WcPN7lVujaWTxJWg7icB7sko+iaPlRQTjCyop3A2GBzmtPUMD7HzLyPKyo5OsxCojpHvzxNp4w6S9iSC6HxTYHWQoZ0joZ8TcTXXbe3jAj0Bc9k5tY2PFoPVxVqOnyql0c+/wARpqiG2I4pKjEOiGmxiIecw4Z4wvLTPwuc3c4i/A2W1pJxcRhbh32JAzAB1nbYdy0xS7yBwzQJJ8sr9awa1nswdaGot4oAQWsp3Hq4q/wbBrN+pYHyE6yrVRsfGAPFACwvkJ1q5sJOzvyVzobDPPgoK056Z7VtrUpT0uz3LbU0VRUuiKqqXVLoguupi+Dm35SuP4tMPPMobupp+Dk3+XnyYeuTBNCIi0go05/W30fF1VUfqph7VJajjn5Hza3qqY/9Eg9qaPn1EDs7dQ1jeTf0K4nq9KyqgVLK5EFBu2bkCqlkGnWvI1bVqTG5yJI2XW7VRYiNQtrurBTtG8+YdyqNIBZGwk/tW21gGoK6yUa7aYbTfgszWAahZXgKhUVSywVGpdSm0ZLJm1hA++d0W+fM9gK3jyeaIy9zsdhcBvQbxJOZHcg81S6+z3LaVgw4jhtbq1K8poKiKiCqKi3tD6GqKt/g6aGSZ23A24b9dx6LB1khBpKb/g5N+TrT+PCO5rz+ktHkxzHPdZ9fMGDWYYOk7g6Uiw7AeKlzk7ydpqGPwdLEI2k3dmXOeQLXe5xJcVcwdVERVBR3z6j5s4TxfpD2qRF4nne0VNU6PMcEbpXiWN2BtsWFpNyBtQfNtkss9ZSSQuwzRyRO+9lY6N3c4ArCsqBVVFVBRVVFVBrzeMO30Ir5NfHV1rp0PJ6eUjo4AdRk6Pc3X5kHJV8MLnmzGlx3NF/QvQjRlNTgmpeS8Pc0MuOkG2AcGsJNib5E7F6jQ3JmvqsPxWk+LRWIEtTeFtjbMRDpO1ZGx86g8Uzk7LhLn2aBnhBaXec2HeeC3KM08DGPcYwS1rrkY5DcAkDXhzuL5KX9Fcz8Js6vnlq3feAmCEcGsOIkb8Q4LDpbmMoJCTDJPAdgDhKwdjxi+0rEQ1W8q9YiZrN8T8/MFwa3SEk38Y8u6r2aODRkpR0rzD1bM6eogmG54fC/qsLOG/aF47SnN1pOnuZKOUgfSiAmHH5Mmw4pFecpsr8Pas5VtPTPx+DwO8JfD4PCceK/i4LXv1WUi8meaCuqbOnApIztkGKUjqiGr8og9SCO16XkzyDrq+xggIjP89L8nFbeCRd4+qCp55L82FBRWd4Pw8oz8LPZ5B3tZbC3iBfrXtFYiLOTPMpSw2dWPdUv+8F44R2A4ndpsdykuhoo4WCOGNkbG6mRtDGjgBkthFQREQEREBERBiqKdkjS17WvadbXNDgeIK8npXmx0bPn8XETvvoHOi7cDTgPa0r2KIIc0rzHjXS1ZGvoTxh3D5Rlrf4SvG6V5r9JQXPgBM0fSgeH/Ydheexq+lUUg+PKylkidhmjfE772Vjo3dzwCsYX2FU0zJG4ZGNe062vaHA9hXktKc1+jJ8/i4hO+BzogPyG9D7KQQLyQo6mSd3xWnfUOwFpa3JjS4jC58hyZqda5F1J+i+a6rnsa6qELP6ilzdbc6Zwy7AeK9ryJ5DwaMEvgXyyGUtxGUtOTMWEANaAPGK9QkHneTnIihoc6enYH/1r/lJSdp8I65HAWC9EiKgiIgIiILDGL4rDEMgbC4G66vREBERAREQEREBERAREQEREBERAREQEREBERAREQEREBERAREQEREBERAREQf/Z">
            <a:hlinkClick r:id="rId5"/>
          </p:cNvPr>
          <p:cNvSpPr>
            <a:spLocks noChangeAspect="1" noChangeArrowheads="1"/>
          </p:cNvSpPr>
          <p:nvPr/>
        </p:nvSpPr>
        <p:spPr bwMode="auto">
          <a:xfrm>
            <a:off x="179512" y="-3123728"/>
            <a:ext cx="3990975" cy="47815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52" name="Picture 28" descr="http://papeleriayvarios.com/fotosproductos/1166.jpg">
            <a:hlinkClick r:id="rId6"/>
          </p:cNvPr>
          <p:cNvPicPr>
            <a:picLocks noChangeAspect="1" noChangeArrowheads="1"/>
          </p:cNvPicPr>
          <p:nvPr/>
        </p:nvPicPr>
        <p:blipFill>
          <a:blip r:embed="rId7" cstate="print"/>
          <a:srcRect/>
          <a:stretch>
            <a:fillRect/>
          </a:stretch>
        </p:blipFill>
        <p:spPr bwMode="auto">
          <a:xfrm>
            <a:off x="3419872" y="3429000"/>
            <a:ext cx="2414761" cy="2897713"/>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a:bodyPr>
          <a:lstStyle/>
          <a:p>
            <a:pPr>
              <a:buNone/>
            </a:pPr>
            <a:r>
              <a:rPr lang="es-ES" dirty="0" smtClean="0"/>
              <a:t>Archivo Horizontal o </a:t>
            </a:r>
            <a:r>
              <a:rPr lang="es-ES" dirty="0" err="1" smtClean="0"/>
              <a:t>estanterias</a:t>
            </a:r>
            <a:r>
              <a:rPr lang="es-ES" dirty="0" smtClean="0"/>
              <a:t> con anaqueles fijos: </a:t>
            </a:r>
          </a:p>
          <a:p>
            <a:pPr algn="just"/>
            <a:r>
              <a:rPr lang="es-ES" sz="2400" dirty="0" smtClean="0"/>
              <a:t>son muebles que consta de divisiones colocadas en forma horizontal, en algunos casos pueden ser abiertos y en otros están provisto de puertas corredizas o plegables. Para estos muebles se utilizan un tipo especial de carpetas, las cuales tienen pestañas en uno de los bordes angostos.</a:t>
            </a:r>
            <a:endParaRPr lang="en-US" sz="2400" dirty="0"/>
          </a:p>
        </p:txBody>
      </p:sp>
      <p:sp>
        <p:nvSpPr>
          <p:cNvPr id="14338" name="AutoShape 2" descr="Resultado de imagen para archiveros horizontales"/>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4340" name="AutoShape 4" descr="data:image/jpeg;base64,/9j/4AAQSkZJRgABAQAAAQABAAD/2wCEAAkGBxAQDw8PEBQUEA8PDwwPEBQQFQ8QDw8PFBQWFhQRFBUYHCggGBolHBQUITEhJSkrLi4uFx8zODMsNygtLisBCgoKDA0MDgwMFDcZFBkrKysrKysrNysrKysrKysrKysrKyssKysrKysrKysrKysrKysrKysrKysrKysrKysrK//AABEIAJgAsgMBIgACEQEDEQH/xAAbAAACAwEBAQAAAAAAAAAAAAAAAQIEBQMGB//EAEYQAAEDAQMGCAkKBQUAAAAAAAEAAgMEBRFxEiExUZGxExQyQVJyocEVIzNCYYGCstEGIkNTYnOSosLhJGOD0vAHNFSTs//EABUBAQEAAAAAAAAAAAAAAAAAAAAB/8QAFhEBAQEAAAAAAAAAAAAAAAAAAAEh/9oADAMBAAIRAxEAPwD7ahZ9cTlEXkZhoJCovik5nuOJKDeQvNOyxysraVEIPTZQUTK3pDaF5stUQxB6U1DOk3aFE1cfSbtXnhGdWxS4Bx5jsKDcNfF0h2qJtKLpdhWNxV/ROwoFFJ0Sg1zakWs7CkbWi+1sWUKCTV2hSbZ8mobQg0fC8ep3Z8VE2yzou7FTFnP9G1Pwa/W3tQd3W0Ogdo+C5Pt+7RH+b9lDwY7pDtUTY9/n/l/dBF3yjfzRt/ESot+Uj787G3eglSNiDpn8I+KBYjOdzj+FDFqH5QMPKY5uBBCtx2tCfOuxvCzm2TGOd20fBTFmR+nag1452O5LgcCCuiw3WdEATk6BfpK52PWslYXxZTQHObnJz3ZrxnQegQoNOYYBCCnX8oYBcAu9ocoYd6rXororohZ0RsCoArlbVe+HgMl7WCQvDi6J82hoIAa1wOvOiVrBo1DYELzYthx+meepSFvvOKZtF50OqnYRUzN4RHoykvO8alPm1ZxfTs3JF850Qynr1Rb7rCqr0SLl54Q1B+hA61TUu3AI4hOfo4B1hPJvkQegOxcn1DBpe0YuaN6xRZMvRphhTtJ/M4ruyy5xoexvUhhb+lBcNpQD6WL8bPijwjDzPBwvduC4Cz5/+Q8YCMbgg2a86Z5T7V25B2NoR82WcI5f7UcdB0MlP9N3euHghp0yyn+rJ3FRNixHSXHrPkO8qCwap31UvraBvK4vryPo3DF0Ld7lxNgUvPGw4tB3qbbFphojYPYb8FRzfbAH1Y609ONxK5OtzUab11P9sZV5lFCNDQMAAunAx6tygyjbLulTjB1RJujClZ9a50oZlR5JDiRHFMwj05Tjcdi0+DZ0d3wUJCMqMAXeU3INZgzDAJpt0DAIQUbS0twKpFyt2t5ntdyzyVR0yk7Tp+FNIAbrzLnP3ZXK9XX6aQ/bf/5uQToqERg3nKvVu70BNCgSV6ZSQK8pXlNJAiUimkUCSTSQJRKkUkCuSTSQK5CEIFcuM3Lj/qbgu6rT+Ujwl/Sg22jMMAhDdAwCEGdbHmYu7lm3rTtnksxO5ZaKd6uv0Uh/mn3HqkFddyaX0TD3XqpXe06+KmhkqJnZEUTcp7ribhgF5kf6h0jvJw1surIpKm4+stuV3/USMusmvDQS7i7yAASTdccwGCzqL5f0Yjja1tVI4MbfwVLVPF92sNuRFuzPli2aojp3UtVT8KHmN9RGyONxbde0fOvvz6l6deLNqvra2hdHTVMccD53vkniMTLnMuAGUb77/QvaIpJJlIqAKiUykUCSKaSBFJMqKASKaRQIoQhAiq83lI+rLvYu5KrSnxsfVl3sQboGZJSCSDPtrkN63cVk5S17ZHix1huWMg6ByunydOf57P1KgFeJ8TF9/F713eqNIovQk5wGc5scwUAkuDq2IZjIwHVlNv2Xo45HzEnqte7cEHdJchUjma8+ye9c5KwN0gt6xYzeUFhK5Z7rYi6cf/aw+7eoG2Wa2+yJX/pCo0ikss2sDoyjhE4dpcom0XnRHKfVE0dpKDVSWTxioOiI+1Lk7mFGTUnzWNxdK/cWoNW5Qc8DSQMSAszidQdJjGEZPvOKBQzfWZPVZE3uUF/jDOkDgQdyOGHpODXfBUuISHlTPOBA3JGy2nlPe7F8h70F0yfZdsVUSh0zBqY+/OCc5bqK4+B6fSWh3WGUe1ThpIo5m8G0NLmOBuAF9xF2jFUeluQi5CgpWx5L2mrEBW5aw8UcW71hoJhdLSP8JeL7xLARcSy/xrc2UM4XFWJhfSkH66C/DhWfFUU4XySG5rI/adPLvcFYbZ0+m6Fp1thZftJK04qZjOSLvWV0QZ4oajnmLeqGN3BI2W48qaQ4OcPdK0EIM42JEeUXP6xc7eVKOxqZuhjfU0BXklBybTRDQ1TDWjQ0f56k0FAZXoGz90Zf+ZkkkAXlRLjr3qRCiUEShSuQggQkQpFIoIri7y0fVdvau5XA+WZ1T7wVG/chO9JBVtQeKd6t6wlv2j5J+HevPqBqxIf4WQ6nsOxzCq967Sn+EqDqa52wA9yo1ikoVDrg8jSA8jEBeB+TkNq2hSw1T7QEDZ42vyIKaPKbeNGW5x3KD6CkvB2rY9VRupag2hVTnjlJG5knAtic2R+SQWsaNa94EAkU0kCSTSQCSaSBJKSRQCiUykUCUSglJAiuP0zer+oLsVxb5ZnV/UFR6BJNJQcK/wAk/qrzy9FWeTf1XLzyAXWX/aVf3Up/IVyXa6+nqhrhkG1jgqNOUXhw6QI2rxdk/I+ughZTstJ7IYxkx8FTxNeG8wLnOdefUvZNN4B1gHsXRB5eL5G3ujfUVdVVcHIyVrZXRtjy2m9pLWNANxXp00KBJJpHNnOYIEkq8lowNNzpYwdWWy/ZeoeE4uYud1WSOG0C5BbQqfH+jFKfZDd5SNXMeTD+ORjR+XKQXEiqJfVHmhj9csvZcxR4GoOmZo+7hDe1znIL5UCqRoXHlTSnAxt91oUDZUZ5Rkf1pZbtl6ovPcBnJuHpzKjNbFMw3OmiB1cIy/ZeoixqUG/gYydbmNedrr1bjiazMxoaPsgNHYgom2oDyS9/3ccz7/WG3LrQVPCShwa9oGSPGNLCbzzA51aJShPjG4t3oN1CEKAWPXUGT85mduckasPQthCDzCs07b45264yNrXfFd7Rocn57OTzjV6cFzs88vqqiUE0mQwcE68NaDlOjGgDUSp8JOfNjbi97+wNG9WG6BgEFQVciY6ZGjqR3drnHckaZx0yyHDIbuCtFIoKhomnSXuxkk7io+DoNJjYTrc0PO116tkrg6qjGbKbfqvF+xUTYwNzNAaNTQBuUr1ybMDoDjgx/wAFMCQ6I3+vJbvKCSECCY+Y0dZ/waVIUMp0uY3Brn9uUNyggku7bOPPI44BjRuJUxZzOcvdi49yoqLm+Vo0kDEgLSFBF0Aete7eu0cTW8lob1QBuUGOHX6LzgCR2KYhedDT6xcthCDHmpZQxzgzKIaSGgtDnEeaL8wOK52NTzSDhJo+LkOGSwubI4tHnEtzDDOtxCBpIQgEIQgFg2pVClfmimlbK03cBGZQ1wI+abtF99+fNmQhWC1Zcj5omSOjfASORNkiRt2bOGkjPp0q1xZ3SA9X7poUoOKa3O9WSO5PiTOfKOLndySEEhQxdBp6wDj2rs1oGYADDMhCBoQhAIQhAIQhAIQhAIQhAIQhAIQhB//Z">
            <a:hlinkClick r:id="rId2"/>
          </p:cNvPr>
          <p:cNvSpPr>
            <a:spLocks noChangeAspect="1" noChangeArrowheads="1"/>
          </p:cNvSpPr>
          <p:nvPr/>
        </p:nvSpPr>
        <p:spPr bwMode="auto">
          <a:xfrm>
            <a:off x="50800" y="-868363"/>
            <a:ext cx="2124075" cy="180975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4342" name="Picture 6" descr="http://www.metalicoslapiedad.com.mx/images/thumbnail/archivero-metalico-horizontal-oficina-a-9128_th.jpg">
            <a:hlinkClick r:id="rId3"/>
          </p:cNvPr>
          <p:cNvPicPr>
            <a:picLocks noChangeAspect="1" noChangeArrowheads="1"/>
          </p:cNvPicPr>
          <p:nvPr/>
        </p:nvPicPr>
        <p:blipFill>
          <a:blip r:embed="rId4" cstate="print"/>
          <a:srcRect/>
          <a:stretch>
            <a:fillRect/>
          </a:stretch>
        </p:blipFill>
        <p:spPr bwMode="auto">
          <a:xfrm>
            <a:off x="2915816" y="3717032"/>
            <a:ext cx="2592288" cy="253884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lstStyle/>
          <a:p>
            <a:pPr>
              <a:buNone/>
            </a:pPr>
            <a:r>
              <a:rPr lang="es-ES" sz="4000" dirty="0" smtClean="0"/>
              <a:t>Fichero: </a:t>
            </a:r>
          </a:p>
          <a:p>
            <a:pPr algn="just"/>
            <a:r>
              <a:rPr lang="es-ES" sz="2800" dirty="0" smtClean="0"/>
              <a:t>Es un mueble que consta de gavetas pequeñas en las cuales se colocan fichas o tarjetas contentivas de información relacionada con el contenido de las carpetas archivadas.</a:t>
            </a:r>
          </a:p>
          <a:p>
            <a:pPr>
              <a:buNone/>
            </a:pPr>
            <a:endParaRPr lang="en-US" dirty="0"/>
          </a:p>
        </p:txBody>
      </p:sp>
      <p:sp>
        <p:nvSpPr>
          <p:cNvPr id="15361" name="Rectangle 1"/>
          <p:cNvSpPr>
            <a:spLocks noChangeArrowheads="1"/>
          </p:cNvSpPr>
          <p:nvPr/>
        </p:nvSpPr>
        <p:spPr bwMode="auto">
          <a:xfrm>
            <a:off x="4450813" y="120878"/>
            <a:ext cx="242374"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sz="800" b="1" i="0" u="none" strike="noStrike" cap="none" normalizeH="0" baseline="0" dirty="0" smtClean="0">
                <a:ln>
                  <a:noFill/>
                </a:ln>
                <a:solidFill>
                  <a:schemeClr val="tx1"/>
                </a:solidFill>
                <a:effectLst/>
                <a:latin typeface="Arial" pitchFamily="34" charset="0"/>
                <a:cs typeface="Arial" pitchFamily="34" charset="0"/>
              </a:rPr>
              <a:t>  </a:t>
            </a:r>
            <a:endParaRPr kumimoji="0" lang="en-US" sz="11300" b="1" i="0" u="none" strike="noStrike" cap="none" normalizeH="0" baseline="0" dirty="0" smtClean="0">
              <a:ln>
                <a:noFill/>
              </a:ln>
              <a:solidFill>
                <a:schemeClr val="tx1"/>
              </a:solidFill>
              <a:effectLst/>
              <a:latin typeface="Arial" pitchFamily="34" charset="0"/>
              <a:cs typeface="Arial" pitchFamily="34" charset="0"/>
            </a:endParaRPr>
          </a:p>
        </p:txBody>
      </p:sp>
      <p:pic>
        <p:nvPicPr>
          <p:cNvPr id="15362" name="Picture 2" descr="http://www.uco.es/servicios/biblioteca/centros/der/Imagenes/Ficheros1.jpg"/>
          <p:cNvPicPr>
            <a:picLocks noChangeAspect="1" noChangeArrowheads="1"/>
          </p:cNvPicPr>
          <p:nvPr/>
        </p:nvPicPr>
        <p:blipFill>
          <a:blip r:embed="rId2" cstate="print"/>
          <a:srcRect/>
          <a:stretch>
            <a:fillRect/>
          </a:stretch>
        </p:blipFill>
        <p:spPr bwMode="auto">
          <a:xfrm>
            <a:off x="2195736" y="3356992"/>
            <a:ext cx="4248472" cy="2703573"/>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60648"/>
            <a:ext cx="8229600" cy="5865515"/>
          </a:xfrm>
        </p:spPr>
        <p:txBody>
          <a:bodyPr/>
          <a:lstStyle/>
          <a:p>
            <a:pPr>
              <a:buNone/>
            </a:pPr>
            <a:r>
              <a:rPr lang="en-US" dirty="0" err="1" smtClean="0"/>
              <a:t>Equipos</a:t>
            </a:r>
            <a:r>
              <a:rPr lang="en-US" dirty="0" smtClean="0"/>
              <a:t> </a:t>
            </a:r>
            <a:r>
              <a:rPr lang="en-US" dirty="0" err="1" smtClean="0"/>
              <a:t>Electrónicos</a:t>
            </a:r>
            <a:endParaRPr lang="en-US" dirty="0" smtClean="0"/>
          </a:p>
          <a:p>
            <a:pPr algn="just"/>
            <a:r>
              <a:rPr lang="es-ES" sz="2800" dirty="0" smtClean="0"/>
              <a:t>Computadora: es un sistema electrónico que consta de una pantalla o monitor, un teclado muy parecido al de la máquina de escribir y una unidad de procesamiento donde reside la memoria y se efectúan las operaciones y procesos.</a:t>
            </a:r>
            <a:endParaRPr lang="en-US" sz="2800" dirty="0"/>
          </a:p>
        </p:txBody>
      </p:sp>
      <p:pic>
        <p:nvPicPr>
          <p:cNvPr id="16386" name="Picture 2" descr="http://definicion.de/wp-content/uploads/2008/03/computadora.png"/>
          <p:cNvPicPr>
            <a:picLocks noChangeAspect="1" noChangeArrowheads="1"/>
          </p:cNvPicPr>
          <p:nvPr/>
        </p:nvPicPr>
        <p:blipFill>
          <a:blip r:embed="rId2" cstate="print"/>
          <a:srcRect/>
          <a:stretch>
            <a:fillRect/>
          </a:stretch>
        </p:blipFill>
        <p:spPr bwMode="auto">
          <a:xfrm>
            <a:off x="2339752" y="3068960"/>
            <a:ext cx="4032448" cy="3056174"/>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260648"/>
            <a:ext cx="8435280" cy="5865515"/>
          </a:xfrm>
        </p:spPr>
        <p:txBody>
          <a:bodyPr/>
          <a:lstStyle/>
          <a:p>
            <a:pPr>
              <a:buNone/>
            </a:pPr>
            <a:r>
              <a:rPr lang="es-ES" dirty="0" smtClean="0"/>
              <a:t>Discos duros o fijos:</a:t>
            </a:r>
          </a:p>
          <a:p>
            <a:pPr algn="just">
              <a:buNone/>
            </a:pPr>
            <a:r>
              <a:rPr lang="es-ES" sz="2800" dirty="0"/>
              <a:t>	</a:t>
            </a:r>
            <a:r>
              <a:rPr lang="es-ES" sz="2800" dirty="0" smtClean="0"/>
              <a:t>Es un disco magnético que se encuentran en el </a:t>
            </a:r>
            <a:r>
              <a:rPr lang="es-ES" sz="2800" dirty="0" err="1" smtClean="0"/>
              <a:t>cpu</a:t>
            </a:r>
            <a:r>
              <a:rPr lang="es-ES" sz="2800" dirty="0" smtClean="0"/>
              <a:t> de la computadora, en el se encuentran almacenados los principales programas y archivos de una computadora.</a:t>
            </a:r>
          </a:p>
          <a:p>
            <a:endParaRPr lang="en-US" dirty="0"/>
          </a:p>
        </p:txBody>
      </p:sp>
      <p:pic>
        <p:nvPicPr>
          <p:cNvPr id="17410" name="Picture 2" descr="disco_duro"/>
          <p:cNvPicPr>
            <a:picLocks noChangeAspect="1" noChangeArrowheads="1"/>
          </p:cNvPicPr>
          <p:nvPr/>
        </p:nvPicPr>
        <p:blipFill>
          <a:blip r:embed="rId2" cstate="print"/>
          <a:srcRect/>
          <a:stretch>
            <a:fillRect/>
          </a:stretch>
        </p:blipFill>
        <p:spPr bwMode="auto">
          <a:xfrm>
            <a:off x="1835696" y="2492896"/>
            <a:ext cx="4286250" cy="3352801"/>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332656"/>
            <a:ext cx="8661648" cy="4525963"/>
          </a:xfrm>
        </p:spPr>
        <p:txBody>
          <a:bodyPr/>
          <a:lstStyle/>
          <a:p>
            <a:pPr>
              <a:buNone/>
            </a:pPr>
            <a:r>
              <a:rPr lang="es-ES" b="1" dirty="0" smtClean="0"/>
              <a:t>Dispositivos de almacenamiento de información</a:t>
            </a:r>
            <a:r>
              <a:rPr lang="es-ES" dirty="0" smtClean="0"/>
              <a:t>:</a:t>
            </a:r>
          </a:p>
          <a:p>
            <a:pPr algn="just">
              <a:buNone/>
            </a:pPr>
            <a:r>
              <a:rPr lang="es-ES" dirty="0" smtClean="0"/>
              <a:t>    son los medios en los cuales se guarda información que ha sido procesada en la computadora. Pueden ser </a:t>
            </a:r>
            <a:r>
              <a:rPr lang="es-ES" dirty="0" err="1" smtClean="0"/>
              <a:t>electónicos</a:t>
            </a:r>
            <a:r>
              <a:rPr lang="es-ES" dirty="0" smtClean="0"/>
              <a:t> como las memorias y ópticos como los discos compactos </a:t>
            </a:r>
            <a:r>
              <a:rPr lang="es-ES" dirty="0" err="1" smtClean="0"/>
              <a:t>cd</a:t>
            </a:r>
            <a:r>
              <a:rPr lang="es-ES" dirty="0" smtClean="0"/>
              <a:t>.</a:t>
            </a:r>
            <a:endParaRPr lang="en-US" dirty="0"/>
          </a:p>
        </p:txBody>
      </p:sp>
      <p:pic>
        <p:nvPicPr>
          <p:cNvPr id="18434" name="Picture 2" descr="almacenamiento"/>
          <p:cNvPicPr>
            <a:picLocks noChangeAspect="1" noChangeArrowheads="1"/>
          </p:cNvPicPr>
          <p:nvPr/>
        </p:nvPicPr>
        <p:blipFill>
          <a:blip r:embed="rId2" cstate="print"/>
          <a:srcRect/>
          <a:stretch>
            <a:fillRect/>
          </a:stretch>
        </p:blipFill>
        <p:spPr bwMode="auto">
          <a:xfrm>
            <a:off x="2267744" y="3140968"/>
            <a:ext cx="4762500" cy="3409951"/>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88640"/>
            <a:ext cx="8229600" cy="5649491"/>
          </a:xfrm>
        </p:spPr>
        <p:txBody>
          <a:bodyPr>
            <a:normAutofit/>
          </a:bodyPr>
          <a:lstStyle/>
          <a:p>
            <a:pPr>
              <a:buNone/>
            </a:pPr>
            <a:r>
              <a:rPr lang="es-ES" dirty="0" smtClean="0"/>
              <a:t>Carpetas: </a:t>
            </a:r>
          </a:p>
          <a:p>
            <a:pPr algn="just">
              <a:buNone/>
            </a:pPr>
            <a:r>
              <a:rPr lang="es-ES" dirty="0" smtClean="0"/>
              <a:t>    </a:t>
            </a:r>
            <a:r>
              <a:rPr lang="es-ES" sz="2400" dirty="0" smtClean="0"/>
              <a:t>son cubiertas fabricadas en diferentes tipos de material catón, cartulina y se usa para resguardar los documentos y correspondencia que se relacionen con un individuo, empresa o </a:t>
            </a:r>
            <a:r>
              <a:rPr lang="es-ES" sz="2400" dirty="0" err="1" smtClean="0"/>
              <a:t>instutución</a:t>
            </a:r>
            <a:r>
              <a:rPr lang="es-ES" sz="2400" dirty="0" smtClean="0"/>
              <a:t>, pueden ser de tamaño carta u oficio, éstas traen una pestaña donde se escriben el encabezamiento o título correspondiente.</a:t>
            </a:r>
            <a:endParaRPr lang="en-US" sz="2400" dirty="0"/>
          </a:p>
        </p:txBody>
      </p:sp>
      <p:pic>
        <p:nvPicPr>
          <p:cNvPr id="19458" name="Picture 2" descr="http://cuentaoutlook.net/wp-content/uploads/carpetas-en-outlook.jpg"/>
          <p:cNvPicPr>
            <a:picLocks noChangeAspect="1" noChangeArrowheads="1"/>
          </p:cNvPicPr>
          <p:nvPr/>
        </p:nvPicPr>
        <p:blipFill>
          <a:blip r:embed="rId2" cstate="print"/>
          <a:srcRect/>
          <a:stretch>
            <a:fillRect/>
          </a:stretch>
        </p:blipFill>
        <p:spPr bwMode="auto">
          <a:xfrm>
            <a:off x="4211960" y="2924944"/>
            <a:ext cx="3810000" cy="3352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88640"/>
            <a:ext cx="8229600" cy="4525963"/>
          </a:xfrm>
        </p:spPr>
        <p:txBody>
          <a:bodyPr>
            <a:normAutofit/>
          </a:bodyPr>
          <a:lstStyle/>
          <a:p>
            <a:r>
              <a:rPr lang="es-ES" dirty="0" smtClean="0"/>
              <a:t>Carpetas de acordeón o carpeta de fuelle: </a:t>
            </a:r>
          </a:p>
          <a:p>
            <a:pPr algn="just">
              <a:buNone/>
            </a:pPr>
            <a:r>
              <a:rPr lang="es-ES" dirty="0" smtClean="0"/>
              <a:t>	</a:t>
            </a:r>
            <a:r>
              <a:rPr lang="es-ES" sz="2800" dirty="0" smtClean="0"/>
              <a:t>son aquellas que tienen varias divisiones en forma de pliegues, de allí su identificación como carpeta de acordeón o de fuelle. Ésta por lo general vienen clasificada </a:t>
            </a:r>
            <a:r>
              <a:rPr lang="es-ES" sz="2800" dirty="0" err="1" smtClean="0"/>
              <a:t>numéricamnete</a:t>
            </a:r>
            <a:r>
              <a:rPr lang="es-ES" sz="2800" dirty="0" smtClean="0"/>
              <a:t> o con letras del alfabeto lo cual permite ordenar </a:t>
            </a:r>
            <a:r>
              <a:rPr lang="es-ES" sz="2800" dirty="0" err="1" smtClean="0"/>
              <a:t>facilmente</a:t>
            </a:r>
            <a:r>
              <a:rPr lang="es-ES" sz="2800" dirty="0" smtClean="0"/>
              <a:t> la documentación, se le considera como un archivo auxiliar.</a:t>
            </a:r>
            <a:endParaRPr lang="en-US" sz="2800" dirty="0"/>
          </a:p>
        </p:txBody>
      </p:sp>
      <p:pic>
        <p:nvPicPr>
          <p:cNvPr id="20482" name="Picture 2" descr="http://ripapel.ricompri.com/WebRoot/ce_es/Shops/303070/4F90/3465/4987/22A3/F57E/3EC1/CD0B/40C0/CarpetaAcordeonCremallera_m.jpg"/>
          <p:cNvPicPr>
            <a:picLocks noChangeAspect="1" noChangeArrowheads="1"/>
          </p:cNvPicPr>
          <p:nvPr/>
        </p:nvPicPr>
        <p:blipFill>
          <a:blip r:embed="rId2" cstate="print"/>
          <a:srcRect/>
          <a:stretch>
            <a:fillRect/>
          </a:stretch>
        </p:blipFill>
        <p:spPr bwMode="auto">
          <a:xfrm>
            <a:off x="3923928" y="3569194"/>
            <a:ext cx="3672408" cy="3027863"/>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260648"/>
            <a:ext cx="8712968" cy="5865515"/>
          </a:xfrm>
        </p:spPr>
        <p:txBody>
          <a:bodyPr>
            <a:normAutofit/>
          </a:bodyPr>
          <a:lstStyle/>
          <a:p>
            <a:pPr algn="just"/>
            <a:r>
              <a:rPr lang="es-AR" b="1" dirty="0"/>
              <a:t>CARPETA TIPO FÓLDER COLGANTE: </a:t>
            </a:r>
            <a:r>
              <a:rPr lang="es-ES" sz="2600" dirty="0"/>
              <a:t>Las carpetas colgantes son carpetas de plástico o de </a:t>
            </a:r>
            <a:r>
              <a:rPr lang="es-ES" sz="2600" dirty="0" err="1"/>
              <a:t>cartón,las</a:t>
            </a:r>
            <a:r>
              <a:rPr lang="es-ES" sz="2600" dirty="0"/>
              <a:t> cuales tienen unos pequeños caños de acero inoxidable o de aluminio en su parte superior. Esto le permite agregarle ganchos en su parte superior externa, a los lados, los cuales ayudan a que la carpeta cuelgue. Los armarios de carpetas colgantes tienen unas guías donde se colocan estos   elementos, quedando así de los ganchos arriba mencionados. Esto les permite estar abiertas hacia arriba cuando se abre el armario y tener acceso a la información que se necesita</a:t>
            </a:r>
            <a:r>
              <a:rPr lang="es-ES" dirty="0"/>
              <a:t>.</a:t>
            </a:r>
            <a:endParaRPr lang="en-US" dirty="0"/>
          </a:p>
        </p:txBody>
      </p:sp>
      <p:sp>
        <p:nvSpPr>
          <p:cNvPr id="21506" name="AutoShape 2" descr="data:image/jpeg;base64,/9j/4AAQSkZJRgABAQAAAQABAAD/2wCEAAkGBw8PDxAQDxIPDRAPEA8QFQ8PDw8PDg8PFBQXFxUUFRUYHCggGBolHBQUITEhJSkrLy4uFx8zODMsNygtLisBCgoKDg0OGhAQGCwmHiYsLSwsMSwsLC0sLCwsLCwsLCwsLCwsLCwsLCwsLCwsLCwsLCwsLCwsLCwsLCwsLCwsLP/AABEIAJ4A8AMBEQACEQEDEQH/xAAbAAEAAwEBAQEAAAAAAAAAAAAAAQQFAwYCB//EADwQAAEEAQIDBgMFBgUFAAAAAAEAAgMREgQhBTFBBiJRYXGBEzJSI0KRscEkM3KC0fAUYqGislNjc5Lh/8QAGwEBAAMBAQEBAAAAAAAAAAAAAAEDBAIFBgf/xAAwEQEAAgEDAgQEBQQDAAAAAAAAAQIDBBExITISIkFRBTNxkRNCYYGxI1Kh0cHh8P/aAAwDAQACEQMRAD8A1aUhSAgIFIFICAgUgICAgUgUgICAgICBSBSBSAgICAgICAgUg+qQKQKQKQKQKQKQKQKQKQKQKQKQKQKQKQKQKQKQKQKQKQKQKQKQKQKQKQKQKQfdKApApApApApApApApApApApApApApApApApApApApApApApApApApApApApB9UgUgUgYoJpBFIFIGKBSBSCaUiKUBSBSBSBSBSBSBSkKUBigYoGKBigYoGKBSBSBSBSDpigYoFIGKBigUgUgYoGKBSBSCcUEYoFIJxQKQRigYoGKCcUEYoFIGKCaQRignFBGKCaQMUEYoOuKBigYoGKBSBigUgUgUgAe/pug5ap5Yxzg10haLDG/M49AEGdotfqJnRvbE1une6RjgSTqInM2JcG7UXW0eispitZXfLWsNVtHkQ6vDmPZL4b05hFM1L8SmlWtKQMUDFAxQMUDFApApAxQMUDFApApAxQKQKQdcUDFBDqAJOwAJJPQDmgx5u02kbCJ2udNEXEF0Ub3/DAFlzwB3WgUb8wg120RY3BAP4qItE8SbqnF/wDECInSiMyDvVIC5paASQAOpqvdSPvTcMlOpimdM4xPjLZIGFrGMdiC0gOBJ3Lr38F5d/iVfD5Y83tLTGnnfrw15eGEfIQ7yPdd/QrrF8Uw2na/ln9XNsFo4eS7TRauJxJcfgS3GYSwAtsCqPMlxy5eS2Xyb18VJ3X6DDTJmmuSOmzFbFJpCW1LpMnFzY3NcxjQd8WA/d8t6VU5J36vdwafDGOaV2tX77NLTdoJW/O1so8W7OC7jNPqzZfhWG3WkzX+GnwrV6SeQh07dHe7c20C7wvkFspq6RWIeNqPhOekzbbeP0a+p4NqWgODWatnR8JDjXtutdNTX32eTk0vvCi2ejVuYR9yVp299iF3NMd+sx9lUfi4+lbftLR0nEImtxm0+bbJ+LE7Ij+JVW0kT22+62urtHfX7LMem0s37jUNDv8ApykNcD4LPfDkpzDRTPjydtlJ8dEjY0asbg+iqWopAxQc5w7F2FF9HEO+XLpfkgzH6ieWEta5um1DXOHK2uLSaAy6OoexVc5axbaVsYbTXxQ0Yy5rGfFGDi1uXLEOrfly3VFdVG/nj91s6adt6yuQ6KR7S9jS5o6je/TxWqJiY3iWaYmJ2lxxUoMUDFAxQMUDFAxQdMUDFBBZex3B2roQgqN0cbPiNa0YzEuew7scS0NIrwpo2WTPvFomES5O0IAHw3GItFACy2vCln9d4cTX2czq5ov3jM2/Wy3V61uFbXUXrz1R4rV5ht6DVcP1DWhkztPJQ2lIGR99j7FUW0mDJHSZiWqmqWtRptTACSBIwb5N3AHiR0WDPocuON+YaqZq2c4+JMdQeORBHWj0IvkVirNqdkzC3ZfdqRK0tlbHqWfS9oJW/H8TzV6ZKxaP05cfhRE70may8d2s7OQMjEuih1Odm446fE0eJb8w/lWyurwZOydp9pejpNVl8Xhy2rt7zz/76vGCfenDcbEOFH0Ku393pzWLQu8N4lLpzcE0kVm8Q7un25H8F1W0xxKnNpq5Y81Yn+VzU8elmdnqbe6gPiM2HsOS24dZNI2tDy9R8Ex3nfHeYn2nq76fX/Q8HyJxd+C3U1OO/E/d4uo+F6nF1mu/6x1/7XG61pr4jASOtYuHutMWl5VsUT6L8Wov5Xg+T+f4hcWxUtzH2TW+WnbP3dxNXzgsH1c2f+w2We2l/tlfTWf312Q/WwtkEJljbK4AiMvaHuB+kHn7LNas1naWqtq2jeJWMVy6ZHFh3x/CLWHU7eJu00eVGm4g9ndPfb9Lv0PRZ2jZp8P1FG9LKYHmrifRY49Njt+FLqmSadvRzekW7o3aDuLQyd3WxO00vISMFxvPkenoVrrqa7efoy300/k6/wAqmP8AfktMTE9YZZiY6SYoGKBigYoGKDrigYokxQcJhuseefNs4lzVCEgoKmq4dFL8zcT9TO6f6FJ68omsS5NZqohix51EVD7NzjYI6gE/kVzkr46+H0TW96TvCI9bE40bid9LwQV519JMdstVNbWelo2W2SPZuDY8QbH4rNalq8xs11vW0b1ndf03Fj97+hVcxE8unTV6HS6wfaxsefq+SQejhuu6Zc2Ptnf6rKZL07Z2ee4h2CG500pb/wBucX7B4/ULbj+IVnpeNpbKa+Y7o+zxsxdFJJE4tL4nFjw1wdTh0K9KszNYtHEt2PUY8keWf9/Z9te13MV5jZdRMStiPZwdx0xufEwumkbs2MtsudWwF7dVpxXyV22no8nWW0uSbUyU3tHt/v8A22OAz6l7SNUxsMgbG4FgcGODr2IPJwrcDxXsY5tPc+Pvt+Vr6kyOgmjDi34kb2XzrIVddVZNfF0Uzfweb2UeznY2EAyyvfqHFkTI3vdk+IxmyWk8u8BXgFg1FIpfww26W83x+KfeXs8VQ0sXiv70+gXn6jvehpuxTxWdeghEr+n4m4DGQCZnIh/OvIpEuZrE8LUOnDt9HIB46eU7fynou6XmvWk7fp6OLxFumSP3jlMWvbl8OVpgk+l+wPoeq101UT0v0n/DNfSzHWk7x/ldxWplMUDFEGKDriiTFAxQVdQO9+CxZ+9xLkqUCCEBB8TwskFPaHjzG49DzCgmsTyxeLyHRMEkbpC0vawsPePeuqPXlyU1xRfo5isxPlnZmxcZ1k8+cETX6VjWCW2EOLy7EiKt8gDZB22KyZ8GCseG3S08bf8ALbgyZLb7+j1kNtOxXlw2qfHoOJSSwP0cwhZHHMJGu3EjjRYMfOiLB2tXUzYKVmMtd56bfp7ubUvM70fnmo4fHHO9zcw4SOJMj/iSbii1zzu7fr5L2q5ZtSN/b22epp9Hjx7XiOvP+OPosNUw3wQMjEzXEAfaNeT/AJhsCrcV9skbz0Y9Tiicd/BXzT/Po9WyT++i+i33fBzEx0d3szY5oJYXNIDh0K6rO0xKrJXxVmq/2Za4McwuLw2iCQLBdd+2yx6zabRaPVp0MTWk1meGzisbcwuLD7U+jfyXnanvejp+xUpZ2hKhL5LVG6dkNJBsX69VO5s02cSEjfh6pgnZ48pG+hXW/ur8G0716SzjxWGB0ggnzER7+nnBErW38zT1G6tj8TFEWpPRX5MtppeOserr2Z7THWPcx8LoQXTCKXf4U7YyMqB3a4BzTR53svRrMzETLzrRETMQ9HiukGKDtiiEYolOKCjqx3/YLHn73FnFUIEEUggoIQZXaWv8OSej2HkDRvbmjjLO1d3PsvK0wuDS2w8khtjn1peXr4t+JEz7N2htE0n6tuM7rE3NGGO+RpcXxTeYdRbZ+c9sNEyDWPbHdOa2Q2b7zrJryXuaWZnFG/p0erprzfHEyx2LTDTCywbKyOExHVtRvqvZfRU7Y+j87zfMt9ZXoHWu2eeWx2cbtJ/J+qx6r8rVpPzfs2cVkbGBxZv2x9G/kvN1PzHoaf5cKRCztEFKJdIpcpTSJQWqd0MzVaCN8hHdZI9+WZ8cK38tlqpM2p4d2a21cni2e60zCWRufiXhgtwA5kCyPVehTth519vFOztiukGKDrigYoGKDO13z+wWPP3OLcuCpcoUJEEIIQc54WvaWvAe08weRRG0T0lxiaATQAHgBSwa35f7tWkjzytRc15r0GrpBz9F3Ul+eduj+3SeTIh/ovW0vy4ero/lQw2LTDXCxHyVscJjmGlE5fRRw/OsndP1lpaboup4Uerf7NN7snqz8isWq9GrScS2sVlbGBxdv2p9G/kvM1PzJehp/lwouaqF6CFDpCh0gqEppEM7ijQCx4+YWL8q6qyl5jhxesS9hwFznQAu3ORHoB0Xpae02pvLzdRWIvtDQxV6kxQdsUQjFAxQZfEf3n8oWPP3OZVlS5QgKAQRSJQkivGN3eqwa3sj6tOk75+i1EN15re1dKOfou6pl+cdtj+3zeQjH+0L2NN8uHraP5UMZi0Q1wsxjb3VscHqu6cr6KOH51k5lr6ZTPCiOXo+zDe5J/E38li1XMNel7ZbOKytTH4tpHZF9W01y6V4rz9Tjt4vFHDdp8ldvD6stzVlanw4KHT5xUOkYoCgZ3Fx8g83fouoRL2XZ5n7Mz1d+a9TTfLh5ep+ZLRxV6gxQdsUSYogxQVdXoGyb2Wu5WNx7hVXxRbr6omN2TqNPJH842+obt/+LLfHavLmY2crVaE2pC0BBCiUw4wNsuWDW9kfVq0ndK5Ezdec3tHSjn7LuqJfm/bAXrp/Vo/2hezp4/pw9nSR/RhkNCviGlZYNvdWQhoQwkFfRQ/OLW6y1tM3kpnhXHL0vZhv2b/4x/xCw6ruhs0vbP1bOKzNRigzNdwgO70dNd9P3T6eCyZdLFutOWnFqJr0tww5Yi0kOBaR0KwTWYnaW6JiY3hzIXLt8qEoIUjP4q3dnv8AouoRL23AW/s0XoT/AKlepg+XDys/zJaGKuVGKIdcUSnFBGKCcUEFl7HfyQZur4M128Z+GfDmw/0VF8ETx0czVj6iB8ZqRpb582n0Ky2rNeXGz4tcofSJSETCNCyy/wAq/NYNb2x9WrSd0tCGNee3LsLefsrKolg8f7G/4hzp4ZMZH7uY/djjVbH7vJfQafDvhrMey7B8T/C8l67xHty8VruFzaZ2M8boz0J3Y70cNiuprMcvYxZ8eWN6W3ctgWA/ee0fiQjq0xHL9Z13BoJt3Mp31s7rvfxXoUy2pxL4e+KtuYY2r7PysB+DjKa7oJxo9L8lqrqaz3dGa2mtHb1aXZzhcmlhwlkE7y7LMNx2rl5+qz5skXtvEdGjDjmldp5amKpXGKCcUQr6zQsmFOG45OGzgq8mKt42lZjyWpPR5viHDpIT3u808njl7+C83Lhtj54ejizVvxyolUrkEIM/ifzM/vqphEve8EZ+zQ/wBevh7IeVm+ZK7irFacUQ64okxQMUDFAxQMUQ+ZIg4U4BwPQiwkxE8jH1vAusJo/Q47ex6LNfT/2uZr7MaRjmHF7Sx3gf73WaYmJ2ly+geSENDs7CHOmBF7N/MrrHhpliYvG6zHeazMw1XaGuW/5rHm+F2r1xzv8ApPLZTUb9zm5jhsBZPRefamSs+GKz4vZfFqz1mei7E04ixRrl4L6bT1muKsWjadnn5JibTME0DXtLXta9p5tcAQrtt0VtNZ3rO0qGg4BpYHPdHGPtMbDu+Ghu4Db5C91zFIjhfl1eXLERaeGlS6ZjFEmKIMUSjFEJxRJiiEOYCKIBB5giwU23TEsDifADu6D3jv8A4n9Fhy6X1p9m3FqvS/3YLgRsbBHMEUQsMx6NrO4j87fQfmuo4Q/ROEMrTwf+Jn5L18XZDycnfP1W8V2rMUS64oGKBigYoGKBigYoGKIctRpWSDF7Q4efMeh6LmYi3JsxNXwB7d4SHf5XmiD69Qs9sH9rmaz6O/Z3gJ0nxCZXzfExOLgMWEEk49d7VmLHNOZK0mPVs4q12YIGKkMUDFAxQMUDFAxQMUDFAxQMUDFNxQ4lwiOcWe6/o8c/fxCoy4a5PqtxZrY/o8XxHsvxCWbCIRxsaBc7yC0jwa3mVnx6WfzNN9VG3le90WnMcUbCQSxjWkjkSBVhbojaNmGZ3nd2xUhig64qEGKBiiTFEGKJMUDFEGKBigYoGKBigYokxRBigYokxQMUDFEGKBiiTFAxQMUDFAxRBiiTFAxQMUHSkQUgUgUgUiSkQUgYoFIFIFIFIGKJKRBigUgUiSkQUgUgUgYokpEFIFIkpEFIFIFIFIOlIkpApApApApApApApApBNIIpApApApApApApApApApApApApApApApApApApB//Z">
            <a:hlinkClick r:id="rId2"/>
          </p:cNvPr>
          <p:cNvSpPr>
            <a:spLocks noChangeAspect="1" noChangeArrowheads="1"/>
          </p:cNvSpPr>
          <p:nvPr/>
        </p:nvSpPr>
        <p:spPr bwMode="auto">
          <a:xfrm>
            <a:off x="50800" y="-898525"/>
            <a:ext cx="2857500" cy="18859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1508" name="Picture 4" descr="http://www.iberbur.es/images/oficina/GIO_41430.jpg"/>
          <p:cNvPicPr>
            <a:picLocks noChangeAspect="1" noChangeArrowheads="1"/>
          </p:cNvPicPr>
          <p:nvPr/>
        </p:nvPicPr>
        <p:blipFill>
          <a:blip r:embed="rId3" cstate="print"/>
          <a:srcRect/>
          <a:stretch>
            <a:fillRect/>
          </a:stretch>
        </p:blipFill>
        <p:spPr bwMode="auto">
          <a:xfrm>
            <a:off x="4355976" y="4455661"/>
            <a:ext cx="3816424" cy="221658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buNone/>
            </a:pPr>
            <a:r>
              <a:rPr lang="es-ES" dirty="0" smtClean="0"/>
              <a:t>	PODERMOS CONCLUIR CON QUE LOS ARCHIVEOSESLA FORMAMAS CORRECTA DE ORDENAR DE MANERA MAS FACIL NUESTROS DOCUMENTOS Y POR LO TSNTO NOSHACE ELTRABAJO MAS EFECIENTE.</a:t>
            </a:r>
            <a:endParaRPr lang="en-US" dirty="0"/>
          </a:p>
        </p:txBody>
      </p:sp>
      <p:sp>
        <p:nvSpPr>
          <p:cNvPr id="2" name="Title 1"/>
          <p:cNvSpPr>
            <a:spLocks noGrp="1"/>
          </p:cNvSpPr>
          <p:nvPr>
            <p:ph type="title"/>
          </p:nvPr>
        </p:nvSpPr>
        <p:spPr/>
        <p:txBody>
          <a:bodyPr/>
          <a:lstStyle/>
          <a:p>
            <a:r>
              <a:rPr lang="es-ES" dirty="0" smtClean="0"/>
              <a:t>CONCLUSION</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98</TotalTime>
  <Words>467</Words>
  <Application>Microsoft Office PowerPoint</Application>
  <PresentationFormat>Presentación en pantalla (4:3)</PresentationFormat>
  <Paragraphs>33</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Concourse</vt:lpstr>
      <vt:lpstr>Presentación de PowerPoint</vt:lpstr>
      <vt:lpstr>Presentación de PowerPoint</vt:lpstr>
      <vt:lpstr>APRENDIZAJES ESPERADOS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CONCLUSION</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pc</dc:creator>
  <cp:lastModifiedBy>TValladolid</cp:lastModifiedBy>
  <cp:revision>14</cp:revision>
  <dcterms:created xsi:type="dcterms:W3CDTF">2007-01-01T11:16:53Z</dcterms:created>
  <dcterms:modified xsi:type="dcterms:W3CDTF">2016-08-06T18:23:55Z</dcterms:modified>
</cp:coreProperties>
</file>