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9" r:id="rId6"/>
    <p:sldId id="266" r:id="rId7"/>
    <p:sldId id="258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FFCC00"/>
    <a:srgbClr val="FF7C80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8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4DF627-8087-4672-8CD8-8D0862A2FFA3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36457-744A-4A24-8A11-27E5095993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Etnología: Ciencia</a:t>
            </a:r>
            <a:r>
              <a:rPr lang="es-ES" baseline="0" dirty="0" smtClean="0"/>
              <a:t> social q estudia y compara diferentes pueblos y culturas del </a:t>
            </a:r>
            <a:r>
              <a:rPr lang="es-ES" baseline="0" smtClean="0"/>
              <a:t>medio antiguo </a:t>
            </a:r>
            <a:r>
              <a:rPr lang="es-ES" baseline="0" dirty="0" smtClean="0"/>
              <a:t>y actual (Parentesco, religión, sistema económico, </a:t>
            </a:r>
            <a:r>
              <a:rPr lang="es-ES" baseline="0" smtClean="0"/>
              <a:t>organización…)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36457-744A-4A24-8A11-27E50959934D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Endemismo:</a:t>
            </a:r>
            <a:r>
              <a:rPr lang="es-ES" baseline="0" dirty="0" smtClean="0"/>
              <a:t> término utilizado en la biología para indicar la distribución de un taxón (grupos de organismos emparentados)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36457-744A-4A24-8A11-27E50959934D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36457-744A-4A24-8A11-27E50959934D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A038286-E64F-4ACC-AC51-178D4D007E25}" type="datetimeFigureOut">
              <a:rPr lang="es-ES" smtClean="0"/>
              <a:pPr/>
              <a:t>01/07/2015</a:t>
            </a:fld>
            <a:endParaRPr lang="es-ES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57C054D-1D6F-4263-9699-98045CAEE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http://www.ungs.edu.ar/ms_ico/wp-content/uploads/2012/04/servicios-de-asesoria-medio-ambie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3571876"/>
            <a:ext cx="3353596" cy="2894380"/>
          </a:xfrm>
          <a:prstGeom prst="rect">
            <a:avLst/>
          </a:prstGeom>
          <a:noFill/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539552" y="3429000"/>
            <a:ext cx="4032448" cy="2880320"/>
          </a:xfrm>
          <a:prstGeom prst="rect">
            <a:avLst/>
          </a:prstGeom>
        </p:spPr>
        <p:txBody>
          <a:bodyPr bIns="91440" anchor="ctr" anchorCtr="0">
            <a:noAutofit/>
          </a:bodyPr>
          <a:lstStyle/>
          <a:p>
            <a:pPr lvl="0">
              <a:spcBef>
                <a:spcPct val="0"/>
              </a:spcBef>
            </a:pPr>
            <a:r>
              <a:rPr kumimoji="0" lang="es-MX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SABER DECLARATIVO. </a:t>
            </a:r>
            <a:r>
              <a:rPr lang="es-MX" sz="2400" b="1" noProof="0" dirty="0" smtClean="0"/>
              <a:t>Define la relación entre ecología y medio ambiente.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1331640" y="-27384"/>
            <a:ext cx="7596336" cy="14700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Multiversidad Latinoamericana </a:t>
            </a:r>
            <a:br>
              <a:rPr kumimoji="0" lang="es-MX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s-MX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Campus Torreón</a:t>
            </a:r>
            <a:endParaRPr kumimoji="0" lang="es-MX" sz="3600" b="1" i="0" u="none" strike="noStrike" kern="1200" cap="none" spc="0" normalizeH="0" baseline="0" noProof="0" dirty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051720" y="1764105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ÉTICA Y VALORES   II</a:t>
            </a:r>
            <a:endParaRPr lang="es-ES" sz="32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827584" y="2731567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200" b="1" dirty="0" smtClean="0"/>
              <a:t>BLOQUE III. ADQUIERE UNA EDUCACIÓN AMBIENTAL PARA EL DESARROLLO SOSTENIBLE.</a:t>
            </a:r>
            <a:endParaRPr lang="es-ES" sz="2200" b="1" dirty="0"/>
          </a:p>
        </p:txBody>
      </p:sp>
      <p:pic>
        <p:nvPicPr>
          <p:cNvPr id="15362" name="Picture 2" descr="http://m1.paperblog.com/i/181/1816275/biologia-icfes-resumen-L-XOfdp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980728"/>
            <a:ext cx="1371081" cy="185124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683568" y="751344"/>
            <a:ext cx="46085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/>
              <a:t>La investigación de los documentos prehistóricos e históricos, confirma  un profundo conocimiento de las leyes ambientales por parte de las civilizaciones del pasado.</a:t>
            </a:r>
            <a:endParaRPr lang="es-ES" sz="2400" dirty="0"/>
          </a:p>
        </p:txBody>
      </p:sp>
      <p:sp>
        <p:nvSpPr>
          <p:cNvPr id="13" name="12 CuadroTexto"/>
          <p:cNvSpPr txBox="1"/>
          <p:nvPr/>
        </p:nvSpPr>
        <p:spPr>
          <a:xfrm>
            <a:off x="3357554" y="3573016"/>
            <a:ext cx="52565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200" dirty="0" smtClean="0"/>
              <a:t>Los pueblos primitivos poseían una aguda conciencia de la íntima interdependencia que existe entre el mundo viviente y su ámbito físico, llegando a acumular una considerable información ecológica, integrada en su vivencia mágica del cosmos.</a:t>
            </a:r>
          </a:p>
          <a:p>
            <a:endParaRPr lang="es-ES" sz="2400" dirty="0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2932" y="620688"/>
            <a:ext cx="28575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789040"/>
            <a:ext cx="2786082" cy="2233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971600" y="476672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PERSONAJES </a:t>
            </a:r>
          </a:p>
          <a:p>
            <a:pPr algn="ctr"/>
            <a:r>
              <a:rPr lang="es-ES" sz="2400" b="1" dirty="0" smtClean="0"/>
              <a:t>EN LOS INICIOS DE LA ECOLOGÍA</a:t>
            </a:r>
            <a:endParaRPr lang="es-ES" sz="2400" dirty="0"/>
          </a:p>
        </p:txBody>
      </p:sp>
      <p:pic>
        <p:nvPicPr>
          <p:cNvPr id="4" name="3 Imagen" descr="Aristótele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556792"/>
            <a:ext cx="1961639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915816" y="1572761"/>
            <a:ext cx="5472608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Aristóteles</a:t>
            </a:r>
            <a:r>
              <a:rPr kumimoji="0" lang="es-E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, además de filósofo, fue un biólogo y naturalista. Basta citar sus libros sobre la vida y costumbres de los peces, fruto de sus diálogos con pescadores, y sus largas horas de observación personal.</a:t>
            </a:r>
            <a:endParaRPr kumimoji="0" lang="es-E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9" name="8 Imagen" descr="Alexander von Humboldt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933056"/>
            <a:ext cx="1899920" cy="1995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899592" y="4149080"/>
            <a:ext cx="486003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s-ES" sz="2400" dirty="0" smtClean="0">
                <a:solidFill>
                  <a:srgbClr val="FF0000"/>
                </a:solidFill>
              </a:rPr>
              <a:t>Alexander von Humboldt</a:t>
            </a:r>
            <a:r>
              <a:rPr lang="es-ES" sz="2400" dirty="0" smtClean="0"/>
              <a:t>, el cual exploró y estudió durante cinco años las tierras de América Latina.</a:t>
            </a:r>
            <a:endParaRPr lang="es-E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39552" y="548680"/>
            <a:ext cx="4866904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s-ES" sz="2400" dirty="0" smtClean="0">
                <a:solidFill>
                  <a:srgbClr val="FF0000"/>
                </a:solidFill>
              </a:rPr>
              <a:t>Charles Darwin</a:t>
            </a:r>
            <a:r>
              <a:rPr lang="es-ES" sz="2400" dirty="0" smtClean="0"/>
              <a:t>,</a:t>
            </a:r>
            <a:r>
              <a:rPr lang="es-ES" sz="2400" dirty="0" smtClean="0">
                <a:solidFill>
                  <a:srgbClr val="FF0000"/>
                </a:solidFill>
              </a:rPr>
              <a:t> </a:t>
            </a:r>
            <a:r>
              <a:rPr lang="es-ES" sz="2400" dirty="0" smtClean="0"/>
              <a:t>predijo algunas de las grandes tesis evolucionistas. </a:t>
            </a:r>
          </a:p>
          <a:p>
            <a:pPr algn="just"/>
            <a:r>
              <a:rPr lang="es-ES" sz="2400" dirty="0" smtClean="0"/>
              <a:t>Estudió la flora y fauna de las islas Galápagos la cual fue definitiva para la elaboración de su doctrina sobre la evolución de las especies. </a:t>
            </a:r>
          </a:p>
          <a:p>
            <a:pPr algn="just"/>
            <a:r>
              <a:rPr lang="es-ES" sz="2400" dirty="0" smtClean="0"/>
              <a:t>Con sus meticulosos estudios, hizo un auténtico trabajo ecológico. </a:t>
            </a:r>
          </a:p>
          <a:p>
            <a:pPr algn="just"/>
            <a:endParaRPr lang="es-ES" sz="2000" dirty="0" smtClean="0"/>
          </a:p>
          <a:p>
            <a:endParaRPr lang="es-ES" sz="2000" dirty="0"/>
          </a:p>
        </p:txBody>
      </p:sp>
      <p:pic>
        <p:nvPicPr>
          <p:cNvPr id="7" name="6 Imagen" descr="Charles Darwin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844824"/>
            <a:ext cx="316835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CuadroTexto"/>
          <p:cNvSpPr txBox="1"/>
          <p:nvPr/>
        </p:nvSpPr>
        <p:spPr>
          <a:xfrm>
            <a:off x="1691680" y="37890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844080" y="39414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395536" y="692696"/>
            <a:ext cx="82809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200" b="1" dirty="0" smtClean="0"/>
              <a:t>En parte, la ecología moderna empezó con </a:t>
            </a:r>
            <a:r>
              <a:rPr lang="es-ES" sz="3200" b="1" dirty="0" smtClean="0">
                <a:solidFill>
                  <a:srgbClr val="7030A0"/>
                </a:solidFill>
              </a:rPr>
              <a:t>Charles Darwin</a:t>
            </a:r>
            <a:r>
              <a:rPr lang="es-ES" sz="3200" b="1" dirty="0" smtClean="0"/>
              <a:t>. </a:t>
            </a:r>
          </a:p>
          <a:p>
            <a:pPr algn="just"/>
            <a:endParaRPr lang="es-ES" sz="3200" b="1" dirty="0" smtClean="0"/>
          </a:p>
          <a:p>
            <a:pPr algn="just"/>
            <a:r>
              <a:rPr lang="es-ES" sz="3200" b="1" dirty="0" smtClean="0"/>
              <a:t>Al desarrollar la teoría de la evolución, Darwin hizo hincapié en la </a:t>
            </a:r>
            <a:r>
              <a:rPr lang="es-ES" sz="3200" b="1" dirty="0" smtClean="0">
                <a:solidFill>
                  <a:srgbClr val="7030A0"/>
                </a:solidFill>
              </a:rPr>
              <a:t>adaptación de los organismos a su medio ambiente por medio de la selección natural.</a:t>
            </a:r>
            <a:endParaRPr lang="es-ES" sz="32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2417901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39552" y="47667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Ernest Heinrich Philipp August Haeckel</a:t>
            </a:r>
            <a:r>
              <a:rPr lang="en-US" sz="2800" dirty="0"/>
              <a:t> </a:t>
            </a:r>
            <a:endParaRPr lang="es-ES" sz="2800" dirty="0"/>
          </a:p>
        </p:txBody>
      </p:sp>
      <p:sp>
        <p:nvSpPr>
          <p:cNvPr id="6" name="5 CuadroTexto"/>
          <p:cNvSpPr txBox="1"/>
          <p:nvPr/>
        </p:nvSpPr>
        <p:spPr>
          <a:xfrm>
            <a:off x="3131840" y="2060848"/>
            <a:ext cx="56166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200" b="1" dirty="0" smtClean="0"/>
              <a:t>Fue </a:t>
            </a:r>
            <a:r>
              <a:rPr lang="es-ES" sz="2200" b="1" dirty="0"/>
              <a:t>un biólogo y filósofo alemán que popularizó el trabajo de Charles Darwin en </a:t>
            </a:r>
            <a:r>
              <a:rPr lang="es-ES" sz="2200" b="1" dirty="0" smtClean="0"/>
              <a:t>Alemania</a:t>
            </a:r>
            <a:r>
              <a:rPr lang="es-ES" sz="2200" b="1" dirty="0"/>
              <a:t>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203848" y="3284984"/>
            <a:ext cx="554461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200" b="1" dirty="0" smtClean="0"/>
              <a:t>Era muy aficionado a la creación de vocablos, se inspiró en la palabra economía para inventar un nuevo derivado de </a:t>
            </a:r>
            <a:r>
              <a:rPr lang="es-ES" sz="2200" b="1" i="1" dirty="0" smtClean="0"/>
              <a:t>casa</a:t>
            </a:r>
            <a:r>
              <a:rPr lang="es-ES" sz="2200" b="1" dirty="0" smtClean="0"/>
              <a:t>, para significar "el conjunto de conocimientos referentes a la economía de la naturaleza.</a:t>
            </a:r>
            <a:endParaRPr lang="es-ES" sz="2200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467544" y="4869160"/>
            <a:ext cx="2592288" cy="877163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700" dirty="0"/>
              <a:t>Potsdam, 16 de febrero 1834 - Jena, 9 de agosto de 1919</a:t>
            </a:r>
            <a:r>
              <a:rPr lang="es-ES" sz="1700" dirty="0" smtClean="0"/>
              <a:t>)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059832" y="1340768"/>
            <a:ext cx="5832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Inventó el término "Ecología”</a:t>
            </a:r>
            <a:endParaRPr lang="es-ES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Elipse"/>
          <p:cNvSpPr/>
          <p:nvPr/>
        </p:nvSpPr>
        <p:spPr>
          <a:xfrm>
            <a:off x="1331640" y="764704"/>
            <a:ext cx="6768752" cy="1440160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5400" b="1" dirty="0" smtClean="0">
                <a:solidFill>
                  <a:schemeClr val="bg1">
                    <a:lumMod val="95000"/>
                  </a:schemeClr>
                </a:solidFill>
              </a:rPr>
              <a:t>ECOLOGÍA</a:t>
            </a:r>
            <a:endParaRPr lang="es-ES" sz="5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11 Flecha derecha"/>
          <p:cNvSpPr/>
          <p:nvPr/>
        </p:nvSpPr>
        <p:spPr>
          <a:xfrm>
            <a:off x="899592" y="2204864"/>
            <a:ext cx="2734383" cy="1584176"/>
          </a:xfrm>
          <a:prstGeom prst="rightArrow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b="1" dirty="0" smtClean="0">
                <a:solidFill>
                  <a:schemeClr val="tx1"/>
                </a:solidFill>
              </a:rPr>
              <a:t>OIKOS</a:t>
            </a:r>
            <a:endParaRPr lang="es-ES" sz="3600" b="1" dirty="0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691680" y="37890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844080" y="39414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995936" y="2564904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=</a:t>
            </a:r>
            <a:endParaRPr lang="es-ES" sz="4000" b="1" dirty="0"/>
          </a:p>
        </p:txBody>
      </p:sp>
      <p:sp>
        <p:nvSpPr>
          <p:cNvPr id="21" name="20 Rectángulo"/>
          <p:cNvSpPr/>
          <p:nvPr/>
        </p:nvSpPr>
        <p:spPr>
          <a:xfrm>
            <a:off x="5652120" y="2348880"/>
            <a:ext cx="2448272" cy="1152128"/>
          </a:xfrm>
          <a:prstGeom prst="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b="1" dirty="0" smtClean="0">
                <a:solidFill>
                  <a:schemeClr val="tx1"/>
                </a:solidFill>
              </a:rPr>
              <a:t>CASA</a:t>
            </a:r>
            <a:endParaRPr lang="es-ES" sz="3600" b="1" dirty="0">
              <a:solidFill>
                <a:schemeClr val="tx1"/>
              </a:solidFill>
            </a:endParaRPr>
          </a:p>
        </p:txBody>
      </p:sp>
      <p:sp>
        <p:nvSpPr>
          <p:cNvPr id="22" name="21 Flecha derecha"/>
          <p:cNvSpPr/>
          <p:nvPr/>
        </p:nvSpPr>
        <p:spPr>
          <a:xfrm>
            <a:off x="899592" y="3861048"/>
            <a:ext cx="2734383" cy="1584176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b="1" dirty="0" smtClean="0">
                <a:solidFill>
                  <a:schemeClr val="tx1"/>
                </a:solidFill>
              </a:rPr>
              <a:t>LOGOS</a:t>
            </a:r>
            <a:endParaRPr lang="es-ES" sz="3600" b="1" dirty="0">
              <a:solidFill>
                <a:schemeClr val="tx1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923928" y="4077072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/>
              <a:t>=</a:t>
            </a:r>
            <a:endParaRPr lang="es-ES" sz="4000" b="1" dirty="0"/>
          </a:p>
        </p:txBody>
      </p:sp>
      <p:sp>
        <p:nvSpPr>
          <p:cNvPr id="24" name="23 Rectángulo"/>
          <p:cNvSpPr/>
          <p:nvPr/>
        </p:nvSpPr>
        <p:spPr>
          <a:xfrm>
            <a:off x="5652120" y="3789040"/>
            <a:ext cx="2448272" cy="1152128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000" b="1" dirty="0" smtClean="0">
                <a:solidFill>
                  <a:schemeClr val="tx1"/>
                </a:solidFill>
              </a:rPr>
              <a:t>TRATADOESTUDIO</a:t>
            </a:r>
            <a:endParaRPr lang="es-ES" sz="3000" b="1" dirty="0">
              <a:solidFill>
                <a:schemeClr val="tx1"/>
              </a:solidFill>
            </a:endParaRPr>
          </a:p>
        </p:txBody>
      </p:sp>
      <p:sp>
        <p:nvSpPr>
          <p:cNvPr id="25" name="24 Rectángulo redondeado"/>
          <p:cNvSpPr/>
          <p:nvPr/>
        </p:nvSpPr>
        <p:spPr>
          <a:xfrm>
            <a:off x="467544" y="5589240"/>
            <a:ext cx="8208912" cy="86409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/>
              <a:t>“ESTUDIO DE LA CASA DE LOS SERES VIVOS”</a:t>
            </a:r>
            <a:endParaRPr lang="es-ES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CuadroTexto"/>
          <p:cNvSpPr txBox="1"/>
          <p:nvPr/>
        </p:nvSpPr>
        <p:spPr>
          <a:xfrm>
            <a:off x="1691680" y="37890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844080" y="39414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411760" y="908720"/>
            <a:ext cx="4248472" cy="1008112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b="1" dirty="0" smtClean="0"/>
              <a:t>ECOLOGÍA</a:t>
            </a:r>
            <a:endParaRPr lang="es-ES" sz="4400" b="1" dirty="0"/>
          </a:p>
        </p:txBody>
      </p:sp>
      <p:sp>
        <p:nvSpPr>
          <p:cNvPr id="16" name="15 Rectángulo redondeado"/>
          <p:cNvSpPr/>
          <p:nvPr/>
        </p:nvSpPr>
        <p:spPr>
          <a:xfrm>
            <a:off x="467544" y="2420888"/>
            <a:ext cx="8136904" cy="108012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/>
              <a:t>RELACIÓN ENTRE LOS ORGANISMOS Y SU MEDIO AMBIENTE</a:t>
            </a:r>
            <a:endParaRPr lang="es-ES" sz="2800" b="1" dirty="0"/>
          </a:p>
        </p:txBody>
      </p:sp>
      <p:sp>
        <p:nvSpPr>
          <p:cNvPr id="20" name="19 Rectángulo redondeado"/>
          <p:cNvSpPr/>
          <p:nvPr/>
        </p:nvSpPr>
        <p:spPr>
          <a:xfrm>
            <a:off x="899592" y="4221088"/>
            <a:ext cx="3096344" cy="72008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chemeClr val="tx1"/>
                </a:solidFill>
              </a:rPr>
              <a:t>FÍSICO</a:t>
            </a:r>
            <a:endParaRPr lang="es-ES" sz="3200" b="1" dirty="0">
              <a:solidFill>
                <a:schemeClr val="tx1"/>
              </a:solidFill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4932040" y="4221088"/>
            <a:ext cx="3096344" cy="72008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/>
              <a:t>BIOLÓGICO</a:t>
            </a:r>
            <a:endParaRPr lang="es-ES" sz="3200" b="1" dirty="0"/>
          </a:p>
        </p:txBody>
      </p:sp>
      <p:cxnSp>
        <p:nvCxnSpPr>
          <p:cNvPr id="10" name="9 Conector recto de flecha"/>
          <p:cNvCxnSpPr>
            <a:stCxn id="15" idx="2"/>
            <a:endCxn id="16" idx="0"/>
          </p:cNvCxnSpPr>
          <p:nvPr/>
        </p:nvCxnSpPr>
        <p:spPr>
          <a:xfrm rot="5400000">
            <a:off x="4283968" y="2168860"/>
            <a:ext cx="5040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>
            <a:endCxn id="20" idx="0"/>
          </p:cNvCxnSpPr>
          <p:nvPr/>
        </p:nvCxnSpPr>
        <p:spPr>
          <a:xfrm rot="10800000" flipV="1">
            <a:off x="2447764" y="3429000"/>
            <a:ext cx="194421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>
            <a:stCxn id="16" idx="2"/>
            <a:endCxn id="26" idx="0"/>
          </p:cNvCxnSpPr>
          <p:nvPr/>
        </p:nvCxnSpPr>
        <p:spPr>
          <a:xfrm rot="16200000" flipH="1">
            <a:off x="5148064" y="2888940"/>
            <a:ext cx="720080" cy="194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CuadroTexto"/>
          <p:cNvSpPr txBox="1"/>
          <p:nvPr/>
        </p:nvSpPr>
        <p:spPr>
          <a:xfrm>
            <a:off x="1691680" y="37890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844080" y="39414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0" name="19 Rectángulo redondeado"/>
          <p:cNvSpPr/>
          <p:nvPr/>
        </p:nvSpPr>
        <p:spPr>
          <a:xfrm>
            <a:off x="2843808" y="476672"/>
            <a:ext cx="3096344" cy="7200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chemeClr val="tx1"/>
                </a:solidFill>
              </a:rPr>
              <a:t>FÍSICO</a:t>
            </a:r>
            <a:endParaRPr lang="es-ES" sz="3200" b="1" dirty="0">
              <a:solidFill>
                <a:schemeClr val="tx1"/>
              </a:solidFill>
            </a:endParaRPr>
          </a:p>
        </p:txBody>
      </p:sp>
      <p:pic>
        <p:nvPicPr>
          <p:cNvPr id="126978" name="Picture 2" descr="http://2.bp.blogspot.com/_sNorxXt4VRo/S_SZPXwGEYI/AAAAAAAAAJ0/pAZ3uH78BaE/s1600/masoxige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928670"/>
            <a:ext cx="2452678" cy="2286016"/>
          </a:xfrm>
          <a:prstGeom prst="rect">
            <a:avLst/>
          </a:prstGeom>
          <a:noFill/>
        </p:spPr>
      </p:pic>
      <p:pic>
        <p:nvPicPr>
          <p:cNvPr id="126982" name="Picture 6" descr="http://1.bp.blogspot.com/-hFuJnhY6d44/UGazAH5o0jI/AAAAAAAAAms/wEAs30CnkqY/s1600/CARLOS_PEREZ_HAYLUNAVACIA_133+FUEGO+Y+TIER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571876"/>
            <a:ext cx="2557026" cy="2818220"/>
          </a:xfrm>
          <a:prstGeom prst="rect">
            <a:avLst/>
          </a:prstGeom>
          <a:noFill/>
        </p:spPr>
      </p:pic>
      <p:pic>
        <p:nvPicPr>
          <p:cNvPr id="126984" name="Picture 8" descr="http://www.mamanatural.com.mx/wp-content/uploads/2012/08/Ocho-consejos-para-ahorrar-agua-porta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1214422"/>
            <a:ext cx="2571768" cy="2571768"/>
          </a:xfrm>
          <a:prstGeom prst="rect">
            <a:avLst/>
          </a:prstGeom>
          <a:noFill/>
        </p:spPr>
      </p:pic>
      <p:pic>
        <p:nvPicPr>
          <p:cNvPr id="126986" name="Picture 10" descr="http://static.betazeta.com/www.fayerwayer.com/up/2013/12/sol-660x59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1500174"/>
            <a:ext cx="2576487" cy="2576488"/>
          </a:xfrm>
          <a:prstGeom prst="rect">
            <a:avLst/>
          </a:prstGeom>
          <a:noFill/>
        </p:spPr>
      </p:pic>
      <p:pic>
        <p:nvPicPr>
          <p:cNvPr id="126988" name="Picture 12" descr="http://images.bestday.com/_lib/images/editorial/Siankaan/Mai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4143380"/>
            <a:ext cx="2928957" cy="2097654"/>
          </a:xfrm>
          <a:prstGeom prst="rect">
            <a:avLst/>
          </a:prstGeom>
          <a:noFill/>
        </p:spPr>
      </p:pic>
      <p:pic>
        <p:nvPicPr>
          <p:cNvPr id="126990" name="Picture 14" descr="http://3.bp.blogspot.com/_f5oiCRue8vs/TDMyXHnBhBI/AAAAAAAAAMw/uMhwu-xg0dM/s1600/nubes2q0992%5B1%5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68" y="4286256"/>
            <a:ext cx="2428892" cy="185259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6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6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6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6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6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26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CuadroTexto"/>
          <p:cNvSpPr txBox="1"/>
          <p:nvPr/>
        </p:nvSpPr>
        <p:spPr>
          <a:xfrm>
            <a:off x="1691680" y="37890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844080" y="39414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0" name="19 Rectángulo redondeado"/>
          <p:cNvSpPr/>
          <p:nvPr/>
        </p:nvSpPr>
        <p:spPr>
          <a:xfrm>
            <a:off x="1691680" y="548680"/>
            <a:ext cx="5256584" cy="7200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800" b="1" dirty="0" smtClean="0">
                <a:solidFill>
                  <a:schemeClr val="tx1"/>
                </a:solidFill>
              </a:rPr>
              <a:t>BIOLÓGICO</a:t>
            </a:r>
            <a:endParaRPr lang="es-ES" sz="4800" b="1" dirty="0">
              <a:solidFill>
                <a:schemeClr val="tx1"/>
              </a:solidFill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1428736"/>
            <a:ext cx="2201428" cy="179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357694"/>
            <a:ext cx="1857373" cy="1857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954" name="Picture 2" descr="http://4.bp.blogspot.com/-Rw-wqxjlEWo/UGo8RE5D9PI/AAAAAAABKdk/NSc7zeRGasw/s1600/dalia-color-morado-en-mi-jardin-plantas-y-flores-tropicales-close-u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3929066"/>
            <a:ext cx="2092113" cy="1928827"/>
          </a:xfrm>
          <a:prstGeom prst="rect">
            <a:avLst/>
          </a:prstGeom>
          <a:noFill/>
        </p:spPr>
      </p:pic>
      <p:pic>
        <p:nvPicPr>
          <p:cNvPr id="125956" name="Picture 4" descr="http://1.bp.blogspot.com/-ePC2N41YVcg/Uby4n5kZ8uI/AAAAAAAAM9o/S9OIpCk_neQ/s1600/animal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1357298"/>
            <a:ext cx="5072098" cy="2786082"/>
          </a:xfrm>
          <a:prstGeom prst="rect">
            <a:avLst/>
          </a:prstGeom>
          <a:noFill/>
        </p:spPr>
      </p:pic>
      <p:pic>
        <p:nvPicPr>
          <p:cNvPr id="125958" name="Picture 6" descr="https://encrypted-tbn0.gstatic.com/images?q=tbn:ANd9GcS8hRIbp-tV-XsWIME5C9Xabvv0SqRiEyxjDXcq4Zz8bbcXxgpP-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4357694"/>
            <a:ext cx="2705100" cy="168592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5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CuadroTexto"/>
          <p:cNvSpPr txBox="1"/>
          <p:nvPr/>
        </p:nvSpPr>
        <p:spPr>
          <a:xfrm>
            <a:off x="1691680" y="37890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844080" y="39414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483768" y="332656"/>
            <a:ext cx="4536504" cy="12464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solidFill>
                  <a:srgbClr val="C00000"/>
                </a:solidFill>
              </a:rPr>
              <a:t>ECOLOGÍA Y  SU RELACIÓN CON OTRAS DISCIPLINAS</a:t>
            </a:r>
            <a:endParaRPr lang="es-ES" sz="2500" b="1" dirty="0">
              <a:solidFill>
                <a:srgbClr val="C00000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652120" y="3861048"/>
            <a:ext cx="2736304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200" b="1" dirty="0" smtClean="0"/>
              <a:t>CLIMATOLOGÍA</a:t>
            </a:r>
            <a:endParaRPr lang="es-ES" sz="2200" b="1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39552" y="3861048"/>
            <a:ext cx="1800200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QUÍMICA</a:t>
            </a:r>
            <a:endParaRPr lang="es-ES" sz="2400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131840" y="5805264"/>
            <a:ext cx="273630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MATEMÁTICA</a:t>
            </a:r>
            <a:endParaRPr lang="es-ES" sz="2400" b="1" dirty="0"/>
          </a:p>
        </p:txBody>
      </p:sp>
      <p:sp>
        <p:nvSpPr>
          <p:cNvPr id="21" name="20 CuadroTexto"/>
          <p:cNvSpPr txBox="1"/>
          <p:nvPr/>
        </p:nvSpPr>
        <p:spPr>
          <a:xfrm>
            <a:off x="323528" y="4869160"/>
            <a:ext cx="273630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FISIOLOGÍA</a:t>
            </a:r>
            <a:endParaRPr lang="es-ES" sz="2400" b="1" dirty="0"/>
          </a:p>
        </p:txBody>
      </p:sp>
      <p:sp>
        <p:nvSpPr>
          <p:cNvPr id="22" name="21 CuadroTexto"/>
          <p:cNvSpPr txBox="1"/>
          <p:nvPr/>
        </p:nvSpPr>
        <p:spPr>
          <a:xfrm>
            <a:off x="2267744" y="1988840"/>
            <a:ext cx="482453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COMPORTAMIENTO ANIMAL</a:t>
            </a:r>
            <a:endParaRPr lang="es-ES" sz="2000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2411760" y="2996952"/>
            <a:ext cx="4464496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ANÁLISIS DE SUELOS</a:t>
            </a:r>
            <a:endParaRPr lang="es-ES" sz="2400" b="1" dirty="0"/>
          </a:p>
        </p:txBody>
      </p:sp>
      <p:sp>
        <p:nvSpPr>
          <p:cNvPr id="24" name="23 CuadroTexto"/>
          <p:cNvSpPr txBox="1"/>
          <p:nvPr/>
        </p:nvSpPr>
        <p:spPr>
          <a:xfrm>
            <a:off x="3419872" y="4869160"/>
            <a:ext cx="201622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GEOLOGÍA</a:t>
            </a:r>
            <a:endParaRPr lang="es-ES" sz="2400" b="1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419872" y="3861048"/>
            <a:ext cx="1584176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FÍSICA</a:t>
            </a:r>
            <a:endParaRPr lang="es-ES" sz="2400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5796136" y="4869160"/>
            <a:ext cx="273630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HIDROLOGÍA</a:t>
            </a:r>
            <a:endParaRPr lang="es-ES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CuadroTexto"/>
          <p:cNvSpPr txBox="1"/>
          <p:nvPr/>
        </p:nvSpPr>
        <p:spPr>
          <a:xfrm>
            <a:off x="1691680" y="37890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844080" y="394144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755576" y="980728"/>
            <a:ext cx="2520280" cy="1008112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chemeClr val="tx1"/>
                </a:solidFill>
              </a:rPr>
              <a:t>ECOLOGÍA</a:t>
            </a:r>
            <a:endParaRPr lang="es-ES" sz="2800" b="1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052736"/>
            <a:ext cx="13525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Rectángulo"/>
          <p:cNvSpPr/>
          <p:nvPr/>
        </p:nvSpPr>
        <p:spPr>
          <a:xfrm>
            <a:off x="5148064" y="980728"/>
            <a:ext cx="3600400" cy="100811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chemeClr val="tx1"/>
                </a:solidFill>
              </a:rPr>
              <a:t>MEDIO AMBIENTE</a:t>
            </a:r>
            <a:endParaRPr lang="es-ES" sz="2800" b="1" dirty="0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683568" y="2492896"/>
            <a:ext cx="2592288" cy="3816424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solidFill>
                  <a:schemeClr val="tx1"/>
                </a:solidFill>
              </a:rPr>
              <a:t>CONTRIBUYE AL ESTUDIO Y COMPRENSIÓN DE LOS PROBLEMAS DEL MEDIO AMBIENTE.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4932040" y="2564904"/>
            <a:ext cx="4032448" cy="374441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solidFill>
                  <a:schemeClr val="tx1"/>
                </a:solidFill>
              </a:rPr>
              <a:t>ES EL CONJUNTO DE COMPONENTES FÍSICO-QUÍMICOS, BIOLÓGICOS Y SOCIALES CAPACES DE CAUSAR EFECTOS DIRECTOS O INDIRECTOS, EN UN PLAZO CORTO O LARGO, SOBRE LOS SERES VIVOS Y LAS ACTIVIDADES HUMANAS.</a:t>
            </a:r>
            <a:endParaRPr lang="es-ES" sz="2000" b="1" dirty="0">
              <a:solidFill>
                <a:schemeClr val="tx1"/>
              </a:solidFill>
            </a:endParaRPr>
          </a:p>
        </p:txBody>
      </p:sp>
      <p:cxnSp>
        <p:nvCxnSpPr>
          <p:cNvPr id="49" name="48 Conector recto de flecha"/>
          <p:cNvCxnSpPr>
            <a:stCxn id="20" idx="2"/>
            <a:endCxn id="28" idx="0"/>
          </p:cNvCxnSpPr>
          <p:nvPr/>
        </p:nvCxnSpPr>
        <p:spPr>
          <a:xfrm rot="5400000">
            <a:off x="6660232" y="2276872"/>
            <a:ext cx="57606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63 Conector recto de flecha"/>
          <p:cNvCxnSpPr>
            <a:stCxn id="14" idx="2"/>
            <a:endCxn id="27" idx="0"/>
          </p:cNvCxnSpPr>
          <p:nvPr/>
        </p:nvCxnSpPr>
        <p:spPr>
          <a:xfrm rot="5400000">
            <a:off x="1745686" y="2222866"/>
            <a:ext cx="504056" cy="360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248</TotalTime>
  <Words>473</Words>
  <Application>Microsoft Office PowerPoint</Application>
  <PresentationFormat>Presentación en pantalla (4:3)</PresentationFormat>
  <Paragraphs>54</Paragraphs>
  <Slides>12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Aspecto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FAMILIAR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ECOLOGÍA</dc:title>
  <dc:creator>MARITA</dc:creator>
  <cp:lastModifiedBy>PC</cp:lastModifiedBy>
  <cp:revision>58</cp:revision>
  <dcterms:created xsi:type="dcterms:W3CDTF">2011-04-17T01:20:46Z</dcterms:created>
  <dcterms:modified xsi:type="dcterms:W3CDTF">2015-07-01T21:12:40Z</dcterms:modified>
</cp:coreProperties>
</file>