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1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804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s-ES"/>
          </a:p>
        </p:txBody>
      </p:sp>
      <p:sp>
        <p:nvSpPr>
          <p:cNvPr id="10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21 Conector recto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23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Elipse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24 Elipse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s-ES"/>
          </a:p>
        </p:txBody>
      </p:sp>
      <p:sp>
        <p:nvSpPr>
          <p:cNvPr id="9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19 Elipse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20 Elipse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Elipse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Elipse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25 Conector recto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Marcador de pie de página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19 Conector recto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450E257-F95A-4E42-9736-A1533A4664E9}" type="datetimeFigureOut">
              <a:rPr lang="es-ES" smtClean="0"/>
              <a:pPr/>
              <a:t>16/10/2014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3BAFB24-E953-46C4-A2C3-39B457FE0E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1143000"/>
          </a:xfrm>
        </p:spPr>
        <p:txBody>
          <a:bodyPr>
            <a:normAutofit/>
          </a:bodyPr>
          <a:lstStyle/>
          <a:p>
            <a:r>
              <a:rPr lang="es-MX" dirty="0" smtClean="0"/>
              <a:t>MULTIVERSIDAD </a:t>
            </a:r>
            <a:br>
              <a:rPr lang="es-MX" dirty="0" smtClean="0"/>
            </a:br>
            <a:r>
              <a:rPr lang="es-MX" dirty="0" smtClean="0"/>
              <a:t>LATINOAMERICANA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67544" y="3284984"/>
            <a:ext cx="8229600" cy="1900808"/>
          </a:xfrm>
        </p:spPr>
        <p:txBody>
          <a:bodyPr/>
          <a:lstStyle/>
          <a:p>
            <a:pPr algn="ctr"/>
            <a:r>
              <a:rPr lang="es-MX" dirty="0" smtClean="0"/>
              <a:t>MTRA. PALOMA ZAMUDIO AZAMAR</a:t>
            </a:r>
          </a:p>
          <a:p>
            <a:pPr algn="ctr"/>
            <a:r>
              <a:rPr lang="es-MX" dirty="0" smtClean="0"/>
              <a:t>SEMESTRE 1° GRUPO 101</a:t>
            </a:r>
          </a:p>
          <a:p>
            <a:pPr algn="ctr"/>
            <a:r>
              <a:rPr lang="es-MX" dirty="0" smtClean="0"/>
              <a:t>ÉTICA Y VALORES I</a:t>
            </a:r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39552" y="3212976"/>
            <a:ext cx="8229600" cy="1252736"/>
          </a:xfrm>
        </p:spPr>
        <p:txBody>
          <a:bodyPr/>
          <a:lstStyle/>
          <a:p>
            <a:pPr algn="ctr"/>
            <a:r>
              <a:rPr lang="es-MX" dirty="0" smtClean="0"/>
              <a:t>EL CRIMEN ORGANIZADO COMO OBSTÁCULO PARA LA DEMOCRACIA.</a:t>
            </a: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63688" y="548680"/>
            <a:ext cx="5256584" cy="675506"/>
          </a:xfrm>
        </p:spPr>
        <p:txBody>
          <a:bodyPr>
            <a:normAutofit fontScale="90000"/>
          </a:bodyPr>
          <a:lstStyle/>
          <a:p>
            <a:r>
              <a:rPr lang="es-ES" sz="3200" b="1" dirty="0" smtClean="0">
                <a:solidFill>
                  <a:srgbClr val="FF0000"/>
                </a:solidFill>
              </a:rPr>
              <a:t>EL CRIMEN ORGANIZADO</a:t>
            </a:r>
            <a:endParaRPr lang="es-ES" sz="3200" b="1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83568" y="2350614"/>
            <a:ext cx="1800200" cy="50405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</a:rPr>
              <a:t>GRUPO INVOLUCRADO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287296" y="1340768"/>
            <a:ext cx="4597072" cy="2376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Reunión de grupo de personas para cometer de manera permanente ciertos delitos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Estructura jerárquica.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División de tareas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Grados de especialización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Sometimiento a las reglas: premios y castigos.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Capacidad para actuar de manera eficaz mediante la violencia, la amenaza, la intimidación y la corrupción. 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s-ES" sz="1600" dirty="0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83568" y="4096484"/>
            <a:ext cx="1800200" cy="50405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</a:rPr>
              <a:t>ACTIVIDADES DELICTIVAS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87296" y="4005064"/>
            <a:ext cx="4597072" cy="6137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Tienen fuertes repercusiones sociales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Los delitos de mayor magnitud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s-ES" sz="1600" dirty="0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287296" y="4725144"/>
            <a:ext cx="4597072" cy="1656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Arial" pitchFamily="34" charset="0"/>
              <a:buChar char="•"/>
            </a:pPr>
            <a:endParaRPr lang="es-ES" sz="16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Mafias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Operaciones viciosas: Negocios ilegales, drogas, prostitución, usura, etc.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Pandilla: grupos que hacen causa común para involucrarse en actos ilegales.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s-ES" sz="1600" dirty="0" smtClean="0">
                <a:solidFill>
                  <a:schemeClr val="tx1"/>
                </a:solidFill>
              </a:rPr>
              <a:t>Grupos terroristas.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s-ES" sz="1600" dirty="0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3568" y="5337212"/>
            <a:ext cx="1800200" cy="50405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solidFill>
                  <a:schemeClr val="tx1"/>
                </a:solidFill>
              </a:rPr>
              <a:t>TIPOS DE DELITOS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lecha derecha"/>
          <p:cNvSpPr/>
          <p:nvPr/>
        </p:nvSpPr>
        <p:spPr>
          <a:xfrm>
            <a:off x="2514660" y="2528900"/>
            <a:ext cx="772636" cy="73742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lecha derecha"/>
          <p:cNvSpPr/>
          <p:nvPr/>
        </p:nvSpPr>
        <p:spPr>
          <a:xfrm>
            <a:off x="2503220" y="4293096"/>
            <a:ext cx="772636" cy="73742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lecha derecha"/>
          <p:cNvSpPr/>
          <p:nvPr/>
        </p:nvSpPr>
        <p:spPr>
          <a:xfrm>
            <a:off x="2483768" y="5587506"/>
            <a:ext cx="772636" cy="73742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20" name="19 Grupo"/>
          <p:cNvGrpSpPr/>
          <p:nvPr/>
        </p:nvGrpSpPr>
        <p:grpSpPr>
          <a:xfrm>
            <a:off x="467544" y="908720"/>
            <a:ext cx="1584176" cy="4680520"/>
            <a:chOff x="467544" y="908720"/>
            <a:chExt cx="1584176" cy="4680520"/>
          </a:xfrm>
        </p:grpSpPr>
        <p:cxnSp>
          <p:nvCxnSpPr>
            <p:cNvPr id="14" name="13 Conector recto de flecha"/>
            <p:cNvCxnSpPr/>
            <p:nvPr/>
          </p:nvCxnSpPr>
          <p:spPr>
            <a:xfrm>
              <a:off x="467544" y="908720"/>
              <a:ext cx="1584176" cy="0"/>
            </a:xfrm>
            <a:prstGeom prst="straightConnector1">
              <a:avLst/>
            </a:prstGeom>
            <a:ln w="25400">
              <a:solidFill>
                <a:srgbClr val="C0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>
              <a:off x="467544" y="908720"/>
              <a:ext cx="0" cy="4680520"/>
            </a:xfrm>
            <a:prstGeom prst="line">
              <a:avLst/>
            </a:prstGeom>
            <a:ln w="25400">
              <a:solidFill>
                <a:srgbClr val="C0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18 Conector recto"/>
            <p:cNvCxnSpPr>
              <a:endCxn id="9" idx="1"/>
            </p:cNvCxnSpPr>
            <p:nvPr/>
          </p:nvCxnSpPr>
          <p:spPr>
            <a:xfrm>
              <a:off x="467544" y="5587506"/>
              <a:ext cx="216024" cy="1734"/>
            </a:xfrm>
            <a:prstGeom prst="line">
              <a:avLst/>
            </a:prstGeom>
            <a:ln w="25400">
              <a:solidFill>
                <a:srgbClr val="C0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52034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476672"/>
            <a:ext cx="3600400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LA DELINCUENCIA Y SUS FORMAS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16254" y="3678599"/>
            <a:ext cx="1962452" cy="43204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HURTO SIMPLE</a:t>
            </a:r>
            <a:endParaRPr lang="es-ES" b="1" dirty="0">
              <a:solidFill>
                <a:srgbClr val="C00000"/>
              </a:solidFill>
            </a:endParaRPr>
          </a:p>
        </p:txBody>
      </p:sp>
      <p:pic>
        <p:nvPicPr>
          <p:cNvPr id="1030" name="Picture 6" descr="http://www.tiendasyoutlets.com/wp-content/uploads/2009/11/UHSO_hur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40" y="1018510"/>
            <a:ext cx="2520280" cy="249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683568" y="4293096"/>
            <a:ext cx="2736303" cy="21602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(Art. 185 del código penal)</a:t>
            </a: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El que, para obtener provecho, se apodera ilegítimamente de un bien mueble(…), sustrayéndolo del lugar donde se encuentra. No se emplea la fuerza ni se causa daño.</a:t>
            </a:r>
          </a:p>
          <a:p>
            <a:pPr algn="just"/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8" name="Picture 2" descr="http://laprimeraplana.com.mx/wp-content/uploads/2012/03/robo-autos-6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0570" y="1049611"/>
            <a:ext cx="3528392" cy="216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364088" y="3496152"/>
            <a:ext cx="1962452" cy="61449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HURTO AGRAVADO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977162" y="4316717"/>
            <a:ext cx="2736303" cy="21602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(Art. 186 del código penal)</a:t>
            </a: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El que con intención se apodera de manera ilegítima, del bien mueble ajeno con destrucción de obstáculos. Se emplea la fuerza causando daños.</a:t>
            </a:r>
          </a:p>
          <a:p>
            <a:pPr algn="just"/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202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337272" y="3291264"/>
            <a:ext cx="1962452" cy="58254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ROBO AGRAVADO</a:t>
            </a:r>
            <a:endParaRPr lang="es-ES" b="1" dirty="0">
              <a:solidFill>
                <a:srgbClr val="C00000"/>
              </a:solidFill>
            </a:endParaRPr>
          </a:p>
        </p:txBody>
      </p:sp>
      <p:pic>
        <p:nvPicPr>
          <p:cNvPr id="2052" name="Picture 4" descr="http://t0.gstatic.com/images?q=tbn:ANd9GcTwVibgMIvHC8C6nTmW4sCVzsvb8t0GE6sStt6RJ91iBSyhtyvdo-ksgwy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08720"/>
            <a:ext cx="2772916" cy="216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blog.pucp.edu.pe/media/811/20110428-ROBO-CELULA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19"/>
            <a:ext cx="3168352" cy="216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259632" y="3277023"/>
            <a:ext cx="1962452" cy="43204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ROBO SIMPLE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43608" y="4149080"/>
            <a:ext cx="2736303" cy="21602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(Art. 188 del código penal)</a:t>
            </a: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El que intencionalmente se apodera ilegítimamente del bien mueble, sustrayéndolo del lugar empleando violencia contra la víctima.</a:t>
            </a:r>
          </a:p>
          <a:p>
            <a:pPr algn="just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968653" y="4149080"/>
            <a:ext cx="2736303" cy="21602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s-ES" dirty="0" smtClean="0">
              <a:solidFill>
                <a:schemeClr val="tx1"/>
              </a:solidFill>
            </a:endParaRP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(Art. 189 del código penal)</a:t>
            </a:r>
          </a:p>
          <a:p>
            <a:pPr algn="just"/>
            <a:r>
              <a:rPr lang="es-ES" sz="1700" dirty="0" smtClean="0">
                <a:solidFill>
                  <a:schemeClr val="tx1"/>
                </a:solidFill>
              </a:rPr>
              <a:t>El que intencionalmente se apodera ilegítimamente del bien mueble, sustrayéndolo del lugar empleando violencia contra la víctima a mano armada con peligro inminente.</a:t>
            </a:r>
          </a:p>
          <a:p>
            <a:pPr algn="just"/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641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7824693"/>
              </p:ext>
            </p:extLst>
          </p:nvPr>
        </p:nvGraphicFramePr>
        <p:xfrm>
          <a:off x="683568" y="1397000"/>
          <a:ext cx="7704855" cy="41986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285"/>
                <a:gridCol w="2568285"/>
                <a:gridCol w="2568285"/>
              </a:tblGrid>
              <a:tr h="815349"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DEFINICIÓN</a:t>
                      </a:r>
                      <a:endParaRPr lang="es-E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ACTIVIDADES</a:t>
                      </a:r>
                      <a:endParaRPr lang="es-E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smtClean="0">
                          <a:solidFill>
                            <a:schemeClr val="tx1"/>
                          </a:solidFill>
                        </a:rPr>
                        <a:t>TIPOS</a:t>
                      </a:r>
                      <a:endParaRPr lang="es-E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60867">
                <a:tc>
                  <a:txBody>
                    <a:bodyPr/>
                    <a:lstStyle/>
                    <a:p>
                      <a:pPr algn="just"/>
                      <a:r>
                        <a:rPr lang="es-ES" b="0" i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El crimen organizado es la actividad de un grupo estructurado de tres o más personas que exista durante cierto tiempo y que actúe concertadamente con el propósito de cometer uno o más delitos graves o delitos tipificados por la ley.</a:t>
                      </a:r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Delitos de mayor magnitud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Asesinatos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Generan destrucción a la propiedad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Corrupción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Secuestros extorsión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Narcotráfico</a:t>
                      </a:r>
                    </a:p>
                    <a:p>
                      <a:pPr marL="285750" indent="-285750" algn="just">
                        <a:buFont typeface="Arial" pitchFamily="34" charset="0"/>
                        <a:buChar char="•"/>
                      </a:pPr>
                      <a:r>
                        <a:rPr lang="es-ES" dirty="0" smtClean="0"/>
                        <a:t>Estafas</a:t>
                      </a:r>
                      <a:endParaRPr lang="es-E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es-ES" dirty="0" smtClean="0"/>
                    </a:p>
                    <a:p>
                      <a:pPr algn="just"/>
                      <a:r>
                        <a:rPr lang="es-ES" dirty="0" smtClean="0"/>
                        <a:t>MAFIAS</a:t>
                      </a:r>
                    </a:p>
                    <a:p>
                      <a:pPr algn="just"/>
                      <a:endParaRPr lang="es-ES" dirty="0" smtClean="0"/>
                    </a:p>
                    <a:p>
                      <a:pPr algn="just"/>
                      <a:r>
                        <a:rPr lang="es-ES" dirty="0" smtClean="0"/>
                        <a:t>PANDILLAS</a:t>
                      </a:r>
                    </a:p>
                    <a:p>
                      <a:pPr algn="just"/>
                      <a:endParaRPr lang="es-ES" dirty="0" smtClean="0"/>
                    </a:p>
                    <a:p>
                      <a:pPr algn="just"/>
                      <a:r>
                        <a:rPr lang="es-ES" dirty="0" smtClean="0"/>
                        <a:t>GRUPOS</a:t>
                      </a:r>
                      <a:r>
                        <a:rPr lang="es-ES" baseline="0" dirty="0" smtClean="0"/>
                        <a:t> TERRORISTAS</a:t>
                      </a:r>
                    </a:p>
                    <a:p>
                      <a:pPr algn="just"/>
                      <a:endParaRPr lang="es-ES" baseline="0" dirty="0" smtClean="0"/>
                    </a:p>
                    <a:p>
                      <a:pPr algn="just"/>
                      <a:r>
                        <a:rPr lang="es-ES" baseline="0" dirty="0" smtClean="0"/>
                        <a:t>NEGOCIOS ILEGALES</a:t>
                      </a:r>
                      <a:endParaRPr lang="es-ES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1494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3429000"/>
            <a:ext cx="7200800" cy="21602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ES" sz="4400" b="1" dirty="0" smtClean="0">
                <a:solidFill>
                  <a:srgbClr val="C00000"/>
                </a:solidFill>
              </a:rPr>
              <a:t>En tu comunidad, ¿Cuáles son los delitos más comunes? Y ¿Cómo solucionar el problema?</a:t>
            </a:r>
          </a:p>
          <a:p>
            <a:pPr algn="just"/>
            <a:endParaRPr lang="es-ES" sz="4400" b="1" dirty="0">
              <a:solidFill>
                <a:srgbClr val="C00000"/>
              </a:solidFill>
            </a:endParaRPr>
          </a:p>
          <a:p>
            <a:pPr algn="just"/>
            <a:r>
              <a:rPr lang="es-ES" sz="4400" b="1" dirty="0" smtClean="0">
                <a:solidFill>
                  <a:srgbClr val="C00000"/>
                </a:solidFill>
              </a:rPr>
              <a:t>PLANTEA CONCLUSIONES</a:t>
            </a:r>
          </a:p>
          <a:p>
            <a:pPr algn="just"/>
            <a:endParaRPr lang="es-ES" sz="4400" b="1" dirty="0">
              <a:solidFill>
                <a:srgbClr val="C00000"/>
              </a:solidFill>
            </a:endParaRPr>
          </a:p>
          <a:p>
            <a:pPr algn="just"/>
            <a:endParaRPr lang="es-ES" sz="4400" b="1" dirty="0" smtClean="0">
              <a:solidFill>
                <a:srgbClr val="C00000"/>
              </a:solidFill>
            </a:endParaRPr>
          </a:p>
          <a:p>
            <a:pPr algn="just"/>
            <a:endParaRPr lang="es-ES" sz="4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6611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71</TotalTime>
  <Words>318</Words>
  <Application>Microsoft Office PowerPoint</Application>
  <PresentationFormat>Presentación en pantalla (4:3)</PresentationFormat>
  <Paragraphs>62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Mirador</vt:lpstr>
      <vt:lpstr>MULTIVERSIDAD  LATINOAMERICANA</vt:lpstr>
      <vt:lpstr>Presentación de PowerPoint</vt:lpstr>
      <vt:lpstr>EL CRIMEN ORGANIZADO</vt:lpstr>
      <vt:lpstr>Presentación de PowerPoint</vt:lpstr>
      <vt:lpstr>Presentación de PowerPoint</vt:lpstr>
      <vt:lpstr>Presentación de PowerPoint</vt:lpstr>
      <vt:lpstr>Presentación de PowerPoint</vt:lpstr>
    </vt:vector>
  </TitlesOfParts>
  <Company>IEP Claretiano de Trujillo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CRIMEN ORGANIZADO</dc:title>
  <dc:creator>Mauricio Méndez Aguilar</dc:creator>
  <cp:lastModifiedBy>PRESARIO</cp:lastModifiedBy>
  <cp:revision>16</cp:revision>
  <dcterms:created xsi:type="dcterms:W3CDTF">2013-06-17T13:38:24Z</dcterms:created>
  <dcterms:modified xsi:type="dcterms:W3CDTF">2014-10-16T20:15:08Z</dcterms:modified>
</cp:coreProperties>
</file>