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20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Rectángulo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Elipse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5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9" name="8 Proceso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Proceso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Elipse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/>
              <a:pPr/>
              <a:t>30/07/2013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467544" y="548680"/>
          <a:ext cx="8316416" cy="5697682"/>
        </p:xfrm>
        <a:graphic>
          <a:graphicData uri="http://schemas.openxmlformats.org/drawingml/2006/table">
            <a:tbl>
              <a:tblPr/>
              <a:tblGrid>
                <a:gridCol w="1800200"/>
                <a:gridCol w="6516216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ASIGNATURA</a:t>
                      </a:r>
                      <a:r>
                        <a:rPr lang="es-ES" sz="1800" b="1" dirty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: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Taller</a:t>
                      </a:r>
                      <a:r>
                        <a:rPr lang="es-ES" sz="1800" b="1" baseline="0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 de Lectura y Redacción I</a:t>
                      </a:r>
                      <a:endParaRPr lang="es-ES" sz="1800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GRADO</a:t>
                      </a:r>
                      <a:r>
                        <a:rPr lang="es-ES" sz="1800" b="1" dirty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: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Primer Semestre</a:t>
                      </a:r>
                      <a:endParaRPr lang="es-ES" sz="1800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 pitchFamily="34" charset="0"/>
                          <a:ea typeface="Calibri"/>
                          <a:cs typeface="Times New Roman"/>
                        </a:rPr>
                        <a:t>BLOQUE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entury Gothic" pitchFamily="34" charset="0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00050" indent="-4000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 pitchFamily="34" charset="0"/>
                          <a:ea typeface="Calibri"/>
                          <a:cs typeface="Times New Roman"/>
                        </a:rPr>
                        <a:t>I.</a:t>
                      </a:r>
                      <a:r>
                        <a:rPr lang="es-ES" sz="1800" b="1" baseline="0" dirty="0" smtClean="0">
                          <a:solidFill>
                            <a:schemeClr val="tx2"/>
                          </a:solidFill>
                          <a:latin typeface="Century Gothic" pitchFamily="34" charset="0"/>
                          <a:ea typeface="Calibri"/>
                          <a:cs typeface="Times New Roman"/>
                        </a:rPr>
                        <a:t> Características del lenguaje como sistema de comunicación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entury Gothic" pitchFamily="34" charset="0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815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solidFill>
                          <a:schemeClr val="tx2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solidFill>
                          <a:schemeClr val="tx2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SABERES </a:t>
                      </a:r>
                      <a:r>
                        <a:rPr lang="es-ES" sz="1800" b="1" dirty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DECLARATIVOS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Conoce los elementos del proceso comunicativo: </a:t>
                      </a:r>
                    </a:p>
                    <a:p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Emisor</a:t>
                      </a:r>
                    </a:p>
                    <a:p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Mensaje</a:t>
                      </a:r>
                    </a:p>
                    <a:p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Receptor</a:t>
                      </a:r>
                    </a:p>
                    <a:p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Código</a:t>
                      </a:r>
                    </a:p>
                    <a:p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Contexto</a:t>
                      </a:r>
                      <a:endParaRPr kumimoji="0" lang="es-ES" sz="18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938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solidFill>
                          <a:schemeClr val="tx2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solidFill>
                          <a:schemeClr val="tx2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2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PROPÓSITOS</a:t>
                      </a:r>
                      <a:endParaRPr lang="es-ES" sz="1800" b="1" dirty="0">
                        <a:solidFill>
                          <a:schemeClr val="tx2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just"/>
                      <a:endParaRPr kumimoji="0" lang="es-MX" sz="1800" b="1" kern="1200" dirty="0" smtClean="0">
                        <a:solidFill>
                          <a:schemeClr val="tx2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  <a:p>
                      <a:pPr lvl="0" algn="just"/>
                      <a:r>
                        <a:rPr kumimoji="0" lang="es-MX" sz="1800" b="1" kern="1200" dirty="0" smtClean="0">
                          <a:solidFill>
                            <a:schemeClr val="tx2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Identifica los componentes del proceso comunicativo en situaciones verbales cotidianas del ámbito escolar y familiar.</a:t>
                      </a:r>
                      <a:endParaRPr kumimoji="0" lang="es-ES" sz="1800" b="1" kern="1200" dirty="0" smtClean="0">
                        <a:solidFill>
                          <a:schemeClr val="tx2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es-ES" dirty="0" smtClean="0"/>
              <a:t>La Comunicación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59632" y="980728"/>
            <a:ext cx="7498080" cy="29893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2800" dirty="0" smtClean="0">
                <a:solidFill>
                  <a:schemeClr val="tx2"/>
                </a:solidFill>
              </a:rPr>
              <a:t>La </a:t>
            </a:r>
            <a:r>
              <a:rPr lang="es-MX" sz="2800" b="1" i="1" dirty="0" smtClean="0">
                <a:solidFill>
                  <a:schemeClr val="tx2"/>
                </a:solidFill>
              </a:rPr>
              <a:t>comunicación</a:t>
            </a:r>
            <a:r>
              <a:rPr lang="es-MX" sz="2800" dirty="0" smtClean="0">
                <a:solidFill>
                  <a:schemeClr val="tx2"/>
                </a:solidFill>
              </a:rPr>
              <a:t> es el proceso mediante el cual el emisor y el receptor establecen una conexión en un momento y espacio determinados para transmitir, intercambiar o compartir ideas, información o significados que son comprensibles para ambos.</a:t>
            </a:r>
            <a:endParaRPr lang="es-ES" sz="2800" dirty="0">
              <a:solidFill>
                <a:schemeClr val="tx2"/>
              </a:solidFill>
            </a:endParaRPr>
          </a:p>
        </p:txBody>
      </p:sp>
      <p:pic>
        <p:nvPicPr>
          <p:cNvPr id="3074" name="Picture 2" descr="http://www.ktanim.com/colegios/cissab/images/comun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573016"/>
            <a:ext cx="3649652" cy="2808312"/>
          </a:xfrm>
          <a:prstGeom prst="rect">
            <a:avLst/>
          </a:prstGeom>
          <a:noFill/>
        </p:spPr>
      </p:pic>
      <p:pic>
        <p:nvPicPr>
          <p:cNvPr id="3076" name="Picture 4" descr="http://www.preguntaleamonica.com/imagenes/pam5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717032"/>
            <a:ext cx="3866461" cy="269480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0"/>
            <a:ext cx="8028384" cy="1143000"/>
          </a:xfrm>
        </p:spPr>
        <p:txBody>
          <a:bodyPr>
            <a:normAutofit/>
          </a:bodyPr>
          <a:lstStyle/>
          <a:p>
            <a:r>
              <a:rPr lang="es-ES" sz="3200" b="1" dirty="0" smtClean="0"/>
              <a:t>Elementos del proceso de comunicación</a:t>
            </a:r>
            <a:endParaRPr lang="es-ES" sz="3200" b="1" dirty="0"/>
          </a:p>
        </p:txBody>
      </p:sp>
      <p:pic>
        <p:nvPicPr>
          <p:cNvPr id="1026" name="Picture 2" descr="http://t0.gstatic.com/images?q=tbn:ANd9GcS3PBEZ9M-zCptP8xv4tP2UjpAbuCYZpPfnWLfILVuyJjPTTgQ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96752"/>
            <a:ext cx="5504764" cy="407057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83768" y="332656"/>
            <a:ext cx="4023360" cy="640080"/>
          </a:xfrm>
        </p:spPr>
        <p:txBody>
          <a:bodyPr>
            <a:noAutofit/>
          </a:bodyPr>
          <a:lstStyle/>
          <a:p>
            <a:pPr algn="ctr"/>
            <a:r>
              <a:rPr lang="es-ES" sz="4800" dirty="0" smtClean="0"/>
              <a:t>El emisor</a:t>
            </a:r>
            <a:endParaRPr lang="es-ES" sz="4800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95536" y="1556792"/>
            <a:ext cx="8280920" cy="144016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dirty="0" smtClean="0"/>
              <a:t>Es aquel objeto que codifica el mensaje y lo transmite por medio de un canal o medio hasta un receptor. Un emisor puede ser tanto un aparato como un emisor humano.</a:t>
            </a:r>
            <a:endParaRPr lang="es-ES" dirty="0"/>
          </a:p>
        </p:txBody>
      </p:sp>
      <p:pic>
        <p:nvPicPr>
          <p:cNvPr id="17412" name="Picture 4" descr="http://www.gif-animados.net/gifs/discurso-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645024"/>
            <a:ext cx="1826319" cy="2326382"/>
          </a:xfrm>
          <a:prstGeom prst="rect">
            <a:avLst/>
          </a:prstGeom>
          <a:noFill/>
        </p:spPr>
      </p:pic>
      <p:pic>
        <p:nvPicPr>
          <p:cNvPr id="17414" name="Picture 6" descr="http://img43.imageshack.us/img43/3840/operadorahablandohgcl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3429000"/>
            <a:ext cx="2880320" cy="3122727"/>
          </a:xfrm>
          <a:prstGeom prst="rect">
            <a:avLst/>
          </a:prstGeom>
          <a:noFill/>
        </p:spPr>
      </p:pic>
      <p:pic>
        <p:nvPicPr>
          <p:cNvPr id="17416" name="Picture 8" descr="http://www.uabjb.edu.bo/uab/templates/themza_j17_01/images/logo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88224" y="3933056"/>
            <a:ext cx="1849331" cy="201699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36096" y="476672"/>
            <a:ext cx="3491880" cy="2845296"/>
          </a:xfrm>
        </p:spPr>
        <p:txBody>
          <a:bodyPr/>
          <a:lstStyle/>
          <a:p>
            <a:pPr algn="just"/>
            <a:r>
              <a:rPr lang="es-MX" b="0" dirty="0" smtClean="0"/>
              <a:t>Es el agente (persona o equipo) que recibe el mensaje, señal, código (comunicación), emitido por un emisor, transmisor o enunciante. Es el destinario que recibe la información suficiente.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27584" y="5085184"/>
            <a:ext cx="4419600" cy="762000"/>
          </a:xfrm>
        </p:spPr>
        <p:txBody>
          <a:bodyPr>
            <a:normAutofit/>
          </a:bodyPr>
          <a:lstStyle/>
          <a:p>
            <a:pPr algn="ctr"/>
            <a:r>
              <a:rPr lang="es-ES" sz="6000" dirty="0" smtClean="0"/>
              <a:t>El Receptor</a:t>
            </a:r>
            <a:endParaRPr lang="es-ES" sz="6000" dirty="0"/>
          </a:p>
        </p:txBody>
      </p:sp>
      <p:pic>
        <p:nvPicPr>
          <p:cNvPr id="18434" name="Picture 2" descr="http://2.bp.blogspot.com/-bhgJFzneDic/T2nry9tgMcI/AAAAAAAAAAU/ajuS8Oq8HRI/s1600/esuchar.gif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9378" b="19378"/>
          <a:stretch>
            <a:fillRect/>
          </a:stretch>
        </p:blipFill>
        <p:spPr bwMode="auto">
          <a:xfrm>
            <a:off x="683568" y="1196752"/>
            <a:ext cx="4237856" cy="3370005"/>
          </a:xfrm>
          <a:prstGeom prst="rect">
            <a:avLst/>
          </a:prstGeom>
          <a:noFill/>
        </p:spPr>
      </p:pic>
      <p:pic>
        <p:nvPicPr>
          <p:cNvPr id="7" name="Picture 14" descr="http://www.gifmania.ec/hombres/comunicandose/amessa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93096"/>
            <a:ext cx="3105658" cy="169086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0" y="1412776"/>
            <a:ext cx="4139952" cy="5184576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s-MX" dirty="0" smtClean="0"/>
              <a:t>Es el medio de transmisión por el que viajan las señales portadoras de la información emisor y receptor Es frecuente referenciarlo también como canal de datos .</a:t>
            </a:r>
          </a:p>
          <a:p>
            <a:pPr algn="just">
              <a:buNone/>
            </a:pPr>
            <a:r>
              <a:rPr lang="es-MX" dirty="0" smtClean="0"/>
              <a:t>Los canales pueden ser personales o masivos: los canales personales son aquellos en donde la comunicación es directa. Voz a voz. Puede darse de uno a uno o de uno a varios. Los canales masivos pueden ser escrito, radial, televisivo e informático.</a:t>
            </a:r>
          </a:p>
          <a:p>
            <a:pPr algn="just">
              <a:buNone/>
            </a:pP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260648"/>
            <a:ext cx="25875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atin typeface="Albert" pitchFamily="2" charset="0"/>
              </a:rPr>
              <a:t>El Canal</a:t>
            </a:r>
            <a:endParaRPr lang="es-ES" sz="4800" dirty="0">
              <a:latin typeface="Albert" pitchFamily="2" charset="0"/>
            </a:endParaRPr>
          </a:p>
        </p:txBody>
      </p:sp>
      <p:pic>
        <p:nvPicPr>
          <p:cNvPr id="19460" name="Picture 4" descr="http://1.bp.blogspot.com/_3ApLSZO21NA/TGiq3pSsLrI/AAAAAAAAABw/AUB7bu78Cd0/s1600/TAR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556792"/>
            <a:ext cx="4266640" cy="3349979"/>
          </a:xfrm>
          <a:prstGeom prst="rect">
            <a:avLst/>
          </a:prstGeom>
          <a:noFill/>
        </p:spPr>
      </p:pic>
      <p:pic>
        <p:nvPicPr>
          <p:cNvPr id="19462" name="Picture 6" descr="http://www.imagenesanimadas.net/Informatica/Comunicacion/comunicacion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60648"/>
            <a:ext cx="2376264" cy="1009100"/>
          </a:xfrm>
          <a:prstGeom prst="rect">
            <a:avLst/>
          </a:prstGeom>
          <a:noFill/>
        </p:spPr>
      </p:pic>
      <p:pic>
        <p:nvPicPr>
          <p:cNvPr id="9" name="Picture 4" descr="http://www.gif-animados.net/gifs/comunicandose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301208"/>
            <a:ext cx="1545272" cy="1326257"/>
          </a:xfrm>
          <a:prstGeom prst="rect">
            <a:avLst/>
          </a:prstGeom>
          <a:noFill/>
        </p:spPr>
      </p:pic>
      <p:pic>
        <p:nvPicPr>
          <p:cNvPr id="10" name="Picture 16" descr="http://www.canalgif.net/Gifs-animados/Electrodomesticos/Telefonos-moviles/Imagen-animada-Telefono-movil-3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0"/>
            <a:ext cx="1152128" cy="1270572"/>
          </a:xfrm>
          <a:prstGeom prst="rect">
            <a:avLst/>
          </a:prstGeom>
          <a:noFill/>
        </p:spPr>
      </p:pic>
      <p:pic>
        <p:nvPicPr>
          <p:cNvPr id="11" name="Picture 10" descr="http://www.gifmania.com.mx/informatica/comunicaciones/file_transfer_between_computers_md_wh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5229200"/>
            <a:ext cx="2337048" cy="116852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0"/>
            <a:ext cx="7498080" cy="1143000"/>
          </a:xfrm>
        </p:spPr>
        <p:txBody>
          <a:bodyPr/>
          <a:lstStyle/>
          <a:p>
            <a:pPr algn="ctr"/>
            <a:r>
              <a:rPr lang="es-ES" dirty="0" smtClean="0"/>
              <a:t>El mensaje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980728"/>
            <a:ext cx="7890080" cy="201622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MX" dirty="0" smtClean="0"/>
              <a:t>Es en el sentido más general, el objeto de la comunicación.  Está definido como la información que el emisor envía al receptor a través de un canal de comunicación o medio de comunicación determinado (como el habla o la escritura, por ejemplo). </a:t>
            </a:r>
            <a:endParaRPr lang="es-ES" dirty="0"/>
          </a:p>
        </p:txBody>
      </p:sp>
      <p:pic>
        <p:nvPicPr>
          <p:cNvPr id="20482" name="Picture 2" descr="http://html.rincondelvago.com/0004087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996952"/>
            <a:ext cx="2188339" cy="3021231"/>
          </a:xfrm>
          <a:prstGeom prst="rect">
            <a:avLst/>
          </a:prstGeom>
          <a:noFill/>
        </p:spPr>
      </p:pic>
      <p:pic>
        <p:nvPicPr>
          <p:cNvPr id="6" name="Picture 12" descr="http://1.bp.blogspot.com/-_B50VUnFfTc/TVwTai_QrPI/AAAAAAAAA4c/_AMtKl1rvYc/s1600/ordenador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068960"/>
            <a:ext cx="4081424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455168" y="2708920"/>
            <a:ext cx="6688832" cy="2808312"/>
          </a:xfrm>
        </p:spPr>
        <p:txBody>
          <a:bodyPr>
            <a:noAutofit/>
          </a:bodyPr>
          <a:lstStyle/>
          <a:p>
            <a:pPr algn="just"/>
            <a:r>
              <a:rPr lang="es-MX" sz="2800" dirty="0" smtClean="0"/>
              <a:t>Es la forma que toma la información que se intercambia entre la Fuente (el emisor) y el Destino (el receptor) de un lazo informático.</a:t>
            </a:r>
          </a:p>
          <a:p>
            <a:pPr algn="just"/>
            <a:endParaRPr lang="es-MX" sz="2800" dirty="0" smtClean="0"/>
          </a:p>
          <a:p>
            <a:pPr algn="just"/>
            <a:r>
              <a:rPr lang="es-MX" sz="2800" dirty="0" smtClean="0"/>
              <a:t> Implica la comprensión o decodificación del paquete de información que se transfiere.</a:t>
            </a:r>
          </a:p>
          <a:p>
            <a:pPr algn="just"/>
            <a:endParaRPr lang="es-MX" sz="2800" dirty="0" smtClean="0"/>
          </a:p>
          <a:p>
            <a:pPr algn="just"/>
            <a:r>
              <a:rPr lang="es-MX" sz="2800" dirty="0" smtClean="0"/>
              <a:t>El emisor y el receptor deben utilizar el mismo código para que la comunicación sea posible. Aunque todos los otros elementos del circuito comunicativo funcionen adecuadamente, la comunicación no tendrá éxito si el emisor y el receptor no comparten el mismo código</a:t>
            </a:r>
            <a:endParaRPr lang="es-ES" sz="2800" dirty="0"/>
          </a:p>
        </p:txBody>
      </p:sp>
      <p:sp>
        <p:nvSpPr>
          <p:cNvPr id="4" name="3 CuadroTexto"/>
          <p:cNvSpPr txBox="1"/>
          <p:nvPr/>
        </p:nvSpPr>
        <p:spPr>
          <a:xfrm>
            <a:off x="3779912" y="0"/>
            <a:ext cx="30332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tx2"/>
                </a:solidFill>
                <a:latin typeface="Albert" pitchFamily="2" charset="0"/>
              </a:rPr>
              <a:t>El Código</a:t>
            </a:r>
            <a:endParaRPr lang="es-ES" sz="4800" dirty="0">
              <a:solidFill>
                <a:schemeClr val="tx2"/>
              </a:solidFill>
              <a:latin typeface="Albert" pitchFamily="2" charset="0"/>
            </a:endParaRPr>
          </a:p>
        </p:txBody>
      </p:sp>
      <p:pic>
        <p:nvPicPr>
          <p:cNvPr id="21506" name="Picture 2" descr="http://www.cubainforma.it/2008/cubaoggi/mensaje-fidel_band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01008"/>
            <a:ext cx="2051720" cy="2539004"/>
          </a:xfrm>
          <a:prstGeom prst="rect">
            <a:avLst/>
          </a:prstGeom>
          <a:noFill/>
        </p:spPr>
      </p:pic>
      <p:pic>
        <p:nvPicPr>
          <p:cNvPr id="7" name="Picture 2" descr="http://2.bp.blogspot.com/-tImDV8WUa3E/TlBZ8zPMpjI/AAAAAAAAAB4/LXpv4EIrWkU/s728/nivel%2Bcomunicacion_10_sacar%2Bpres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2304256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3968" y="-171400"/>
            <a:ext cx="486003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b="1" dirty="0" smtClean="0"/>
          </a:p>
          <a:p>
            <a:pPr algn="ctr"/>
            <a:r>
              <a:rPr lang="es-MX" sz="3600" b="1" dirty="0" smtClean="0"/>
              <a:t>Situación o contexto </a:t>
            </a:r>
            <a:endParaRPr lang="es-MX" sz="3600" dirty="0" smtClean="0"/>
          </a:p>
          <a:p>
            <a:endParaRPr lang="es-MX" dirty="0" smtClean="0"/>
          </a:p>
          <a:p>
            <a:pPr algn="just"/>
            <a:r>
              <a:rPr lang="es-MX" sz="2400" dirty="0" smtClean="0"/>
              <a:t>Es la situación o entorno extralingüístico en el que se desarrolla el acto comunicativo.</a:t>
            </a:r>
          </a:p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>Es un hecho elemental y bien conocido que el significado de un mensaje depende no sólo de su estructura gramatical, sintáctica o léxica sino también y en alto grado del contexto. El contexto lingüístico es el entorno lingüístico que acompaña a una palabra, expresión o enunciado, y del cual depende en muchas ocasiones el sentido de los mensajes.</a:t>
            </a:r>
            <a:endParaRPr lang="es-MX" sz="2400" dirty="0"/>
          </a:p>
        </p:txBody>
      </p:sp>
      <p:pic>
        <p:nvPicPr>
          <p:cNvPr id="2066" name="Picture 18" descr="http://idem.files.wordpress.com/2007/06/contexto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3933056"/>
            <a:ext cx="4067944" cy="2865641"/>
          </a:xfrm>
          <a:prstGeom prst="rect">
            <a:avLst/>
          </a:prstGeom>
          <a:noFill/>
        </p:spPr>
      </p:pic>
      <p:pic>
        <p:nvPicPr>
          <p:cNvPr id="2068" name="Picture 20" descr="http://borjalopezmenendez.files.wordpress.com/2010/09/malentendi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94" y="476672"/>
            <a:ext cx="4144766" cy="291596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139</TotalTime>
  <Words>188</Words>
  <Application>Microsoft Office PowerPoint</Application>
  <PresentationFormat>Presentación en pantalla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Solsticio</vt:lpstr>
      <vt:lpstr>Diapositiva 1</vt:lpstr>
      <vt:lpstr>La Comunicación</vt:lpstr>
      <vt:lpstr>Elementos del proceso de comunicación</vt:lpstr>
      <vt:lpstr>Diapositiva 4</vt:lpstr>
      <vt:lpstr>Es el agente (persona o equipo) que recibe el mensaje, señal, código (comunicación), emitido por un emisor, transmisor o enunciante. Es el destinario que recibe la información suficiente.</vt:lpstr>
      <vt:lpstr>Diapositiva 6</vt:lpstr>
      <vt:lpstr>El mensaje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usuario</cp:lastModifiedBy>
  <cp:revision>29</cp:revision>
  <dcterms:modified xsi:type="dcterms:W3CDTF">2013-07-30T18:57:16Z</dcterms:modified>
</cp:coreProperties>
</file>