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58" r:id="rId4"/>
    <p:sldId id="260" r:id="rId5"/>
    <p:sldId id="264" r:id="rId6"/>
    <p:sldId id="265" r:id="rId7"/>
    <p:sldId id="270" r:id="rId8"/>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4" d="100"/>
          <a:sy n="84" d="100"/>
        </p:scale>
        <p:origin x="-1402" y="-6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28 Título"/>
          <p:cNvSpPr>
            <a:spLocks noGrp="1"/>
          </p:cNvSpPr>
          <p:nvPr>
            <p:ph type="ctrTitle"/>
          </p:nvPr>
        </p:nvSpPr>
        <p:spPr>
          <a:xfrm>
            <a:off x="381000" y="4853411"/>
            <a:ext cx="8458200" cy="1222375"/>
          </a:xfrm>
        </p:spPr>
        <p:txBody>
          <a:bodyPr anchor="t"/>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16" name="15 Marcador de fecha"/>
          <p:cNvSpPr>
            <a:spLocks noGrp="1"/>
          </p:cNvSpPr>
          <p:nvPr>
            <p:ph type="dt" sz="half" idx="10"/>
          </p:nvPr>
        </p:nvSpPr>
        <p:spPr/>
        <p:txBody>
          <a:bodyPr/>
          <a:lstStyle/>
          <a:p>
            <a:fld id="{4EFDB646-67C4-4B75-8544-843EADCBEA9E}" type="datetimeFigureOut">
              <a:rPr lang="es-MX" smtClean="0"/>
              <a:pPr/>
              <a:t>03/07/2015</a:t>
            </a:fld>
            <a:endParaRPr lang="es-MX"/>
          </a:p>
        </p:txBody>
      </p:sp>
      <p:sp>
        <p:nvSpPr>
          <p:cNvPr id="2" name="1 Marcador de pie de página"/>
          <p:cNvSpPr>
            <a:spLocks noGrp="1"/>
          </p:cNvSpPr>
          <p:nvPr>
            <p:ph type="ftr" sz="quarter" idx="11"/>
          </p:nvPr>
        </p:nvSpPr>
        <p:spPr/>
        <p:txBody>
          <a:bodyPr/>
          <a:lstStyle/>
          <a:p>
            <a:endParaRPr lang="es-MX"/>
          </a:p>
        </p:txBody>
      </p:sp>
      <p:sp>
        <p:nvSpPr>
          <p:cNvPr id="15" name="14 Marcador de número de diapositiva"/>
          <p:cNvSpPr>
            <a:spLocks noGrp="1"/>
          </p:cNvSpPr>
          <p:nvPr>
            <p:ph type="sldNum" sz="quarter" idx="12"/>
          </p:nvPr>
        </p:nvSpPr>
        <p:spPr>
          <a:xfrm>
            <a:off x="8229600" y="6473952"/>
            <a:ext cx="758952" cy="246888"/>
          </a:xfrm>
        </p:spPr>
        <p:txBody>
          <a:bodyPr/>
          <a:lstStyle/>
          <a:p>
            <a:fld id="{99EAE9B7-C2FE-458C-945C-95E54BC8E3FB}"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2" name="2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27" name="26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5" name="24 Marcador de fecha"/>
          <p:cNvSpPr>
            <a:spLocks noGrp="1"/>
          </p:cNvSpPr>
          <p:nvPr>
            <p:ph type="dt" sz="half" idx="10"/>
          </p:nvPr>
        </p:nvSpPr>
        <p:spPr/>
        <p:txBody>
          <a:bodyPr/>
          <a:lstStyle/>
          <a:p>
            <a:fld id="{4EFDB646-67C4-4B75-8544-843EADCBEA9E}" type="datetimeFigureOut">
              <a:rPr lang="es-MX" smtClean="0"/>
              <a:pPr/>
              <a:t>03/07/2015</a:t>
            </a:fld>
            <a:endParaRPr lang="es-MX"/>
          </a:p>
        </p:txBody>
      </p:sp>
      <p:sp>
        <p:nvSpPr>
          <p:cNvPr id="19" name="18 Marcador de pie de página"/>
          <p:cNvSpPr>
            <a:spLocks noGrp="1"/>
          </p:cNvSpPr>
          <p:nvPr>
            <p:ph type="ftr" sz="quarter" idx="11"/>
          </p:nvPr>
        </p:nvSpPr>
        <p:spPr>
          <a:xfrm>
            <a:off x="3581400" y="76200"/>
            <a:ext cx="2895600" cy="288925"/>
          </a:xfrm>
        </p:spPr>
        <p:txBody>
          <a:bodyPr/>
          <a:lstStyle/>
          <a:p>
            <a:endParaRPr lang="es-MX"/>
          </a:p>
        </p:txBody>
      </p:sp>
      <p:sp>
        <p:nvSpPr>
          <p:cNvPr id="16" name="15 Marcador de número de diapositiva"/>
          <p:cNvSpPr>
            <a:spLocks noGrp="1"/>
          </p:cNvSpPr>
          <p:nvPr>
            <p:ph type="sldNum" sz="quarter" idx="12"/>
          </p:nvPr>
        </p:nvSpPr>
        <p:spPr>
          <a:xfrm>
            <a:off x="8229600" y="6473952"/>
            <a:ext cx="758952" cy="246888"/>
          </a:xfrm>
        </p:spPr>
        <p:txBody>
          <a:bodyPr/>
          <a:lstStyle/>
          <a:p>
            <a:fld id="{99EAE9B7-C2FE-458C-945C-95E54BC8E3FB}"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2"/>
      </p:bgRef>
    </p:bg>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texto"/>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19" name="18 Marcador de fecha"/>
          <p:cNvSpPr>
            <a:spLocks noGrp="1"/>
          </p:cNvSpPr>
          <p:nvPr>
            <p:ph type="dt" sz="half" idx="10"/>
          </p:nvPr>
        </p:nvSpPr>
        <p:spPr/>
        <p:txBody>
          <a:bodyPr/>
          <a:lstStyle/>
          <a:p>
            <a:fld id="{4EFDB646-67C4-4B75-8544-843EADCBEA9E}" type="datetimeFigureOut">
              <a:rPr lang="es-MX" smtClean="0"/>
              <a:pPr/>
              <a:t>03/07/2015</a:t>
            </a:fld>
            <a:endParaRPr lang="es-MX"/>
          </a:p>
        </p:txBody>
      </p:sp>
      <p:sp>
        <p:nvSpPr>
          <p:cNvPr id="11" name="10 Marcador de pie de página"/>
          <p:cNvSpPr>
            <a:spLocks noGrp="1"/>
          </p:cNvSpPr>
          <p:nvPr>
            <p:ph type="ftr" sz="quarter" idx="11"/>
          </p:nvPr>
        </p:nvSpPr>
        <p:spPr/>
        <p:txBody>
          <a:bodyPr/>
          <a:lstStyle/>
          <a:p>
            <a:endParaRPr lang="es-MX"/>
          </a:p>
        </p:txBody>
      </p:sp>
      <p:sp>
        <p:nvSpPr>
          <p:cNvPr id="16" name="15 Marcador de número de diapositiva"/>
          <p:cNvSpPr>
            <a:spLocks noGrp="1"/>
          </p:cNvSpPr>
          <p:nvPr>
            <p:ph type="sldNum" sz="quarter" idx="12"/>
          </p:nvPr>
        </p:nvSpPr>
        <p:spPr/>
        <p:txBody>
          <a:bodyPr/>
          <a:lstStyle/>
          <a:p>
            <a:fld id="{99EAE9B7-C2FE-458C-945C-95E54BC8E3FB}" type="slidenum">
              <a:rPr lang="es-MX" smtClean="0"/>
              <a:pPr/>
              <a:t>‹Nº›</a:t>
            </a:fld>
            <a:endParaRPr lang="es-MX"/>
          </a:p>
        </p:txBody>
      </p:sp>
      <p:sp>
        <p:nvSpPr>
          <p:cNvPr id="8" name="7 Título"/>
          <p:cNvSpPr>
            <a:spLocks noGrp="1"/>
          </p:cNvSpPr>
          <p:nvPr>
            <p:ph type="title"/>
          </p:nvPr>
        </p:nvSpPr>
        <p:spPr>
          <a:xfrm>
            <a:off x="180475" y="2947085"/>
            <a:ext cx="8686800" cy="1184825"/>
          </a:xfrm>
        </p:spPr>
        <p:txBody>
          <a:bodyPr rtlCol="0" anchor="t"/>
          <a:lstStyle>
            <a:lvl1pPr algn="r">
              <a:defRPr/>
            </a:lvl1pPr>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0" name="19 Título"/>
          <p:cNvSpPr>
            <a:spLocks noGrp="1"/>
          </p:cNvSpPr>
          <p:nvPr>
            <p:ph type="title"/>
          </p:nvPr>
        </p:nvSpPr>
        <p:spPr>
          <a:xfrm>
            <a:off x="301752" y="457200"/>
            <a:ext cx="8686800" cy="841248"/>
          </a:xfrm>
        </p:spPr>
        <p:txBody>
          <a:bodyPr/>
          <a:lstStyle/>
          <a:p>
            <a:r>
              <a:rPr kumimoji="0" lang="es-ES" smtClean="0"/>
              <a:t>Haga clic para modificar el estilo de título del patrón</a:t>
            </a:r>
            <a:endParaRPr kumimoji="0" lang="en-US"/>
          </a:p>
        </p:txBody>
      </p:sp>
      <p:sp>
        <p:nvSpPr>
          <p:cNvPr id="14" name="13 Marcador de contenido"/>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0"/>
          </p:nvPr>
        </p:nvSpPr>
        <p:spPr/>
        <p:txBody>
          <a:bodyPr/>
          <a:lstStyle/>
          <a:p>
            <a:fld id="{4EFDB646-67C4-4B75-8544-843EADCBEA9E}" type="datetimeFigureOut">
              <a:rPr lang="es-MX" smtClean="0"/>
              <a:pPr/>
              <a:t>03/07/2015</a:t>
            </a:fld>
            <a:endParaRPr lang="es-MX"/>
          </a:p>
        </p:txBody>
      </p:sp>
      <p:sp>
        <p:nvSpPr>
          <p:cNvPr id="10" name="9 Marcador de pie de página"/>
          <p:cNvSpPr>
            <a:spLocks noGrp="1"/>
          </p:cNvSpPr>
          <p:nvPr>
            <p:ph type="ftr" sz="quarter" idx="11"/>
          </p:nvPr>
        </p:nvSpPr>
        <p:spPr/>
        <p:txBody>
          <a:bodyPr/>
          <a:lstStyle/>
          <a:p>
            <a:endParaRPr lang="es-MX"/>
          </a:p>
        </p:txBody>
      </p:sp>
      <p:sp>
        <p:nvSpPr>
          <p:cNvPr id="31" name="30 Marcador de número de diapositiva"/>
          <p:cNvSpPr>
            <a:spLocks noGrp="1"/>
          </p:cNvSpPr>
          <p:nvPr>
            <p:ph type="sldNum" sz="quarter" idx="12"/>
          </p:nvPr>
        </p:nvSpPr>
        <p:spPr/>
        <p:txBody>
          <a:bodyPr/>
          <a:lstStyle/>
          <a:p>
            <a:fld id="{99EAE9B7-C2FE-458C-945C-95E54BC8E3FB}"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9" name="28 Título"/>
          <p:cNvSpPr>
            <a:spLocks noGrp="1"/>
          </p:cNvSpPr>
          <p:nvPr>
            <p:ph type="title"/>
          </p:nvPr>
        </p:nvSpPr>
        <p:spPr>
          <a:xfrm>
            <a:off x="304800" y="5410200"/>
            <a:ext cx="8610600" cy="882650"/>
          </a:xfrm>
        </p:spPr>
        <p:txBody>
          <a:bodyPr anchor="ctr"/>
          <a:lstStyle>
            <a:lvl1pPr>
              <a:defRPr/>
            </a:lvl1p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25" name="24 Marcador de texto"/>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8" name="27 Marcador de contenido"/>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0"/>
          </p:nvPr>
        </p:nvSpPr>
        <p:spPr/>
        <p:txBody>
          <a:bodyPr/>
          <a:lstStyle/>
          <a:p>
            <a:fld id="{4EFDB646-67C4-4B75-8544-843EADCBEA9E}" type="datetimeFigureOut">
              <a:rPr lang="es-MX" smtClean="0"/>
              <a:pPr/>
              <a:t>03/07/2015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a:xfrm>
            <a:off x="8229600" y="6477000"/>
            <a:ext cx="762000" cy="246888"/>
          </a:xfrm>
        </p:spPr>
        <p:txBody>
          <a:bodyPr/>
          <a:lstStyle/>
          <a:p>
            <a:fld id="{99EAE9B7-C2FE-458C-945C-95E54BC8E3FB}" type="slidenum">
              <a:rPr lang="es-MX" smtClean="0"/>
              <a:pPr/>
              <a:t>‹Nº›</a:t>
            </a:fld>
            <a:endParaRPr lang="es-MX"/>
          </a:p>
        </p:txBody>
      </p:sp>
      <p:sp>
        <p:nvSpPr>
          <p:cNvPr id="11" name="10 Conector recto"/>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30" name="29 Título"/>
          <p:cNvSpPr>
            <a:spLocks noGrp="1"/>
          </p:cNvSpPr>
          <p:nvPr>
            <p:ph type="title"/>
          </p:nvPr>
        </p:nvSpPr>
        <p:spPr>
          <a:xfrm>
            <a:off x="301752" y="457200"/>
            <a:ext cx="8686800" cy="841248"/>
          </a:xfrm>
        </p:spPr>
        <p:txBody>
          <a:body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4EFDB646-67C4-4B75-8544-843EADCBEA9E}" type="datetimeFigureOut">
              <a:rPr lang="es-MX" smtClean="0"/>
              <a:pPr/>
              <a:t>03/07/2015</a:t>
            </a:fld>
            <a:endParaRPr lang="es-MX"/>
          </a:p>
        </p:txBody>
      </p:sp>
      <p:sp>
        <p:nvSpPr>
          <p:cNvPr id="21" name="20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99EAE9B7-C2FE-458C-945C-95E54BC8E3FB}"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p>
            <a:fld id="{4EFDB646-67C4-4B75-8544-843EADCBEA9E}" type="datetimeFigureOut">
              <a:rPr lang="es-MX" smtClean="0"/>
              <a:pPr/>
              <a:t>03/07/2015</a:t>
            </a:fld>
            <a:endParaRPr lang="es-MX"/>
          </a:p>
        </p:txBody>
      </p:sp>
      <p:sp>
        <p:nvSpPr>
          <p:cNvPr id="24" name="23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99EAE9B7-C2FE-458C-945C-95E54BC8E3FB}"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7 Conector recto"/>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Título"/>
          <p:cNvSpPr>
            <a:spLocks noGrp="1"/>
          </p:cNvSpPr>
          <p:nvPr>
            <p:ph type="title"/>
          </p:nvPr>
        </p:nvSpPr>
        <p:spPr>
          <a:xfrm>
            <a:off x="457200" y="5486400"/>
            <a:ext cx="8458200" cy="520700"/>
          </a:xfrm>
        </p:spPr>
        <p:txBody>
          <a:bodyPr anchor="ctr"/>
          <a:lstStyle>
            <a:lvl1pPr algn="l">
              <a:buNone/>
              <a:defRPr sz="2000" b="1"/>
            </a:lvl1pPr>
          </a:lstStyle>
          <a:p>
            <a:r>
              <a:rPr kumimoji="0" lang="es-ES" smtClean="0"/>
              <a:t>Haga clic para modificar el estilo de título del patrón</a:t>
            </a:r>
            <a:endParaRPr kumimoji="0" lang="en-US"/>
          </a:p>
        </p:txBody>
      </p:sp>
      <p:sp>
        <p:nvSpPr>
          <p:cNvPr id="26" name="25 Marcador de texto"/>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14" name="13 Marcador de contenido"/>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5" name="24 Marcador de fecha"/>
          <p:cNvSpPr>
            <a:spLocks noGrp="1"/>
          </p:cNvSpPr>
          <p:nvPr>
            <p:ph type="dt" sz="half" idx="10"/>
          </p:nvPr>
        </p:nvSpPr>
        <p:spPr/>
        <p:txBody>
          <a:bodyPr/>
          <a:lstStyle/>
          <a:p>
            <a:fld id="{4EFDB646-67C4-4B75-8544-843EADCBEA9E}" type="datetimeFigureOut">
              <a:rPr lang="es-MX" smtClean="0"/>
              <a:pPr/>
              <a:t>03/07/2015</a:t>
            </a:fld>
            <a:endParaRPr lang="es-MX"/>
          </a:p>
        </p:txBody>
      </p:sp>
      <p:sp>
        <p:nvSpPr>
          <p:cNvPr id="29" name="28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99EAE9B7-C2FE-458C-945C-95E54BC8E3FB}"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3" name="12 Marcador de posición de imagen"/>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s-ES" smtClean="0"/>
              <a:t>Haga clic en el icono para agregar una imagen</a:t>
            </a:r>
            <a:endParaRPr kumimoji="0" lang="en-US" dirty="0"/>
          </a:p>
        </p:txBody>
      </p:sp>
      <p:sp>
        <p:nvSpPr>
          <p:cNvPr id="7" name="6 Marcador de fecha"/>
          <p:cNvSpPr>
            <a:spLocks noGrp="1"/>
          </p:cNvSpPr>
          <p:nvPr>
            <p:ph type="dt" sz="half" idx="10"/>
          </p:nvPr>
        </p:nvSpPr>
        <p:spPr/>
        <p:txBody>
          <a:bodyPr/>
          <a:lstStyle/>
          <a:p>
            <a:fld id="{4EFDB646-67C4-4B75-8544-843EADCBEA9E}" type="datetimeFigureOut">
              <a:rPr lang="es-MX" smtClean="0"/>
              <a:pPr/>
              <a:t>03/07/2015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31" name="30 Marcador de número de diapositiva"/>
          <p:cNvSpPr>
            <a:spLocks noGrp="1"/>
          </p:cNvSpPr>
          <p:nvPr>
            <p:ph type="sldNum" sz="quarter" idx="12"/>
          </p:nvPr>
        </p:nvSpPr>
        <p:spPr/>
        <p:txBody>
          <a:bodyPr/>
          <a:lstStyle/>
          <a:p>
            <a:fld id="{99EAE9B7-C2FE-458C-945C-95E54BC8E3FB}" type="slidenum">
              <a:rPr lang="es-MX" smtClean="0"/>
              <a:pPr/>
              <a:t>‹Nº›</a:t>
            </a:fld>
            <a:endParaRPr lang="es-MX"/>
          </a:p>
        </p:txBody>
      </p:sp>
      <p:sp>
        <p:nvSpPr>
          <p:cNvPr id="17" name="16 Título"/>
          <p:cNvSpPr>
            <a:spLocks noGrp="1"/>
          </p:cNvSpPr>
          <p:nvPr>
            <p:ph type="title"/>
          </p:nvPr>
        </p:nvSpPr>
        <p:spPr>
          <a:xfrm>
            <a:off x="381000" y="4993760"/>
            <a:ext cx="5867400" cy="522288"/>
          </a:xfrm>
        </p:spPr>
        <p:txBody>
          <a:bodyPr anchor="ctr"/>
          <a:lstStyle>
            <a:lvl1pPr algn="l">
              <a:buNone/>
              <a:defRPr sz="2000" b="1"/>
            </a:lvl1pPr>
          </a:lstStyle>
          <a:p>
            <a:r>
              <a:rPr kumimoji="0" lang="es-ES" smtClean="0"/>
              <a:t>Haga clic para modificar el estilo de título del patrón</a:t>
            </a:r>
            <a:endParaRPr kumimoji="0" lang="en-US"/>
          </a:p>
        </p:txBody>
      </p:sp>
      <p:sp>
        <p:nvSpPr>
          <p:cNvPr id="26" name="25 Marcador de texto"/>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4EFDB646-67C4-4B75-8544-843EADCBEA9E}" type="datetimeFigureOut">
              <a:rPr lang="es-MX" smtClean="0"/>
              <a:pPr/>
              <a:t>03/07/2015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99EAE9B7-C2FE-458C-945C-95E54BC8E3FB}"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8000" y="549276"/>
            <a:ext cx="18288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549276"/>
            <a:ext cx="62484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4EFDB646-67C4-4B75-8544-843EADCBEA9E}" type="datetimeFigureOut">
              <a:rPr lang="es-MX" smtClean="0"/>
              <a:pPr/>
              <a:t>03/07/2015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99EAE9B7-C2FE-458C-945C-95E54BC8E3FB}"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7 Marcador de texto"/>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1" name="10 Marcador de fecha"/>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4EFDB646-67C4-4B75-8544-843EADCBEA9E}" type="datetimeFigureOut">
              <a:rPr lang="es-MX" smtClean="0"/>
              <a:pPr/>
              <a:t>03/07/2015</a:t>
            </a:fld>
            <a:endParaRPr lang="es-MX"/>
          </a:p>
        </p:txBody>
      </p:sp>
      <p:sp>
        <p:nvSpPr>
          <p:cNvPr id="28" name="27 Marcador de pie de página"/>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s-MX"/>
          </a:p>
        </p:txBody>
      </p:sp>
      <p:sp>
        <p:nvSpPr>
          <p:cNvPr id="5" name="4 Marcador de número de diapositiva"/>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99EAE9B7-C2FE-458C-945C-95E54BC8E3FB}" type="slidenum">
              <a:rPr lang="es-MX" smtClean="0"/>
              <a:pPr/>
              <a:t>‹Nº›</a:t>
            </a:fld>
            <a:endParaRPr lang="es-MX"/>
          </a:p>
        </p:txBody>
      </p:sp>
      <p:sp>
        <p:nvSpPr>
          <p:cNvPr id="10" name="9 Marcador de título"/>
          <p:cNvSpPr>
            <a:spLocks noGrp="1"/>
          </p:cNvSpPr>
          <p:nvPr>
            <p:ph type="title"/>
          </p:nvPr>
        </p:nvSpPr>
        <p:spPr>
          <a:xfrm>
            <a:off x="304800" y="457200"/>
            <a:ext cx="8686800" cy="8382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9" name="8 Conector recto"/>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Conector recto"/>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es.wikipedia.org/wiki/Diagrama_de_%C3%A1rbol" TargetMode="External"/><Relationship Id="rId2" Type="http://schemas.openxmlformats.org/officeDocument/2006/relationships/hyperlink" Target="http://actividadesinfor.webcindario.com/probabilidad.htm" TargetMode="External"/><Relationship Id="rId1" Type="http://schemas.openxmlformats.org/officeDocument/2006/relationships/slideLayout" Target="../slideLayouts/slideLayout2.xml"/><Relationship Id="rId4" Type="http://schemas.openxmlformats.org/officeDocument/2006/relationships/hyperlink" Target="http://diccio-mates.blogspot.mx/2009/08/diagrama-de-arbol-lanzamiento-de-3.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 Título"/>
          <p:cNvSpPr>
            <a:spLocks noGrp="1"/>
          </p:cNvSpPr>
          <p:nvPr>
            <p:ph type="ctrTitle"/>
          </p:nvPr>
        </p:nvSpPr>
        <p:spPr>
          <a:xfrm>
            <a:off x="179512" y="260648"/>
            <a:ext cx="8458200" cy="1222375"/>
          </a:xfrm>
        </p:spPr>
        <p:txBody>
          <a:bodyPr>
            <a:normAutofit fontScale="90000"/>
          </a:bodyPr>
          <a:lstStyle/>
          <a:p>
            <a:pPr algn="ctr"/>
            <a:r>
              <a:rPr lang="es-MX" b="1" dirty="0" smtClean="0"/>
              <a:t>MULTIVERSIDAD LATINOAMERICANA</a:t>
            </a:r>
            <a:br>
              <a:rPr lang="es-MX" b="1" dirty="0" smtClean="0"/>
            </a:br>
            <a:r>
              <a:rPr lang="es-MX" b="1" dirty="0" smtClean="0"/>
              <a:t>OAXACA URBANA</a:t>
            </a:r>
            <a:r>
              <a:rPr lang="es-MX" dirty="0" smtClean="0"/>
              <a:t/>
            </a:r>
            <a:br>
              <a:rPr lang="es-MX" dirty="0" smtClean="0"/>
            </a:br>
            <a:r>
              <a:rPr lang="es-MX" dirty="0" smtClean="0"/>
              <a:t/>
            </a:r>
            <a:br>
              <a:rPr lang="es-MX" dirty="0" smtClean="0"/>
            </a:br>
            <a:endParaRPr lang="es-MX" dirty="0"/>
          </a:p>
        </p:txBody>
      </p:sp>
      <p:sp>
        <p:nvSpPr>
          <p:cNvPr id="3" name="2 Subtítulo"/>
          <p:cNvSpPr>
            <a:spLocks noGrp="1"/>
          </p:cNvSpPr>
          <p:nvPr>
            <p:ph type="subTitle" idx="1"/>
          </p:nvPr>
        </p:nvSpPr>
        <p:spPr>
          <a:xfrm>
            <a:off x="3491880" y="5013176"/>
            <a:ext cx="5544616" cy="1440160"/>
          </a:xfrm>
        </p:spPr>
        <p:txBody>
          <a:bodyPr>
            <a:normAutofit fontScale="92500" lnSpcReduction="20000"/>
          </a:bodyPr>
          <a:lstStyle/>
          <a:p>
            <a:endParaRPr lang="es-MX" dirty="0" smtClean="0"/>
          </a:p>
          <a:p>
            <a:endParaRPr lang="es-MX" dirty="0" smtClean="0"/>
          </a:p>
          <a:p>
            <a:endParaRPr lang="es-MX" dirty="0" smtClean="0"/>
          </a:p>
          <a:p>
            <a:r>
              <a:rPr lang="es-MX" dirty="0" smtClean="0"/>
              <a:t>ING. JOEL DOMINGO MEJIA GUZMAN</a:t>
            </a:r>
            <a:endParaRPr lang="es-MX" dirty="0"/>
          </a:p>
        </p:txBody>
      </p:sp>
      <p:sp>
        <p:nvSpPr>
          <p:cNvPr id="7" name="2 Subtítulo"/>
          <p:cNvSpPr txBox="1">
            <a:spLocks/>
          </p:cNvSpPr>
          <p:nvPr/>
        </p:nvSpPr>
        <p:spPr>
          <a:xfrm>
            <a:off x="1907704" y="1988840"/>
            <a:ext cx="4968552" cy="864096"/>
          </a:xfrm>
          <a:prstGeom prst="rect">
            <a:avLst/>
          </a:prstGeom>
        </p:spPr>
        <p:txBody>
          <a:bodyPr vert="horz" lIns="91440" tIns="45720" rIns="91440" bIns="45720" rtlCol="0">
            <a:noAutofit/>
          </a:body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s-MX" sz="4400" b="1" i="0" u="none" strike="noStrike" kern="1200" cap="none" spc="0" normalizeH="0" baseline="0" noProof="0" dirty="0" smtClean="0">
                <a:ln>
                  <a:noFill/>
                </a:ln>
                <a:solidFill>
                  <a:schemeClr val="accent5">
                    <a:lumMod val="50000"/>
                  </a:schemeClr>
                </a:solidFill>
                <a:effectLst/>
                <a:uLnTx/>
                <a:uFillTx/>
                <a:latin typeface="+mn-lt"/>
                <a:ea typeface="+mn-ea"/>
                <a:cs typeface="+mn-cs"/>
              </a:rPr>
              <a:t>MATEMÁTICAS II</a:t>
            </a:r>
          </a:p>
        </p:txBody>
      </p:sp>
      <p:sp>
        <p:nvSpPr>
          <p:cNvPr id="8" name="7 CuadroTexto"/>
          <p:cNvSpPr txBox="1"/>
          <p:nvPr/>
        </p:nvSpPr>
        <p:spPr>
          <a:xfrm>
            <a:off x="395536" y="3429000"/>
            <a:ext cx="8682313" cy="954107"/>
          </a:xfrm>
          <a:prstGeom prst="rect">
            <a:avLst/>
          </a:prstGeom>
          <a:noFill/>
        </p:spPr>
        <p:txBody>
          <a:bodyPr wrap="none" rtlCol="0">
            <a:spAutoFit/>
          </a:bodyPr>
          <a:lstStyle/>
          <a:p>
            <a:r>
              <a:rPr lang="es-ES" sz="2800" b="1" dirty="0" smtClean="0"/>
              <a:t>BLOQUE X. EMPLEA LOS CONCEPTOS FUNDAMENTALES </a:t>
            </a:r>
          </a:p>
          <a:p>
            <a:r>
              <a:rPr lang="es-ES" sz="2800" b="1" dirty="0" smtClean="0"/>
              <a:t>DE PROBABILIDAD .</a:t>
            </a:r>
            <a:endParaRPr lang="es-ES" sz="2800" b="1" dirty="0"/>
          </a:p>
        </p:txBody>
      </p:sp>
      <p:pic>
        <p:nvPicPr>
          <p:cNvPr id="9" name="8 Imagen" descr="http://www.multiversidad.com.mx/eLearning/theme/afterburner/images/multii_plataforma.png"/>
          <p:cNvPicPr>
            <a:picLocks noChangeAspect="1" noChangeArrowheads="1"/>
          </p:cNvPicPr>
          <p:nvPr/>
        </p:nvPicPr>
        <p:blipFill>
          <a:blip r:embed="rId2"/>
          <a:srcRect/>
          <a:stretch>
            <a:fillRect/>
          </a:stretch>
        </p:blipFill>
        <p:spPr bwMode="auto">
          <a:xfrm>
            <a:off x="285720" y="5357826"/>
            <a:ext cx="2286000" cy="1244600"/>
          </a:xfrm>
          <a:prstGeom prst="rect">
            <a:avLst/>
          </a:prstGeom>
          <a:noFill/>
          <a:ln w="9525">
            <a:noFill/>
            <a:miter lim="800000"/>
            <a:headEnd/>
            <a:tailEnd/>
          </a:ln>
        </p:spPr>
      </p:pic>
    </p:spTree>
    <p:extLst>
      <p:ext uri="{BB962C8B-B14F-4D97-AF65-F5344CB8AC3E}">
        <p14:creationId xmlns:p14="http://schemas.microsoft.com/office/powerpoint/2010/main" xmlns="" val="2896512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DEFINICIÓN DE DIAGRAMA</a:t>
            </a:r>
            <a:endParaRPr lang="es-MX" dirty="0"/>
          </a:p>
        </p:txBody>
      </p:sp>
      <p:sp>
        <p:nvSpPr>
          <p:cNvPr id="3" name="2 Marcador de contenido"/>
          <p:cNvSpPr>
            <a:spLocks noGrp="1"/>
          </p:cNvSpPr>
          <p:nvPr>
            <p:ph idx="1"/>
          </p:nvPr>
        </p:nvSpPr>
        <p:spPr/>
        <p:txBody>
          <a:bodyPr/>
          <a:lstStyle/>
          <a:p>
            <a:pPr algn="just">
              <a:buNone/>
            </a:pPr>
            <a:r>
              <a:rPr lang="es-MX" dirty="0"/>
              <a:t>Un </a:t>
            </a:r>
            <a:r>
              <a:rPr lang="es-MX" b="1" dirty="0"/>
              <a:t>diagrama de árbol</a:t>
            </a:r>
            <a:r>
              <a:rPr lang="es-MX" dirty="0"/>
              <a:t> es una herramienta que se utiliza para determinar todos los posibles resultados de un experimento aleatorio. En el cálculo de la probabilidad se requiere conocer el número de objetos que forman parte del espacio </a:t>
            </a:r>
            <a:r>
              <a:rPr lang="es-MX" dirty="0" err="1"/>
              <a:t>muestral</a:t>
            </a:r>
            <a:r>
              <a:rPr lang="es-MX" dirty="0"/>
              <a:t>, estos se pueden determinar con la construcción de un diagrama de árbol. </a:t>
            </a:r>
            <a:endParaRPr lang="es-MX" dirty="0" smtClean="0"/>
          </a:p>
          <a:p>
            <a:pPr marL="0" indent="0" algn="just">
              <a:buNone/>
            </a:pPr>
            <a:endParaRPr lang="es-MX" dirty="0"/>
          </a:p>
        </p:txBody>
      </p:sp>
    </p:spTree>
    <p:extLst>
      <p:ext uri="{BB962C8B-B14F-4D97-AF65-F5344CB8AC3E}">
        <p14:creationId xmlns:p14="http://schemas.microsoft.com/office/powerpoint/2010/main" xmlns="" val="35284515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43408"/>
            <a:ext cx="8229600" cy="1143000"/>
          </a:xfrm>
        </p:spPr>
        <p:txBody>
          <a:bodyPr>
            <a:normAutofit/>
          </a:bodyPr>
          <a:lstStyle/>
          <a:p>
            <a:r>
              <a:rPr lang="es-MX" dirty="0" smtClean="0"/>
              <a:t>DEFINICIÓN </a:t>
            </a:r>
            <a:r>
              <a:rPr lang="es-MX" dirty="0"/>
              <a:t>DE DIAGRAMA</a:t>
            </a:r>
          </a:p>
        </p:txBody>
      </p:sp>
      <p:pic>
        <p:nvPicPr>
          <p:cNvPr id="1031" name="Picture 7" descr="http://2.bp.blogspot.com/_ZccPHOXAivo/TJ48zOHzDmI/AAAAAAAAAKM/yw6x3zzHY8k/s1600/arbol+222.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8" y="620688"/>
            <a:ext cx="7006216" cy="60283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925374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33264" y="332656"/>
            <a:ext cx="8229600" cy="1143000"/>
          </a:xfrm>
        </p:spPr>
        <p:txBody>
          <a:bodyPr>
            <a:normAutofit/>
          </a:bodyPr>
          <a:lstStyle/>
          <a:p>
            <a:r>
              <a:rPr lang="es-MX" dirty="0" smtClean="0"/>
              <a:t>DIAGRAMA RECTANGULAR</a:t>
            </a:r>
            <a:endParaRPr lang="es-MX" dirty="0"/>
          </a:p>
        </p:txBody>
      </p:sp>
      <p:sp>
        <p:nvSpPr>
          <p:cNvPr id="5" name="Rectangle 12"/>
          <p:cNvSpPr>
            <a:spLocks noChangeArrowheads="1"/>
          </p:cNvSpPr>
          <p:nvPr/>
        </p:nvSpPr>
        <p:spPr bwMode="auto">
          <a:xfrm>
            <a:off x="457200" y="3132138"/>
            <a:ext cx="9144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altLang="es-MX" sz="1800" b="0" i="0" u="none" strike="noStrike" cap="none" normalizeH="0" baseline="0" smtClean="0">
                <a:ln>
                  <a:noFill/>
                </a:ln>
                <a:solidFill>
                  <a:schemeClr val="tx1"/>
                </a:solidFill>
                <a:effectLst/>
                <a:latin typeface="Arial" charset="0"/>
                <a:cs typeface="Arial" charset="0"/>
              </a:rPr>
              <a:t/>
            </a:r>
            <a:br>
              <a:rPr kumimoji="0" lang="es-MX" altLang="es-MX" sz="1800" b="0" i="0" u="none" strike="noStrike" cap="none" normalizeH="0" baseline="0" smtClean="0">
                <a:ln>
                  <a:noFill/>
                </a:ln>
                <a:solidFill>
                  <a:schemeClr val="tx1"/>
                </a:solidFill>
                <a:effectLst/>
                <a:latin typeface="Arial" charset="0"/>
                <a:cs typeface="Arial" charset="0"/>
              </a:rPr>
            </a:br>
            <a:endParaRPr kumimoji="0" lang="es-MX" altLang="es-MX" sz="1800" b="0" i="0" u="none" strike="noStrike" cap="none" normalizeH="0" baseline="0" smtClean="0">
              <a:ln>
                <a:noFill/>
              </a:ln>
              <a:solidFill>
                <a:schemeClr val="tx1"/>
              </a:solidFill>
              <a:effectLst/>
              <a:latin typeface="Arial" charset="0"/>
              <a:cs typeface="Arial" charset="0"/>
            </a:endParaRPr>
          </a:p>
        </p:txBody>
      </p:sp>
      <p:sp>
        <p:nvSpPr>
          <p:cNvPr id="6" name="5 Rectángulo"/>
          <p:cNvSpPr/>
          <p:nvPr/>
        </p:nvSpPr>
        <p:spPr>
          <a:xfrm>
            <a:off x="971600" y="1340768"/>
            <a:ext cx="7272808" cy="646331"/>
          </a:xfrm>
          <a:prstGeom prst="rect">
            <a:avLst/>
          </a:prstGeom>
        </p:spPr>
        <p:txBody>
          <a:bodyPr wrap="square">
            <a:spAutoFit/>
          </a:bodyPr>
          <a:lstStyle/>
          <a:p>
            <a:endParaRPr lang="es-MX" dirty="0"/>
          </a:p>
          <a:p>
            <a:endParaRPr lang="es-MX" dirty="0"/>
          </a:p>
        </p:txBody>
      </p:sp>
      <p:pic>
        <p:nvPicPr>
          <p:cNvPr id="9" name="Picture 8" descr="http://1.bp.blogspot.com/_e6ns2w7oOIs/SolYaaHwXiI/AAAAAAAABTI/HWxHXtJlhlk/s400/Diagrama+de+%C3%81rbol.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51520" y="1412776"/>
            <a:ext cx="8568952" cy="490572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0593237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MX" dirty="0" smtClean="0"/>
              <a:t>EJERCICIOS</a:t>
            </a:r>
            <a:endParaRPr lang="es-MX" dirty="0"/>
          </a:p>
        </p:txBody>
      </p:sp>
      <p:sp>
        <p:nvSpPr>
          <p:cNvPr id="3" name="2 Rectángulo"/>
          <p:cNvSpPr/>
          <p:nvPr/>
        </p:nvSpPr>
        <p:spPr>
          <a:xfrm>
            <a:off x="611560" y="1412776"/>
            <a:ext cx="8064896" cy="1569660"/>
          </a:xfrm>
          <a:prstGeom prst="rect">
            <a:avLst/>
          </a:prstGeom>
        </p:spPr>
        <p:txBody>
          <a:bodyPr wrap="square">
            <a:spAutoFit/>
          </a:bodyPr>
          <a:lstStyle/>
          <a:p>
            <a:pPr algn="just"/>
            <a:r>
              <a:rPr lang="es-MX" sz="3200" dirty="0">
                <a:latin typeface="Trebuchet MS"/>
              </a:rPr>
              <a:t>Se lanza una moneda sucesivamente  tres veces. Calcula la probabilidad de que salgan dos caras y una cruz.</a:t>
            </a:r>
            <a:endParaRPr lang="es-MX" sz="3200" dirty="0"/>
          </a:p>
        </p:txBody>
      </p:sp>
      <p:sp>
        <p:nvSpPr>
          <p:cNvPr id="4" name="3 Rectángulo"/>
          <p:cNvSpPr/>
          <p:nvPr/>
        </p:nvSpPr>
        <p:spPr>
          <a:xfrm>
            <a:off x="683568" y="3356992"/>
            <a:ext cx="7992888" cy="1569660"/>
          </a:xfrm>
          <a:prstGeom prst="rect">
            <a:avLst/>
          </a:prstGeom>
        </p:spPr>
        <p:txBody>
          <a:bodyPr wrap="square">
            <a:spAutoFit/>
          </a:bodyPr>
          <a:lstStyle/>
          <a:p>
            <a:pPr algn="just"/>
            <a:r>
              <a:rPr lang="es-MX" sz="3200" dirty="0">
                <a:latin typeface="Trebuchet MS"/>
              </a:rPr>
              <a:t>Tenemos  una urna con 5 bolas rojas y 4 bolas negras y  extraemos dos bolas, ¿de cuántas formas podemos  hacerlo?</a:t>
            </a:r>
            <a:endParaRPr lang="es-MX" sz="3200" dirty="0"/>
          </a:p>
        </p:txBody>
      </p:sp>
    </p:spTree>
    <p:extLst>
      <p:ext uri="{BB962C8B-B14F-4D97-AF65-F5344CB8AC3E}">
        <p14:creationId xmlns:p14="http://schemas.microsoft.com/office/powerpoint/2010/main" xmlns="" val="2808864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RETROALIMENTACIÓN</a:t>
            </a:r>
            <a:endParaRPr lang="es-MX" dirty="0"/>
          </a:p>
        </p:txBody>
      </p:sp>
      <p:sp>
        <p:nvSpPr>
          <p:cNvPr id="4" name="3 Marcador de contenido"/>
          <p:cNvSpPr>
            <a:spLocks noGrp="1"/>
          </p:cNvSpPr>
          <p:nvPr>
            <p:ph idx="1"/>
          </p:nvPr>
        </p:nvSpPr>
        <p:spPr/>
        <p:txBody>
          <a:bodyPr/>
          <a:lstStyle/>
          <a:p>
            <a:pPr algn="just"/>
            <a:r>
              <a:rPr lang="es-MX" dirty="0" smtClean="0"/>
              <a:t>ESPACIO MUESTRAL (DETERMINA EL NÚMERO DE RESULTADOS).</a:t>
            </a:r>
          </a:p>
          <a:p>
            <a:pPr algn="just"/>
            <a:r>
              <a:rPr lang="es-MX" dirty="0" smtClean="0"/>
              <a:t>DIFERENCIA LOS MODELOS Y LOS APLICA</a:t>
            </a:r>
          </a:p>
          <a:p>
            <a:pPr algn="just"/>
            <a:r>
              <a:rPr lang="es-MX" dirty="0" smtClean="0"/>
              <a:t>REALIZA UN DIAGRAMA PARA ENCONTRAR POSIBLES SOLUCIONES.</a:t>
            </a:r>
          </a:p>
          <a:p>
            <a:endParaRPr lang="es-MX" dirty="0"/>
          </a:p>
        </p:txBody>
      </p:sp>
    </p:spTree>
    <p:extLst>
      <p:ext uri="{BB962C8B-B14F-4D97-AF65-F5344CB8AC3E}">
        <p14:creationId xmlns:p14="http://schemas.microsoft.com/office/powerpoint/2010/main" xmlns="" val="26331439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BIBLIOGRAFÍA</a:t>
            </a:r>
            <a:endParaRPr lang="es-MX" dirty="0"/>
          </a:p>
        </p:txBody>
      </p:sp>
      <p:sp>
        <p:nvSpPr>
          <p:cNvPr id="3" name="2 Marcador de contenido"/>
          <p:cNvSpPr>
            <a:spLocks noGrp="1"/>
          </p:cNvSpPr>
          <p:nvPr>
            <p:ph idx="1"/>
          </p:nvPr>
        </p:nvSpPr>
        <p:spPr/>
        <p:txBody>
          <a:bodyPr>
            <a:normAutofit/>
          </a:bodyPr>
          <a:lstStyle/>
          <a:p>
            <a:r>
              <a:rPr lang="es-MX" dirty="0">
                <a:hlinkClick r:id="rId2"/>
              </a:rPr>
              <a:t>http://</a:t>
            </a:r>
            <a:r>
              <a:rPr lang="es-MX" dirty="0" smtClean="0">
                <a:hlinkClick r:id="rId2"/>
              </a:rPr>
              <a:t>actividadesinfor.webcindario.com/probabilidad.htm</a:t>
            </a:r>
            <a:endParaRPr lang="es-MX" dirty="0" smtClean="0"/>
          </a:p>
          <a:p>
            <a:r>
              <a:rPr lang="es-MX" dirty="0">
                <a:hlinkClick r:id="rId3"/>
              </a:rPr>
              <a:t>http://es.wikipedia.org/wiki/Diagrama_de_%</a:t>
            </a:r>
            <a:r>
              <a:rPr lang="es-MX" dirty="0" smtClean="0">
                <a:hlinkClick r:id="rId3"/>
              </a:rPr>
              <a:t>C3%A1rbol</a:t>
            </a:r>
            <a:endParaRPr lang="es-MX" dirty="0" smtClean="0"/>
          </a:p>
          <a:p>
            <a:r>
              <a:rPr lang="es-MX" dirty="0">
                <a:hlinkClick r:id="rId4"/>
              </a:rPr>
              <a:t>http://</a:t>
            </a:r>
            <a:r>
              <a:rPr lang="es-MX" dirty="0" smtClean="0">
                <a:hlinkClick r:id="rId4"/>
              </a:rPr>
              <a:t>diccio-mates.blogspot.mx/2009/08/diagrama-de-arbol-lanzamiento-de-3.html</a:t>
            </a:r>
            <a:endParaRPr lang="es-MX" dirty="0" smtClean="0"/>
          </a:p>
          <a:p>
            <a:pPr marL="0" indent="0">
              <a:buNone/>
            </a:pPr>
            <a:endParaRPr lang="es-MX" dirty="0" smtClean="0"/>
          </a:p>
        </p:txBody>
      </p:sp>
    </p:spTree>
    <p:extLst>
      <p:ext uri="{BB962C8B-B14F-4D97-AF65-F5344CB8AC3E}">
        <p14:creationId xmlns:p14="http://schemas.microsoft.com/office/powerpoint/2010/main" xmlns="" val="126826842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Viajes">
  <a:themeElements>
    <a:clrScheme name="Viajes">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Viajes">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Viajes">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262</TotalTime>
  <Words>72</Words>
  <Application>Microsoft Office PowerPoint</Application>
  <PresentationFormat>Presentación en pantalla (4:3)</PresentationFormat>
  <Paragraphs>24</Paragraphs>
  <Slides>7</Slides>
  <Notes>0</Notes>
  <HiddenSlides>0</HiddenSlides>
  <MMClips>0</MMClips>
  <ScaleCrop>false</ScaleCrop>
  <HeadingPairs>
    <vt:vector size="4" baseType="variant">
      <vt:variant>
        <vt:lpstr>Tema</vt:lpstr>
      </vt:variant>
      <vt:variant>
        <vt:i4>1</vt:i4>
      </vt:variant>
      <vt:variant>
        <vt:lpstr>Títulos de diapositiva</vt:lpstr>
      </vt:variant>
      <vt:variant>
        <vt:i4>7</vt:i4>
      </vt:variant>
    </vt:vector>
  </HeadingPairs>
  <TitlesOfParts>
    <vt:vector size="8" baseType="lpstr">
      <vt:lpstr>Viajes</vt:lpstr>
      <vt:lpstr>MULTIVERSIDAD LATINOAMERICANA OAXACA URBANA  </vt:lpstr>
      <vt:lpstr>DEFINICIÓN DE DIAGRAMA</vt:lpstr>
      <vt:lpstr>DEFINICIÓN DE DIAGRAMA</vt:lpstr>
      <vt:lpstr>DIAGRAMA RECTANGULAR</vt:lpstr>
      <vt:lpstr>EJERCICIOS</vt:lpstr>
      <vt:lpstr>RETROALIMENTACIÓN</vt:lpstr>
      <vt:lpstr>BIBLIOGRAFÍA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LATINOAMERICANA OAXACA URBANA BACHILLERATO</dc:title>
  <dc:creator>PROFE. JOEL</dc:creator>
  <cp:lastModifiedBy>PC</cp:lastModifiedBy>
  <cp:revision>43</cp:revision>
  <dcterms:created xsi:type="dcterms:W3CDTF">2014-01-21T21:35:04Z</dcterms:created>
  <dcterms:modified xsi:type="dcterms:W3CDTF">2015-07-03T17:18:31Z</dcterms:modified>
</cp:coreProperties>
</file>