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9 Triángulo rectángulo"/>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8 Título"/>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grpSp>
        <p:nvGrpSpPr>
          <p:cNvPr id="2" name="1 Grupo"/>
          <p:cNvGrpSpPr/>
          <p:nvPr/>
        </p:nvGrpSpPr>
        <p:grpSpPr>
          <a:xfrm>
            <a:off x="-3765" y="4953000"/>
            <a:ext cx="9147765" cy="1912088"/>
            <a:chOff x="-3765" y="4832896"/>
            <a:chExt cx="9147765" cy="2032192"/>
          </a:xfrm>
        </p:grpSpPr>
        <p:sp>
          <p:nvSpPr>
            <p:cNvPr id="7" name="6 Forma libre"/>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7 Forma libre"/>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29 Marcador de fecha"/>
          <p:cNvSpPr>
            <a:spLocks noGrp="1"/>
          </p:cNvSpPr>
          <p:nvPr>
            <p:ph type="dt" sz="half" idx="10"/>
          </p:nvPr>
        </p:nvSpPr>
        <p:spPr/>
        <p:txBody>
          <a:bodyPr/>
          <a:lstStyle>
            <a:lvl1pPr>
              <a:defRPr>
                <a:solidFill>
                  <a:srgbClr val="FFFFFF"/>
                </a:solidFill>
              </a:defRPr>
            </a:lvl1pPr>
            <a:extLst/>
          </a:lstStyle>
          <a:p>
            <a:fld id="{FE977E25-91B7-41C1-8548-B1DF86510701}" type="datetimeFigureOut">
              <a:rPr lang="es-MX" smtClean="0"/>
              <a:t>09/08/2016</a:t>
            </a:fld>
            <a:endParaRPr lang="es-MX"/>
          </a:p>
        </p:txBody>
      </p:sp>
      <p:sp>
        <p:nvSpPr>
          <p:cNvPr id="19" name="18 Marcador de pie de página"/>
          <p:cNvSpPr>
            <a:spLocks noGrp="1"/>
          </p:cNvSpPr>
          <p:nvPr>
            <p:ph type="ftr" sz="quarter" idx="11"/>
          </p:nvPr>
        </p:nvSpPr>
        <p:spPr/>
        <p:txBody>
          <a:bodyPr/>
          <a:lstStyle>
            <a:lvl1pPr>
              <a:defRPr>
                <a:solidFill>
                  <a:schemeClr val="accent1">
                    <a:tint val="20000"/>
                  </a:schemeClr>
                </a:solidFill>
              </a:defRPr>
            </a:lvl1pPr>
            <a:extLst/>
          </a:lstStyle>
          <a:p>
            <a:endParaRPr lang="es-MX"/>
          </a:p>
        </p:txBody>
      </p:sp>
      <p:sp>
        <p:nvSpPr>
          <p:cNvPr id="27" name="26 Marcador de número de diapositiva"/>
          <p:cNvSpPr>
            <a:spLocks noGrp="1"/>
          </p:cNvSpPr>
          <p:nvPr>
            <p:ph type="sldNum" sz="quarter" idx="12"/>
          </p:nvPr>
        </p:nvSpPr>
        <p:spPr/>
        <p:txBody>
          <a:bodyPr/>
          <a:lstStyle>
            <a:lvl1pPr>
              <a:defRPr>
                <a:solidFill>
                  <a:srgbClr val="FFFFFF"/>
                </a:solidFill>
              </a:defRPr>
            </a:lvl1pPr>
            <a:extLst/>
          </a:lstStyle>
          <a:p>
            <a:fld id="{83D82479-2D06-42A3-A94E-5B5A8B40CF15}" type="slidenum">
              <a:rPr lang="es-MX" smtClean="0"/>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FE977E25-91B7-41C1-8548-B1DF86510701}" type="datetimeFigureOut">
              <a:rPr lang="es-MX" smtClean="0"/>
              <a:t>09/08/2016</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83D82479-2D06-42A3-A94E-5B5A8B40CF15}" type="slidenum">
              <a:rPr lang="es-MX" smtClean="0"/>
              <a:t>‹Nº›</a:t>
            </a:fld>
            <a:endParaRPr lang="es-MX"/>
          </a:p>
        </p:txBody>
      </p:sp>
      <p:sp>
        <p:nvSpPr>
          <p:cNvPr id="7" name="6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FE977E25-91B7-41C1-8548-B1DF86510701}" type="datetimeFigureOut">
              <a:rPr lang="es-MX" smtClean="0"/>
              <a:t>09/08/2016</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83D82479-2D06-42A3-A94E-5B5A8B40CF15}" type="slidenum">
              <a:rPr lang="es-MX" smtClean="0"/>
              <a:t>‹Nº›</a:t>
            </a:fld>
            <a:endParaRPr lang="es-MX"/>
          </a:p>
        </p:txBody>
      </p:sp>
      <p:sp>
        <p:nvSpPr>
          <p:cNvPr id="7" name="6 Cheurón"/>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7 Cheurón"/>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2">
        <a:schemeClr val="bg1"/>
      </p:bgRef>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FE977E25-91B7-41C1-8548-B1DF86510701}" type="datetimeFigureOut">
              <a:rPr lang="es-MX" smtClean="0"/>
              <a:t>09/08/2016</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83D82479-2D06-42A3-A94E-5B5A8B40CF15}" type="slidenum">
              <a:rPr lang="es-MX" smtClean="0"/>
              <a:t>‹Nº›</a:t>
            </a:fld>
            <a:endParaRPr lang="es-MX"/>
          </a:p>
        </p:txBody>
      </p:sp>
      <p:sp>
        <p:nvSpPr>
          <p:cNvPr id="8" name="7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FE977E25-91B7-41C1-8548-B1DF86510701}" type="datetimeFigureOut">
              <a:rPr lang="es-MX" smtClean="0"/>
              <a:t>09/08/2016</a:t>
            </a:fld>
            <a:endParaRPr lang="es-MX"/>
          </a:p>
        </p:txBody>
      </p:sp>
      <p:sp>
        <p:nvSpPr>
          <p:cNvPr id="8" name="7 Marcador de pie de página"/>
          <p:cNvSpPr>
            <a:spLocks noGrp="1"/>
          </p:cNvSpPr>
          <p:nvPr>
            <p:ph type="ftr" sz="quarter" idx="11"/>
          </p:nvPr>
        </p:nvSpPr>
        <p:spPr/>
        <p:txBody>
          <a:bodyPr/>
          <a:lstStyle>
            <a:extLst/>
          </a:lstStyle>
          <a:p>
            <a:endParaRPr lang="es-MX"/>
          </a:p>
        </p:txBody>
      </p:sp>
      <p:sp>
        <p:nvSpPr>
          <p:cNvPr id="9" name="8 Marcador de número de diapositiva"/>
          <p:cNvSpPr>
            <a:spLocks noGrp="1"/>
          </p:cNvSpPr>
          <p:nvPr>
            <p:ph type="sldNum" sz="quarter" idx="12"/>
          </p:nvPr>
        </p:nvSpPr>
        <p:spPr/>
        <p:txBody>
          <a:bodyPr/>
          <a:lstStyle>
            <a:extLst/>
          </a:lstStyle>
          <a:p>
            <a:fld id="{83D82479-2D06-42A3-A94E-5B5A8B40CF15}" type="slidenum">
              <a:rPr lang="es-MX" smtClean="0"/>
              <a:t>‹Nº›</a:t>
            </a:fld>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bg>
      <p:bgRef idx="1002">
        <a:schemeClr val="bg1"/>
      </p:bgRef>
    </p:bg>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extLst/>
          </a:lstStyle>
          <a:p>
            <a:fld id="{FE977E25-91B7-41C1-8548-B1DF86510701}" type="datetimeFigureOut">
              <a:rPr lang="es-MX" smtClean="0"/>
              <a:t>09/08/2016</a:t>
            </a:fld>
            <a:endParaRPr lang="es-MX"/>
          </a:p>
        </p:txBody>
      </p:sp>
      <p:sp>
        <p:nvSpPr>
          <p:cNvPr id="4" name="3 Marcador de pie de página"/>
          <p:cNvSpPr>
            <a:spLocks noGrp="1"/>
          </p:cNvSpPr>
          <p:nvPr>
            <p:ph type="ftr" sz="quarter" idx="11"/>
          </p:nvPr>
        </p:nvSpPr>
        <p:spPr/>
        <p:txBody>
          <a:bodyPr/>
          <a:lstStyle>
            <a:extLst/>
          </a:lstStyle>
          <a:p>
            <a:endParaRPr lang="es-MX"/>
          </a:p>
        </p:txBody>
      </p:sp>
      <p:sp>
        <p:nvSpPr>
          <p:cNvPr id="5" name="4 Marcador de número de diapositiva"/>
          <p:cNvSpPr>
            <a:spLocks noGrp="1"/>
          </p:cNvSpPr>
          <p:nvPr>
            <p:ph type="sldNum" sz="quarter" idx="12"/>
          </p:nvPr>
        </p:nvSpPr>
        <p:spPr/>
        <p:txBody>
          <a:bodyPr/>
          <a:lstStyle>
            <a:extLst/>
          </a:lstStyle>
          <a:p>
            <a:fld id="{83D82479-2D06-42A3-A94E-5B5A8B40CF15}" type="slidenum">
              <a:rPr lang="es-MX" smtClean="0"/>
              <a:t>‹Nº›</a:t>
            </a:fld>
            <a:endParaRPr lang="es-MX"/>
          </a:p>
        </p:txBody>
      </p:sp>
      <p:sp>
        <p:nvSpPr>
          <p:cNvPr id="6" name="5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FE977E25-91B7-41C1-8548-B1DF86510701}" type="datetimeFigureOut">
              <a:rPr lang="es-MX" smtClean="0"/>
              <a:t>09/08/2016</a:t>
            </a:fld>
            <a:endParaRPr lang="es-MX"/>
          </a:p>
        </p:txBody>
      </p:sp>
      <p:sp>
        <p:nvSpPr>
          <p:cNvPr id="3" name="2 Marcador de pie de página"/>
          <p:cNvSpPr>
            <a:spLocks noGrp="1"/>
          </p:cNvSpPr>
          <p:nvPr>
            <p:ph type="ftr" sz="quarter" idx="11"/>
          </p:nvPr>
        </p:nvSpPr>
        <p:spPr/>
        <p:txBody>
          <a:bodyPr/>
          <a:lstStyle>
            <a:extLst/>
          </a:lstStyle>
          <a:p>
            <a:endParaRPr lang="es-MX"/>
          </a:p>
        </p:txBody>
      </p:sp>
      <p:sp>
        <p:nvSpPr>
          <p:cNvPr id="4" name="3 Marcador de número de diapositiva"/>
          <p:cNvSpPr>
            <a:spLocks noGrp="1"/>
          </p:cNvSpPr>
          <p:nvPr>
            <p:ph type="sldNum" sz="quarter" idx="12"/>
          </p:nvPr>
        </p:nvSpPr>
        <p:spPr/>
        <p:txBody>
          <a:bodyPr/>
          <a:lstStyle>
            <a:extLst/>
          </a:lstStyle>
          <a:p>
            <a:fld id="{83D82479-2D06-42A3-A94E-5B5A8B40CF15}" type="slidenum">
              <a:rPr lang="es-MX" smtClean="0"/>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6727032" y="6407944"/>
            <a:ext cx="1920240" cy="365760"/>
          </a:xfrm>
        </p:spPr>
        <p:txBody>
          <a:bodyPr/>
          <a:lstStyle>
            <a:extLst/>
          </a:lstStyle>
          <a:p>
            <a:fld id="{FE977E25-91B7-41C1-8548-B1DF86510701}" type="datetimeFigureOut">
              <a:rPr lang="es-MX" smtClean="0"/>
              <a:t>09/08/2016</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83D82479-2D06-42A3-A94E-5B5A8B40CF15}" type="slidenum">
              <a:rPr lang="es-MX" smtClean="0"/>
              <a:t>‹Nº›</a:t>
            </a:fld>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
        <p:nvSpPr>
          <p:cNvPr id="3" name="2 Marcador de posición de imagen"/>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s-ES" smtClean="0"/>
              <a:t>Haga clic en el icono para agregar una imagen</a:t>
            </a:r>
            <a:endParaRPr kumimoji="0" lang="en-US" dirty="0"/>
          </a:p>
        </p:txBody>
      </p:sp>
      <p:sp>
        <p:nvSpPr>
          <p:cNvPr id="5" name="4 Marcador de fecha"/>
          <p:cNvSpPr>
            <a:spLocks noGrp="1"/>
          </p:cNvSpPr>
          <p:nvPr>
            <p:ph type="dt" sz="half" idx="10"/>
          </p:nvPr>
        </p:nvSpPr>
        <p:spPr/>
        <p:txBody>
          <a:bodyPr/>
          <a:lstStyle>
            <a:lvl1pPr>
              <a:defRPr>
                <a:solidFill>
                  <a:schemeClr val="tx1"/>
                </a:solidFill>
              </a:defRPr>
            </a:lvl1pPr>
            <a:extLst/>
          </a:lstStyle>
          <a:p>
            <a:fld id="{FE977E25-91B7-41C1-8548-B1DF86510701}" type="datetimeFigureOut">
              <a:rPr lang="es-MX" smtClean="0"/>
              <a:t>09/08/2016</a:t>
            </a:fld>
            <a:endParaRPr lang="es-MX"/>
          </a:p>
        </p:txBody>
      </p:sp>
      <p:sp>
        <p:nvSpPr>
          <p:cNvPr id="6" name="5 Marcador de pie de página"/>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s-MX"/>
          </a:p>
        </p:txBody>
      </p:sp>
      <p:sp>
        <p:nvSpPr>
          <p:cNvPr id="7" name="6 Marcador de número de diapositiva"/>
          <p:cNvSpPr>
            <a:spLocks noGrp="1"/>
          </p:cNvSpPr>
          <p:nvPr>
            <p:ph type="sldNum" sz="quarter" idx="12"/>
          </p:nvPr>
        </p:nvSpPr>
        <p:spPr/>
        <p:txBody>
          <a:bodyPr/>
          <a:lstStyle>
            <a:lvl1pPr>
              <a:defRPr>
                <a:solidFill>
                  <a:schemeClr val="tx1"/>
                </a:solidFill>
              </a:defRPr>
            </a:lvl1pPr>
            <a:extLst/>
          </a:lstStyle>
          <a:p>
            <a:fld id="{83D82479-2D06-42A3-A94E-5B5A8B40CF15}" type="slidenum">
              <a:rPr lang="es-MX" smtClean="0"/>
              <a:t>‹Nº›</a:t>
            </a:fld>
            <a:endParaRPr lang="es-MX"/>
          </a:p>
        </p:txBody>
      </p:sp>
      <p:sp>
        <p:nvSpPr>
          <p:cNvPr id="2" name="1 Título"/>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s-ES" smtClean="0"/>
              <a:t>Haga clic para modificar el estilo de título del patrón</a:t>
            </a:r>
            <a:endParaRPr kumimoji="0" lang="en-US"/>
          </a:p>
        </p:txBody>
      </p:sp>
      <p:sp>
        <p:nvSpPr>
          <p:cNvPr id="8" name="7 Forma libre"/>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8 Forma libre"/>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9 Triángulo rectángulo"/>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10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11 Cheurón"/>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12 Cheurón"/>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1481329"/>
            <a:ext cx="8229600" cy="4386071"/>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FE977E25-91B7-41C1-8548-B1DF86510701}" type="datetimeFigureOut">
              <a:rPr lang="es-MX" smtClean="0"/>
              <a:t>09/08/2016</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83D82479-2D06-42A3-A94E-5B5A8B40CF15}" type="slidenum">
              <a:rPr lang="es-MX" smtClean="0"/>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44013" y="274640"/>
            <a:ext cx="1777470" cy="5592761"/>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41"/>
            <a:ext cx="6324600" cy="5592760"/>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FE977E25-91B7-41C1-8548-B1DF86510701}" type="datetimeFigureOut">
              <a:rPr lang="es-MX" smtClean="0"/>
              <a:t>09/08/2016</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83D82479-2D06-42A3-A94E-5B5A8B40CF15}" type="slidenum">
              <a:rPr lang="es-MX" smtClean="0"/>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12 Forma libre"/>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11 Forma libre"/>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13 Triángulo rectángulo"/>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14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FE977E25-91B7-41C1-8548-B1DF86510701}" type="datetimeFigureOut">
              <a:rPr lang="es-MX" smtClean="0"/>
              <a:t>09/08/2016</a:t>
            </a:fld>
            <a:endParaRPr lang="es-MX"/>
          </a:p>
        </p:txBody>
      </p:sp>
      <p:sp>
        <p:nvSpPr>
          <p:cNvPr id="22" name="21 Marcador de pie de página"/>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s-MX"/>
          </a:p>
        </p:txBody>
      </p:sp>
      <p:sp>
        <p:nvSpPr>
          <p:cNvPr id="18" name="17 Marcador de número de diapositiva"/>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83D82479-2D06-42A3-A94E-5B5A8B40CF15}" type="slidenum">
              <a:rPr lang="es-MX" smtClean="0"/>
              <a:t>‹Nº›</a:t>
            </a:fld>
            <a:endParaRPr lang="es-MX"/>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900246" y="2643182"/>
            <a:ext cx="5743588" cy="1071570"/>
          </a:xfrm>
        </p:spPr>
        <p:txBody>
          <a:bodyPr>
            <a:noAutofit/>
          </a:bodyPr>
          <a:lstStyle/>
          <a:p>
            <a:pPr algn="ctr"/>
            <a:r>
              <a:rPr lang="es-MX" sz="3400" dirty="0" smtClean="0">
                <a:latin typeface="Arial" pitchFamily="34" charset="0"/>
                <a:cs typeface="Arial" pitchFamily="34" charset="0"/>
              </a:rPr>
              <a:t>Villa Educación</a:t>
            </a:r>
            <a:br>
              <a:rPr lang="es-MX" sz="3400" dirty="0" smtClean="0">
                <a:latin typeface="Arial" pitchFamily="34" charset="0"/>
                <a:cs typeface="Arial" pitchFamily="34" charset="0"/>
              </a:rPr>
            </a:br>
            <a:r>
              <a:rPr lang="es-MX" sz="3400" dirty="0" smtClean="0">
                <a:latin typeface="Arial" pitchFamily="34" charset="0"/>
                <a:cs typeface="Arial" pitchFamily="34" charset="0"/>
              </a:rPr>
              <a:t>Reconoces el género lírico</a:t>
            </a:r>
            <a:endParaRPr lang="es-MX" sz="3400" dirty="0">
              <a:latin typeface="Arial" pitchFamily="34" charset="0"/>
              <a:cs typeface="Arial" pitchFamily="34" charset="0"/>
            </a:endParaRPr>
          </a:p>
        </p:txBody>
      </p:sp>
      <p:pic>
        <p:nvPicPr>
          <p:cNvPr id="4" name="Picture 2"/>
          <p:cNvPicPr>
            <a:picLocks noChangeAspect="1" noChangeArrowheads="1"/>
          </p:cNvPicPr>
          <p:nvPr/>
        </p:nvPicPr>
        <p:blipFill>
          <a:blip r:embed="rId2" cstate="print"/>
          <a:srcRect/>
          <a:stretch>
            <a:fillRect/>
          </a:stretch>
        </p:blipFill>
        <p:spPr bwMode="auto">
          <a:xfrm>
            <a:off x="2547243" y="-24"/>
            <a:ext cx="6596789" cy="2286016"/>
          </a:xfrm>
          <a:prstGeom prst="rect">
            <a:avLst/>
          </a:prstGeom>
          <a:noFill/>
          <a:ln w="9525">
            <a:noFill/>
            <a:miter lim="800000"/>
            <a:headEnd/>
            <a:tailEnd/>
          </a:ln>
        </p:spPr>
      </p:pic>
      <p:pic>
        <p:nvPicPr>
          <p:cNvPr id="5" name="4 Imagen" descr="http://www.multiversidad.com.mx/eLearning/theme/afterburner/images/multii_plataforma.png"/>
          <p:cNvPicPr/>
          <p:nvPr/>
        </p:nvPicPr>
        <p:blipFill>
          <a:blip r:embed="rId3" cstate="print"/>
          <a:srcRect/>
          <a:stretch>
            <a:fillRect/>
          </a:stretch>
        </p:blipFill>
        <p:spPr bwMode="auto">
          <a:xfrm>
            <a:off x="409216" y="445728"/>
            <a:ext cx="2448272" cy="1268760"/>
          </a:xfrm>
          <a:prstGeom prst="rect">
            <a:avLst/>
          </a:prstGeom>
          <a:noFill/>
        </p:spPr>
      </p:pic>
      <p:sp>
        <p:nvSpPr>
          <p:cNvPr id="6" name="2 Subtítulo"/>
          <p:cNvSpPr txBox="1">
            <a:spLocks/>
          </p:cNvSpPr>
          <p:nvPr/>
        </p:nvSpPr>
        <p:spPr>
          <a:xfrm>
            <a:off x="1142976" y="4214818"/>
            <a:ext cx="7286676" cy="2643206"/>
          </a:xfrm>
          <a:prstGeom prst="rect">
            <a:avLst/>
          </a:prstGeom>
        </p:spPr>
        <p:txBody>
          <a:bodyPr vert="horz" lIns="91440" tIns="45720" rIns="91440" bIns="45720" rtlCol="0">
            <a:normAutofit fontScale="77500" lnSpcReduction="20000"/>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s-MX" sz="2800" dirty="0" smtClean="0">
                <a:latin typeface="Arial" pitchFamily="34" charset="0"/>
                <a:cs typeface="Arial" pitchFamily="34" charset="0"/>
              </a:rPr>
              <a:t>Maestra: </a:t>
            </a:r>
            <a:r>
              <a:rPr lang="es-MX" sz="2800" dirty="0" smtClean="0">
                <a:solidFill>
                  <a:schemeClr val="bg2">
                    <a:lumMod val="10000"/>
                  </a:schemeClr>
                </a:solidFill>
                <a:latin typeface="Arial" pitchFamily="34" charset="0"/>
                <a:cs typeface="Arial" pitchFamily="34" charset="0"/>
              </a:rPr>
              <a:t>María José Camacho Pérez.</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s-MX" sz="2800" dirty="0" smtClean="0">
                <a:solidFill>
                  <a:schemeClr val="bg2">
                    <a:lumMod val="10000"/>
                  </a:schemeClr>
                </a:solidFill>
                <a:latin typeface="Arial" pitchFamily="34" charset="0"/>
                <a:cs typeface="Arial" pitchFamily="34" charset="0"/>
              </a:rPr>
              <a:t>Asignatura: Taller de Lectura y Redacción II</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s-MX" sz="2800" dirty="0" smtClean="0">
                <a:solidFill>
                  <a:schemeClr val="bg2">
                    <a:lumMod val="10000"/>
                  </a:schemeClr>
                </a:solidFill>
                <a:latin typeface="Arial" pitchFamily="34" charset="0"/>
                <a:cs typeface="Arial" pitchFamily="34" charset="0"/>
              </a:rPr>
              <a:t>2do. Semestre</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s-MX" sz="2800" dirty="0" smtClean="0">
                <a:latin typeface="Arial" pitchFamily="34" charset="0"/>
                <a:cs typeface="Arial" pitchFamily="34" charset="0"/>
              </a:rPr>
              <a:t>De acuerdo a la Taxonomía de </a:t>
            </a:r>
            <a:r>
              <a:rPr lang="es-MX" sz="2800" dirty="0" err="1" smtClean="0">
                <a:latin typeface="Arial" pitchFamily="34" charset="0"/>
                <a:cs typeface="Arial" pitchFamily="34" charset="0"/>
              </a:rPr>
              <a:t>Bloom</a:t>
            </a:r>
            <a:r>
              <a:rPr lang="es-MX" sz="2800" dirty="0" smtClean="0">
                <a:latin typeface="Arial" pitchFamily="34" charset="0"/>
                <a:cs typeface="Arial" pitchFamily="34" charset="0"/>
              </a:rPr>
              <a:t> primero será el </a:t>
            </a:r>
            <a:r>
              <a:rPr lang="es-MX" sz="2800" u="sng" dirty="0" smtClean="0">
                <a:latin typeface="Arial" pitchFamily="34" charset="0"/>
                <a:cs typeface="Arial" pitchFamily="34" charset="0"/>
              </a:rPr>
              <a:t>conocimiento</a:t>
            </a:r>
            <a:r>
              <a:rPr lang="es-MX" sz="2800" dirty="0" smtClean="0">
                <a:latin typeface="Arial" pitchFamily="34" charset="0"/>
                <a:cs typeface="Arial" pitchFamily="34" charset="0"/>
              </a:rPr>
              <a:t> y posteriormente la </a:t>
            </a:r>
            <a:r>
              <a:rPr lang="es-MX" sz="2800" u="sng" dirty="0" smtClean="0">
                <a:latin typeface="Arial" pitchFamily="34" charset="0"/>
                <a:cs typeface="Arial" pitchFamily="34" charset="0"/>
              </a:rPr>
              <a:t>aplicación</a:t>
            </a:r>
            <a:r>
              <a:rPr lang="es-MX" sz="2800" dirty="0" smtClean="0">
                <a:latin typeface="Arial" pitchFamily="34" charset="0"/>
                <a:cs typeface="Arial" pitchFamily="34" charset="0"/>
              </a:rPr>
              <a:t>.</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s-MX" sz="2800" dirty="0" err="1" smtClean="0">
                <a:latin typeface="Arial" pitchFamily="34" charset="0"/>
                <a:cs typeface="Arial" pitchFamily="34" charset="0"/>
              </a:rPr>
              <a:t>Multiversidad</a:t>
            </a:r>
            <a:r>
              <a:rPr lang="es-MX" sz="2800" dirty="0" smtClean="0">
                <a:latin typeface="Arial" pitchFamily="34" charset="0"/>
                <a:cs typeface="Arial" pitchFamily="34" charset="0"/>
              </a:rPr>
              <a:t> Latinoamericana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s-MX" sz="2800" dirty="0" smtClean="0">
                <a:latin typeface="Arial" pitchFamily="34" charset="0"/>
                <a:cs typeface="Arial" pitchFamily="34" charset="0"/>
              </a:rPr>
              <a:t>Campus Culiacán Norte.</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s-MX" sz="2800" dirty="0" smtClean="0">
                <a:latin typeface="Arial" pitchFamily="34" charset="0"/>
                <a:cs typeface="Arial" pitchFamily="34" charset="0"/>
              </a:rPr>
              <a:t>Fecha:- 13-Marzo-2015.</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lang="es-MX" sz="3200" dirty="0" smtClean="0">
              <a:latin typeface="Arial" pitchFamily="34" charset="0"/>
              <a:cs typeface="Arial" pitchFamily="34" charset="0"/>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s-MX" sz="3200" b="1"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92500" lnSpcReduction="20000"/>
          </a:bodyPr>
          <a:lstStyle/>
          <a:p>
            <a:pPr algn="just"/>
            <a:r>
              <a:rPr lang="es-MX" dirty="0" smtClean="0">
                <a:solidFill>
                  <a:schemeClr val="bg2">
                    <a:lumMod val="10000"/>
                  </a:schemeClr>
                </a:solidFill>
                <a:latin typeface="Arial" pitchFamily="34" charset="0"/>
                <a:cs typeface="Arial" pitchFamily="34" charset="0"/>
              </a:rPr>
              <a:t>El género narrativo:</a:t>
            </a:r>
          </a:p>
          <a:p>
            <a:pPr algn="just">
              <a:buNone/>
            </a:pPr>
            <a:r>
              <a:rPr lang="es-MX" dirty="0" smtClean="0">
                <a:solidFill>
                  <a:schemeClr val="bg2">
                    <a:lumMod val="10000"/>
                  </a:schemeClr>
                </a:solidFill>
                <a:latin typeface="Arial" pitchFamily="34" charset="0"/>
                <a:cs typeface="Arial" pitchFamily="34" charset="0"/>
              </a:rPr>
              <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En las obras pertenecientes a este género, un narrador presenta una acción o sucesión de hechos en la que participan una serie de personajes que se sitúan en un espacio y en un tiempo.</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La narración literaria se caracteriza, frente a otro tipo de narraciones, por recrear un mundo de ficción. Es verdad que muchos de los hechos relatados en narraciones literarias están inspirados en la realidad, e incluso algunos de ellos son ciertos. </a:t>
            </a:r>
            <a:endParaRPr lang="es-MX" dirty="0">
              <a:solidFill>
                <a:schemeClr val="bg2">
                  <a:lumMod val="10000"/>
                </a:schemeClr>
              </a:solidFill>
              <a:latin typeface="Arial" pitchFamily="34" charset="0"/>
              <a:cs typeface="Arial" pitchFamily="34" charset="0"/>
            </a:endParaRPr>
          </a:p>
        </p:txBody>
      </p:sp>
      <p:sp>
        <p:nvSpPr>
          <p:cNvPr id="3" name="2 Título"/>
          <p:cNvSpPr>
            <a:spLocks noGrp="1"/>
          </p:cNvSpPr>
          <p:nvPr>
            <p:ph type="title"/>
          </p:nvPr>
        </p:nvSpPr>
        <p:spPr>
          <a:xfrm>
            <a:off x="457200" y="0"/>
            <a:ext cx="8229600" cy="1500174"/>
          </a:xfrm>
        </p:spPr>
        <p:txBody>
          <a:bodyPr>
            <a:noAutofit/>
          </a:bodyPr>
          <a:lstStyle/>
          <a:p>
            <a:pPr algn="ctr"/>
            <a:r>
              <a:rPr lang="es-MX" sz="3400" dirty="0" smtClean="0">
                <a:latin typeface="Arial" pitchFamily="34" charset="0"/>
                <a:cs typeface="Arial" pitchFamily="34" charset="0"/>
              </a:rPr>
              <a:t>Ubicación de la lírica como parte de los tres grandes géneros de la Literatura Universal</a:t>
            </a:r>
            <a:endParaRPr lang="es-MX" sz="3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857232"/>
            <a:ext cx="8229600" cy="5150059"/>
          </a:xfrm>
        </p:spPr>
        <p:txBody>
          <a:bodyPr>
            <a:normAutofit fontScale="85000" lnSpcReduction="20000"/>
          </a:bodyPr>
          <a:lstStyle/>
          <a:p>
            <a:pPr algn="just"/>
            <a:r>
              <a:rPr lang="es-MX" dirty="0" smtClean="0">
                <a:solidFill>
                  <a:schemeClr val="bg2">
                    <a:lumMod val="10000"/>
                  </a:schemeClr>
                </a:solidFill>
              </a:rPr>
              <a:t>A diferencia del género lírico, que se centra en la descripción del estado emocional o espiritual de la voz poética, en el narrativo predomina una visión externa de la materia tratada. El autor se interesa por las relaciones del hombre con todo lo que le rodea; por eso, generalmente, el ambiente y el desarrollo de las relaciones entre los personajes son elementos fundamentales de la narrativa.</a:t>
            </a:r>
          </a:p>
          <a:p>
            <a:pPr algn="just">
              <a:buNone/>
            </a:pPr>
            <a:r>
              <a:rPr lang="es-MX" dirty="0" smtClean="0">
                <a:solidFill>
                  <a:schemeClr val="bg2">
                    <a:lumMod val="10000"/>
                  </a:schemeClr>
                </a:solidFill>
              </a:rPr>
              <a:t/>
            </a:r>
            <a:br>
              <a:rPr lang="es-MX" dirty="0" smtClean="0">
                <a:solidFill>
                  <a:schemeClr val="bg2">
                    <a:lumMod val="10000"/>
                  </a:schemeClr>
                </a:solidFill>
              </a:rPr>
            </a:br>
            <a:r>
              <a:rPr lang="es-MX" dirty="0" smtClean="0">
                <a:solidFill>
                  <a:schemeClr val="bg2">
                    <a:lumMod val="10000"/>
                  </a:schemeClr>
                </a:solidFill>
              </a:rPr>
              <a:t/>
            </a:r>
            <a:br>
              <a:rPr lang="es-MX" dirty="0" smtClean="0">
                <a:solidFill>
                  <a:schemeClr val="bg2">
                    <a:lumMod val="10000"/>
                  </a:schemeClr>
                </a:solidFill>
              </a:rPr>
            </a:br>
            <a:r>
              <a:rPr lang="es-MX" dirty="0" smtClean="0">
                <a:solidFill>
                  <a:schemeClr val="bg2">
                    <a:lumMod val="10000"/>
                  </a:schemeClr>
                </a:solidFill>
              </a:rPr>
              <a:t>En la narración es frecuente el uso de la tercera persona. Sin embargo, también pueden emplearse otras personas gramaticales, como la primera, que se utiliza a menudo cuando el narrador es el protagonista de la historia o uno de los personajes.</a:t>
            </a:r>
            <a:br>
              <a:rPr lang="es-MX" dirty="0" smtClean="0">
                <a:solidFill>
                  <a:schemeClr val="bg2">
                    <a:lumMod val="10000"/>
                  </a:schemeClr>
                </a:solidFill>
              </a:rPr>
            </a:br>
            <a:endParaRPr lang="es-MX" dirty="0">
              <a:solidFill>
                <a:schemeClr val="bg2">
                  <a:lumMod val="10000"/>
                </a:scheme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1695642"/>
            <a:ext cx="8229600" cy="5090944"/>
          </a:xfrm>
        </p:spPr>
        <p:txBody>
          <a:bodyPr>
            <a:normAutofit fontScale="70000" lnSpcReduction="20000"/>
          </a:bodyPr>
          <a:lstStyle/>
          <a:p>
            <a:r>
              <a:rPr lang="es-MX" dirty="0" smtClean="0">
                <a:solidFill>
                  <a:schemeClr val="bg2">
                    <a:lumMod val="10000"/>
                  </a:schemeClr>
                </a:solidFill>
                <a:latin typeface="Arial" pitchFamily="34" charset="0"/>
                <a:cs typeface="Arial" pitchFamily="34" charset="0"/>
              </a:rPr>
              <a:t>• Poema histórico: emplea lenguaje bello y original. Sus motivos son históricos.</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Parábola: es moralizador. Son de corte cristiano y lo encontramos en los Evangelios.</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Fábula: Su personajes son por lo general seres irracionales, su carácter es simbólico y dramático. Hay libertad de versificación. Deja una moraleja.</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Novela: de mayor extensión que cualquier otra narración, es basada en hechos ficticios pero verosímiles.</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Leyenda: narraciones basadas en hechos tenidos por históricos o en tradiciones populares más o menos verosímiles y auténticas.</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Cuento: de menor extensión que la novela. Los episodios se desarrollan en menos tiempo.</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Epopeya: Hechos memorables y de trascendencia para un pueblo, raza o la humanidad. Acciones históricas y sin tomar la vida del poeta. Sus personajes actúan con heroísmo.</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Epístolas: narraciones por medio de cartas, donde el autor sostiene un diálogo directo con una segunda persona.</a:t>
            </a:r>
            <a:br>
              <a:rPr lang="es-MX" dirty="0" smtClean="0">
                <a:solidFill>
                  <a:schemeClr val="bg2">
                    <a:lumMod val="10000"/>
                  </a:schemeClr>
                </a:solidFill>
                <a:latin typeface="Arial" pitchFamily="34" charset="0"/>
                <a:cs typeface="Arial" pitchFamily="34" charset="0"/>
              </a:rPr>
            </a:br>
            <a:endParaRPr lang="es-MX" dirty="0">
              <a:solidFill>
                <a:schemeClr val="bg2">
                  <a:lumMod val="10000"/>
                </a:schemeClr>
              </a:solidFill>
              <a:latin typeface="Arial" pitchFamily="34" charset="0"/>
              <a:cs typeface="Arial" pitchFamily="34" charset="0"/>
            </a:endParaRPr>
          </a:p>
        </p:txBody>
      </p:sp>
      <p:sp>
        <p:nvSpPr>
          <p:cNvPr id="3" name="2 Título"/>
          <p:cNvSpPr>
            <a:spLocks noGrp="1"/>
          </p:cNvSpPr>
          <p:nvPr>
            <p:ph type="title"/>
          </p:nvPr>
        </p:nvSpPr>
        <p:spPr/>
        <p:txBody>
          <a:bodyPr>
            <a:normAutofit fontScale="90000"/>
          </a:bodyPr>
          <a:lstStyle/>
          <a:p>
            <a:r>
              <a:rPr lang="es-MX" b="0" dirty="0" smtClean="0"/>
              <a:t>El género narrativo se clasifica en subgéneros:</a:t>
            </a:r>
            <a:endParaRPr lang="es-MX"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500034" y="2124270"/>
            <a:ext cx="8229600" cy="3090680"/>
          </a:xfrm>
        </p:spPr>
        <p:txBody>
          <a:bodyPr/>
          <a:lstStyle/>
          <a:p>
            <a:r>
              <a:rPr lang="es-MX" dirty="0" smtClean="0">
                <a:solidFill>
                  <a:schemeClr val="bg2">
                    <a:lumMod val="10000"/>
                  </a:schemeClr>
                </a:solidFill>
                <a:latin typeface="Arial" pitchFamily="34" charset="0"/>
                <a:cs typeface="Arial" pitchFamily="34" charset="0"/>
              </a:rPr>
              <a:t>El género lírico es aquel en que el poeta canta sus propios sentimientos. Es de carácter subjetivo porque la fuente, el sujeto de la inspiración, es el poeta.</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El nombre de lírico viene de los griegos, que cantaban estas composiciones al son de la lira.</a:t>
            </a:r>
            <a:endParaRPr lang="es-MX" dirty="0">
              <a:solidFill>
                <a:schemeClr val="bg2">
                  <a:lumMod val="10000"/>
                </a:schemeClr>
              </a:solidFill>
              <a:latin typeface="Arial" pitchFamily="34" charset="0"/>
              <a:cs typeface="Arial" pitchFamily="34" charset="0"/>
            </a:endParaRPr>
          </a:p>
        </p:txBody>
      </p:sp>
      <p:sp>
        <p:nvSpPr>
          <p:cNvPr id="3" name="2 Título"/>
          <p:cNvSpPr>
            <a:spLocks noGrp="1"/>
          </p:cNvSpPr>
          <p:nvPr>
            <p:ph type="title"/>
          </p:nvPr>
        </p:nvSpPr>
        <p:spPr>
          <a:xfrm>
            <a:off x="457200" y="500050"/>
            <a:ext cx="8229600" cy="1143000"/>
          </a:xfrm>
        </p:spPr>
        <p:txBody>
          <a:bodyPr/>
          <a:lstStyle/>
          <a:p>
            <a:pPr algn="ctr"/>
            <a:r>
              <a:rPr lang="es-MX" dirty="0" smtClean="0">
                <a:latin typeface="Arial" pitchFamily="34" charset="0"/>
                <a:cs typeface="Arial" pitchFamily="34" charset="0"/>
              </a:rPr>
              <a:t>Género Lírico</a:t>
            </a:r>
            <a:endParaRPr lang="es-MX" dirty="0">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1285860"/>
            <a:ext cx="8229600" cy="5572140"/>
          </a:xfrm>
        </p:spPr>
        <p:txBody>
          <a:bodyPr>
            <a:normAutofit fontScale="62500" lnSpcReduction="20000"/>
          </a:bodyPr>
          <a:lstStyle/>
          <a:p>
            <a:r>
              <a:rPr lang="es-MX" dirty="0" smtClean="0">
                <a:solidFill>
                  <a:schemeClr val="bg2">
                    <a:lumMod val="10000"/>
                  </a:schemeClr>
                </a:solidFill>
                <a:latin typeface="Arial" pitchFamily="34" charset="0"/>
                <a:cs typeface="Arial" pitchFamily="34" charset="0"/>
              </a:rPr>
              <a:t> La Oda: en ella se expresan los movimientos más hondos del espíritu y los más apasionados sentimientos del corazón humano. La oda equivale a canto. Despierta su entusiasmo o admiración hacia lo grandioso de la naturaleza, la gloria de los héroes, las altas y nobles virtudes, los sentimientos patrióticos, etc.</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El Himno: el himno se deriva de la oda, su objetivo es cantar las glorias nacionales. Es una de las composiciones más antiguas y se emplea en diversos países para expresar los sentimientos colectivos. Este por ser un canto patriótico, religioso y una expresión de sentimientos colectivos, se populariza en mayor grado que las odas. </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La Elegía: expresa sentimientos tristes y melancólicos. Los temas en ella son penas, desengaños, pérdida de seres amados, desgracias personales, etc.</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El Soneto: es una combinación métrica que consta de dos cuartetos y dos tercetos de versos endecasílabos y </a:t>
            </a:r>
            <a:r>
              <a:rPr lang="es-MX" dirty="0" err="1" smtClean="0">
                <a:solidFill>
                  <a:schemeClr val="bg2">
                    <a:lumMod val="10000"/>
                  </a:schemeClr>
                </a:solidFill>
                <a:latin typeface="Arial" pitchFamily="34" charset="0"/>
                <a:cs typeface="Arial" pitchFamily="34" charset="0"/>
              </a:rPr>
              <a:t>consonantados</a:t>
            </a:r>
            <a:r>
              <a:rPr lang="es-MX" dirty="0" smtClean="0">
                <a:solidFill>
                  <a:schemeClr val="bg2">
                    <a:lumMod val="10000"/>
                  </a:schemeClr>
                </a:solidFill>
                <a:latin typeface="Arial" pitchFamily="34" charset="0"/>
                <a:cs typeface="Arial" pitchFamily="34" charset="0"/>
              </a:rPr>
              <a:t>. El motivo se va desarrollando progresivamente hasta condensarse en el último verso del segundo terceto.</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El epitalamio: se refiere a la celebración de matrimonios, en él se elogia las virtudes y métricos de los esposos y formula votos fervientes por su felicidad futura. </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El Madrigal: son pequeños poemas que expresan con gracia y espontaneidad, una fina galantería. Su tema puede ser el amor o la admiración que infunda la belleza de una mujer.</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El Epigrama: expresa un pensamiento agudo, ingenioso y picaresco. Su contenido es breve.</a:t>
            </a:r>
            <a:endParaRPr lang="es-MX" dirty="0">
              <a:solidFill>
                <a:schemeClr val="bg2">
                  <a:lumMod val="10000"/>
                </a:schemeClr>
              </a:solidFill>
              <a:latin typeface="Arial" pitchFamily="34" charset="0"/>
              <a:cs typeface="Arial" pitchFamily="34" charset="0"/>
            </a:endParaRPr>
          </a:p>
        </p:txBody>
      </p:sp>
      <p:sp>
        <p:nvSpPr>
          <p:cNvPr id="3" name="2 Título"/>
          <p:cNvSpPr>
            <a:spLocks noGrp="1"/>
          </p:cNvSpPr>
          <p:nvPr>
            <p:ph type="title"/>
          </p:nvPr>
        </p:nvSpPr>
        <p:spPr/>
        <p:txBody>
          <a:bodyPr/>
          <a:lstStyle/>
          <a:p>
            <a:pPr algn="ctr"/>
            <a:r>
              <a:rPr lang="es-MX" sz="4500" dirty="0" smtClean="0">
                <a:latin typeface="Arial" pitchFamily="34" charset="0"/>
                <a:cs typeface="Arial" pitchFamily="34" charset="0"/>
              </a:rPr>
              <a:t>Los subgéneros líricos</a:t>
            </a:r>
            <a:endParaRPr lang="es-MX" sz="4500" dirty="0">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1357298"/>
            <a:ext cx="8229600" cy="5286412"/>
          </a:xfrm>
        </p:spPr>
        <p:txBody>
          <a:bodyPr>
            <a:normAutofit fontScale="62500" lnSpcReduction="20000"/>
          </a:bodyPr>
          <a:lstStyle/>
          <a:p>
            <a:r>
              <a:rPr lang="es-MX" dirty="0" smtClean="0">
                <a:solidFill>
                  <a:schemeClr val="bg2">
                    <a:lumMod val="10000"/>
                  </a:schemeClr>
                </a:solidFill>
                <a:latin typeface="Arial" pitchFamily="34" charset="0"/>
                <a:cs typeface="Arial" pitchFamily="34" charset="0"/>
              </a:rPr>
              <a:t>La palabra drama se deriva del griego “</a:t>
            </a:r>
            <a:r>
              <a:rPr lang="es-MX" dirty="0" err="1" smtClean="0">
                <a:solidFill>
                  <a:schemeClr val="bg2">
                    <a:lumMod val="10000"/>
                  </a:schemeClr>
                </a:solidFill>
                <a:latin typeface="Arial" pitchFamily="34" charset="0"/>
                <a:cs typeface="Arial" pitchFamily="34" charset="0"/>
              </a:rPr>
              <a:t>drao</a:t>
            </a:r>
            <a:r>
              <a:rPr lang="es-MX" dirty="0" smtClean="0">
                <a:solidFill>
                  <a:schemeClr val="bg2">
                    <a:lumMod val="10000"/>
                  </a:schemeClr>
                </a:solidFill>
                <a:latin typeface="Arial" pitchFamily="34" charset="0"/>
                <a:cs typeface="Arial" pitchFamily="34" charset="0"/>
              </a:rPr>
              <a:t>” que significa hacer o ejecutar. Comprende todas las composiciones literarias escritas para la representación teatral.</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El género dramático es aquel que representa algún episodio o conflicto de la vida de los seres humanos por medio del diálogo de los personajes. </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La palabra dramático proviene de “drama”; esta palabra corresponde al desarrollo de un acontecimiento dentro de un espacio y tiempos determinados. Los hechos se refieren a personas o caracteres que simbolizan en forma concreta y directa un conflicto humano. </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Este género está destinado a ser representado públicamente frente a un auditorio, por lo tanto, abarca a todas manifestaciones teatrales, a todo lo escrito para el teatro y a todo lo que es susceptible de representación escénica ante un público.</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Una característica esencial es la acción. Lo que sucede en la obra no está descrito ni narrado ni comentado directamente por el dramaturgo, sino visto por el espectador. La obra está escrita, pero lo principal en ella es lo que ocurre (debido a esto, existen obras dramáticas sin palabras, o sea mudas, en las cuales se utilizan gestos y actitudes que expresan el conflicto).</a:t>
            </a:r>
            <a:endParaRPr lang="es-MX" dirty="0">
              <a:solidFill>
                <a:schemeClr val="bg2">
                  <a:lumMod val="10000"/>
                </a:schemeClr>
              </a:solidFill>
              <a:latin typeface="Arial" pitchFamily="34" charset="0"/>
              <a:cs typeface="Arial" pitchFamily="34" charset="0"/>
            </a:endParaRPr>
          </a:p>
        </p:txBody>
      </p:sp>
      <p:sp>
        <p:nvSpPr>
          <p:cNvPr id="3" name="2 Título"/>
          <p:cNvSpPr>
            <a:spLocks noGrp="1"/>
          </p:cNvSpPr>
          <p:nvPr>
            <p:ph type="title"/>
          </p:nvPr>
        </p:nvSpPr>
        <p:spPr/>
        <p:txBody>
          <a:bodyPr/>
          <a:lstStyle/>
          <a:p>
            <a:pPr algn="ctr"/>
            <a:r>
              <a:rPr lang="es-MX" dirty="0" smtClean="0"/>
              <a:t>Género Dramático</a:t>
            </a:r>
            <a:endParaRPr lang="es-MX"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lstStyle/>
          <a:p>
            <a:pPr>
              <a:buNone/>
            </a:pPr>
            <a:r>
              <a:rPr lang="es-MX" dirty="0" smtClean="0">
                <a:solidFill>
                  <a:schemeClr val="bg2">
                    <a:lumMod val="10000"/>
                  </a:schemeClr>
                </a:solidFill>
                <a:latin typeface="Arial" pitchFamily="34" charset="0"/>
                <a:cs typeface="Arial" pitchFamily="34" charset="0"/>
              </a:rPr>
              <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Tragedia: se refiere a un episodio fatal de la vida, que termina en forma triste o con la muerte del protagonista.</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 Comedia: presenta aspectos cómicos u optimistas de la vida. Tiene un desenlace feliz.</a:t>
            </a:r>
            <a:br>
              <a:rPr lang="es-MX" dirty="0" smtClean="0">
                <a:solidFill>
                  <a:schemeClr val="bg2">
                    <a:lumMod val="10000"/>
                  </a:schemeClr>
                </a:solidFill>
                <a:latin typeface="Arial" pitchFamily="34" charset="0"/>
                <a:cs typeface="Arial" pitchFamily="34" charset="0"/>
              </a:rPr>
            </a:br>
            <a:r>
              <a:rPr lang="es-MX" dirty="0" smtClean="0">
                <a:solidFill>
                  <a:schemeClr val="bg2">
                    <a:lumMod val="10000"/>
                  </a:schemeClr>
                </a:solidFill>
                <a:latin typeface="Arial" pitchFamily="34" charset="0"/>
                <a:cs typeface="Arial" pitchFamily="34" charset="0"/>
              </a:rPr>
              <a:t>o TRAGICOMEDIA: Obra que participa de los géneros trágico y cómico.</a:t>
            </a:r>
            <a:endParaRPr lang="es-MX" dirty="0">
              <a:solidFill>
                <a:schemeClr val="bg2">
                  <a:lumMod val="10000"/>
                </a:schemeClr>
              </a:solidFill>
              <a:latin typeface="Arial" pitchFamily="34" charset="0"/>
              <a:cs typeface="Arial" pitchFamily="34" charset="0"/>
            </a:endParaRPr>
          </a:p>
        </p:txBody>
      </p:sp>
      <p:sp>
        <p:nvSpPr>
          <p:cNvPr id="3" name="2 Título"/>
          <p:cNvSpPr>
            <a:spLocks noGrp="1"/>
          </p:cNvSpPr>
          <p:nvPr>
            <p:ph type="title"/>
          </p:nvPr>
        </p:nvSpPr>
        <p:spPr/>
        <p:txBody>
          <a:bodyPr/>
          <a:lstStyle/>
          <a:p>
            <a:pPr algn="ctr"/>
            <a:r>
              <a:rPr lang="es-MX" dirty="0" smtClean="0">
                <a:latin typeface="Arial" pitchFamily="34" charset="0"/>
                <a:cs typeface="Arial" pitchFamily="34" charset="0"/>
              </a:rPr>
              <a:t>División del Género Dramático</a:t>
            </a:r>
            <a:endParaRPr lang="es-MX" dirty="0">
              <a:latin typeface="Arial" pitchFamily="34" charset="0"/>
              <a:cs typeface="Arial" pitchFamily="34"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urrencia">
  <a:themeElements>
    <a:clrScheme name="Personalizado 1">
      <a:dk1>
        <a:srgbClr val="FFFFFF"/>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102</TotalTime>
  <Words>290</Words>
  <Application>Microsoft Office PowerPoint</Application>
  <PresentationFormat>Presentación en pantalla (4:3)</PresentationFormat>
  <Paragraphs>23</Paragraphs>
  <Slides>8</Slides>
  <Notes>0</Notes>
  <HiddenSlides>0</HiddenSlides>
  <MMClips>0</MMClips>
  <ScaleCrop>false</ScaleCrop>
  <HeadingPairs>
    <vt:vector size="4" baseType="variant">
      <vt:variant>
        <vt:lpstr>Tema</vt:lpstr>
      </vt:variant>
      <vt:variant>
        <vt:i4>1</vt:i4>
      </vt:variant>
      <vt:variant>
        <vt:lpstr>Títulos de diapositiva</vt:lpstr>
      </vt:variant>
      <vt:variant>
        <vt:i4>8</vt:i4>
      </vt:variant>
    </vt:vector>
  </HeadingPairs>
  <TitlesOfParts>
    <vt:vector size="9" baseType="lpstr">
      <vt:lpstr>Concurrencia</vt:lpstr>
      <vt:lpstr>Villa Educación Reconoces el género lírico</vt:lpstr>
      <vt:lpstr>Ubicación de la lírica como parte de los tres grandes géneros de la Literatura Universal</vt:lpstr>
      <vt:lpstr>Presentación de PowerPoint</vt:lpstr>
      <vt:lpstr>El género narrativo se clasifica en subgéneros:</vt:lpstr>
      <vt:lpstr>Género Lírico</vt:lpstr>
      <vt:lpstr>Los subgéneros líricos</vt:lpstr>
      <vt:lpstr>Género Dramático</vt:lpstr>
      <vt:lpstr>División del Género Dramático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Villa Educación Reconoces el género lírico</dc:title>
  <dc:creator>Plus</dc:creator>
  <cp:lastModifiedBy>TValladolid</cp:lastModifiedBy>
  <cp:revision>4</cp:revision>
  <dcterms:created xsi:type="dcterms:W3CDTF">2015-03-13T23:42:44Z</dcterms:created>
  <dcterms:modified xsi:type="dcterms:W3CDTF">2016-08-09T17:59:06Z</dcterms:modified>
</cp:coreProperties>
</file>