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84" r:id="rId1"/>
  </p:sldMasterIdLst>
  <p:sldIdLst>
    <p:sldId id="256" r:id="rId2"/>
    <p:sldId id="257" r:id="rId3"/>
    <p:sldId id="258" r:id="rId4"/>
    <p:sldId id="260" r:id="rId5"/>
    <p:sldId id="259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Estilo medio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Estilo medio 2 - Énfasis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13" autoAdjust="0"/>
    <p:restoredTop sz="94660"/>
  </p:normalViewPr>
  <p:slideViewPr>
    <p:cSldViewPr snapToGrid="0">
      <p:cViewPr>
        <p:scale>
          <a:sx n="67" d="100"/>
          <a:sy n="67" d="100"/>
        </p:scale>
        <p:origin x="600" y="33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96DFF08F-DC6B-4601-B491-B0F83F6DD2DA}" type="datetimeFigureOut">
              <a:rPr lang="en-US" dirty="0"/>
              <a:t>2/28/2015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dirty="0"/>
              <a:t>‹Nº›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2/28/2015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2/28/2015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‹Nº›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2/28/2015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2/28/2015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2/28/2015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2/28/2015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2/28/2015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2/28/2015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2/28/2015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F08F-DC6B-4601-B491-B0F83F6DD2DA}" type="datetimeFigureOut">
              <a:rPr lang="en-US" dirty="0"/>
              <a:t>2/28/2015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96DFF08F-DC6B-4601-B491-B0F83F6DD2DA}" type="datetimeFigureOut">
              <a:rPr lang="en-US" dirty="0"/>
              <a:pPr/>
              <a:t>2/28/2015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271462" y="853801"/>
            <a:ext cx="11706726" cy="2926080"/>
          </a:xfrm>
        </p:spPr>
        <p:txBody>
          <a:bodyPr>
            <a:normAutofit fontScale="90000"/>
          </a:bodyPr>
          <a:lstStyle/>
          <a:p>
            <a:r>
              <a:rPr lang="es-MX" sz="6000" dirty="0" smtClean="0">
                <a:latin typeface="Century Gothic" panose="020B0502020202020204" pitchFamily="34" charset="0"/>
              </a:rPr>
              <a:t>B l o q u e    I</a:t>
            </a:r>
            <a:r>
              <a:rPr lang="es-MX" sz="6000" dirty="0" smtClean="0"/>
              <a:t/>
            </a:r>
            <a:br>
              <a:rPr lang="es-MX" sz="6000" dirty="0" smtClean="0"/>
            </a:br>
            <a:r>
              <a:rPr lang="es-MX" sz="6000" dirty="0" smtClean="0">
                <a:effectLst>
                  <a:glow rad="101600">
                    <a:schemeClr val="tx1">
                      <a:lumMod val="95000"/>
                      <a:lumOff val="5000"/>
                      <a:alpha val="60000"/>
                    </a:schemeClr>
                  </a:glow>
                </a:effectLst>
              </a:rPr>
              <a:t/>
            </a:r>
            <a:br>
              <a:rPr lang="es-MX" sz="6000" dirty="0" smtClean="0">
                <a:effectLst>
                  <a:glow rad="101600">
                    <a:schemeClr val="tx1">
                      <a:lumMod val="95000"/>
                      <a:lumOff val="5000"/>
                      <a:alpha val="60000"/>
                    </a:schemeClr>
                  </a:glow>
                </a:effectLst>
              </a:rPr>
            </a:br>
            <a:r>
              <a:rPr lang="es-MX" sz="6700" dirty="0" smtClean="0">
                <a:effectLst>
                  <a:glow rad="101600">
                    <a:schemeClr val="tx1">
                      <a:lumMod val="95000"/>
                      <a:lumOff val="5000"/>
                      <a:alpha val="60000"/>
                    </a:schemeClr>
                  </a:glow>
                </a:effectLst>
                <a:latin typeface="Colonna MT" panose="04020805060202030203" pitchFamily="82" charset="0"/>
              </a:rPr>
              <a:t>introducción a </a:t>
            </a:r>
            <a:r>
              <a:rPr lang="es-MX" dirty="0" smtClean="0">
                <a:effectLst>
                  <a:glow rad="101600">
                    <a:schemeClr val="tx1">
                      <a:lumMod val="95000"/>
                      <a:lumOff val="5000"/>
                      <a:alpha val="60000"/>
                    </a:schemeClr>
                  </a:glow>
                </a:effectLst>
              </a:rPr>
              <a:t/>
            </a:r>
            <a:br>
              <a:rPr lang="es-MX" dirty="0" smtClean="0">
                <a:effectLst>
                  <a:glow rad="101600">
                    <a:schemeClr val="tx1">
                      <a:lumMod val="95000"/>
                      <a:lumOff val="5000"/>
                      <a:alpha val="60000"/>
                    </a:schemeClr>
                  </a:glow>
                </a:effectLst>
              </a:rPr>
            </a:br>
            <a:r>
              <a:rPr lang="es-MX" dirty="0" smtClean="0">
                <a:effectLst>
                  <a:glow rad="101600">
                    <a:schemeClr val="tx1">
                      <a:lumMod val="95000"/>
                      <a:lumOff val="5000"/>
                      <a:alpha val="60000"/>
                    </a:schemeClr>
                  </a:glow>
                </a:effectLst>
                <a:latin typeface="Colonna MT" panose="04020805060202030203" pitchFamily="82" charset="0"/>
              </a:rPr>
              <a:t>los textos funcionales</a:t>
            </a:r>
            <a:endParaRPr lang="es-MX" dirty="0">
              <a:effectLst>
                <a:glow rad="101600">
                  <a:schemeClr val="tx1">
                    <a:lumMod val="95000"/>
                    <a:lumOff val="5000"/>
                    <a:alpha val="60000"/>
                  </a:schemeClr>
                </a:glow>
              </a:effectLst>
              <a:latin typeface="Colonna MT" panose="04020805060202030203" pitchFamily="82" charset="0"/>
            </a:endParaRPr>
          </a:p>
        </p:txBody>
      </p:sp>
      <p:pic>
        <p:nvPicPr>
          <p:cNvPr id="4" name="Imagen 3" descr="http://www.multiversidad.com.mx/eLearning/theme/afterburner/images/multii_plataforma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8999" y="4396987"/>
            <a:ext cx="2827733" cy="17216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CuadroTexto 2"/>
          <p:cNvSpPr txBox="1"/>
          <p:nvPr/>
        </p:nvSpPr>
        <p:spPr>
          <a:xfrm>
            <a:off x="5979445" y="4333506"/>
            <a:ext cx="6843129" cy="1785104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s-MX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ndara" panose="020E0502030303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ndara" panose="020E0502030303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ndara" panose="020E0502030303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ndara" panose="020E0502030303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ndara" panose="020E0502030303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ndara" panose="020E0502030303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ndara" panose="020E0502030303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ndara" panose="020E0502030303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ndara" panose="020E0502030303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es-MX" sz="2000" b="1" dirty="0" err="1" smtClean="0">
                <a:solidFill>
                  <a:schemeClr val="bg1"/>
                </a:solidFill>
              </a:rPr>
              <a:t>Multiversidad</a:t>
            </a:r>
            <a:r>
              <a:rPr lang="es-MX" sz="2000" b="1" dirty="0" smtClean="0">
                <a:solidFill>
                  <a:schemeClr val="bg1"/>
                </a:solidFill>
              </a:rPr>
              <a:t> latinoamericana campus: Torreón</a:t>
            </a:r>
          </a:p>
          <a:p>
            <a:pPr>
              <a:defRPr/>
            </a:pPr>
            <a:r>
              <a:rPr lang="es-MX" b="1" dirty="0" smtClean="0">
                <a:solidFill>
                  <a:schemeClr val="bg1"/>
                </a:solidFill>
              </a:rPr>
              <a:t>Asignatura</a:t>
            </a:r>
            <a:r>
              <a:rPr lang="es-MX" dirty="0" smtClean="0">
                <a:solidFill>
                  <a:schemeClr val="bg1"/>
                </a:solidFill>
              </a:rPr>
              <a:t>: Taller de Lectura y Redacción II</a:t>
            </a:r>
          </a:p>
          <a:p>
            <a:pPr>
              <a:defRPr/>
            </a:pPr>
            <a:r>
              <a:rPr lang="es-MX" b="1" dirty="0" smtClean="0">
                <a:solidFill>
                  <a:schemeClr val="bg1"/>
                </a:solidFill>
              </a:rPr>
              <a:t>Semestre: </a:t>
            </a:r>
            <a:r>
              <a:rPr lang="es-MX" dirty="0" smtClean="0">
                <a:solidFill>
                  <a:schemeClr val="bg1"/>
                </a:solidFill>
              </a:rPr>
              <a:t>II </a:t>
            </a:r>
            <a:endParaRPr lang="es-MX" dirty="0" smtClean="0">
              <a:solidFill>
                <a:schemeClr val="bg1"/>
              </a:solidFill>
            </a:endParaRPr>
          </a:p>
          <a:p>
            <a:pPr>
              <a:defRPr/>
            </a:pPr>
            <a:r>
              <a:rPr lang="es-MX" b="1" dirty="0" smtClean="0">
                <a:solidFill>
                  <a:schemeClr val="bg1"/>
                </a:solidFill>
              </a:rPr>
              <a:t>Bloque </a:t>
            </a:r>
            <a:r>
              <a:rPr lang="es-MX" b="1" dirty="0" smtClean="0">
                <a:solidFill>
                  <a:schemeClr val="bg1"/>
                </a:solidFill>
              </a:rPr>
              <a:t>1 </a:t>
            </a:r>
            <a:r>
              <a:rPr lang="es-MX" dirty="0" smtClean="0">
                <a:solidFill>
                  <a:schemeClr val="bg1"/>
                </a:solidFill>
              </a:rPr>
              <a:t>Redactas textos Funcionales </a:t>
            </a:r>
            <a:endParaRPr lang="es-MX" dirty="0" smtClean="0">
              <a:solidFill>
                <a:schemeClr val="bg1"/>
              </a:solidFill>
            </a:endParaRPr>
          </a:p>
          <a:p>
            <a:pPr>
              <a:defRPr/>
            </a:pPr>
            <a:r>
              <a:rPr lang="es-MX" b="1" dirty="0" smtClean="0">
                <a:solidFill>
                  <a:schemeClr val="bg1"/>
                </a:solidFill>
              </a:rPr>
              <a:t>Profesor: </a:t>
            </a:r>
            <a:r>
              <a:rPr lang="es-MX" dirty="0" smtClean="0">
                <a:solidFill>
                  <a:schemeClr val="bg1"/>
                </a:solidFill>
              </a:rPr>
              <a:t>José Agustín Ramírez Ramos </a:t>
            </a:r>
          </a:p>
          <a:p>
            <a:pPr>
              <a:defRPr/>
            </a:pPr>
            <a:r>
              <a:rPr lang="es-MX" dirty="0" smtClean="0">
                <a:solidFill>
                  <a:schemeClr val="bg1"/>
                </a:solidFill>
              </a:rPr>
              <a:t>26 </a:t>
            </a:r>
            <a:r>
              <a:rPr lang="es-MX" dirty="0" smtClean="0">
                <a:solidFill>
                  <a:schemeClr val="bg1"/>
                </a:solidFill>
              </a:rPr>
              <a:t>de </a:t>
            </a:r>
            <a:r>
              <a:rPr lang="es-MX" dirty="0" smtClean="0">
                <a:solidFill>
                  <a:schemeClr val="bg1"/>
                </a:solidFill>
              </a:rPr>
              <a:t>Ener</a:t>
            </a:r>
            <a:r>
              <a:rPr lang="es-MX" dirty="0" smtClean="0">
                <a:solidFill>
                  <a:schemeClr val="bg1"/>
                </a:solidFill>
              </a:rPr>
              <a:t>o </a:t>
            </a:r>
            <a:r>
              <a:rPr lang="es-MX" dirty="0" smtClean="0">
                <a:solidFill>
                  <a:schemeClr val="bg1"/>
                </a:solidFill>
              </a:rPr>
              <a:t>de 2015 </a:t>
            </a:r>
            <a:endParaRPr lang="es-MX" dirty="0">
              <a:solidFill>
                <a:schemeClr val="bg1"/>
              </a:solidFill>
            </a:endParaRPr>
          </a:p>
        </p:txBody>
      </p:sp>
      <p:cxnSp>
        <p:nvCxnSpPr>
          <p:cNvPr id="7" name="Conector recto 6"/>
          <p:cNvCxnSpPr/>
          <p:nvPr/>
        </p:nvCxnSpPr>
        <p:spPr>
          <a:xfrm>
            <a:off x="5929323" y="4431593"/>
            <a:ext cx="578" cy="1509713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1670039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05326" y="585537"/>
            <a:ext cx="9875520" cy="1356360"/>
          </a:xfrm>
        </p:spPr>
        <p:txBody>
          <a:bodyPr>
            <a:normAutofit/>
          </a:bodyPr>
          <a:lstStyle/>
          <a:p>
            <a:r>
              <a:rPr lang="es-MX" sz="5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tang" panose="02030600000101010101" pitchFamily="18" charset="-127"/>
                <a:ea typeface="Batang" panose="02030600000101010101" pitchFamily="18" charset="-127"/>
              </a:rPr>
              <a:t>Los textos funcionales</a:t>
            </a:r>
            <a:endParaRPr lang="es-MX" sz="54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tang" panose="02030600000101010101" pitchFamily="18" charset="-127"/>
              <a:ea typeface="Batang" panose="02030600000101010101" pitchFamily="18" charset="-127"/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45166" y="2057400"/>
            <a:ext cx="11417969" cy="4038600"/>
          </a:xfrm>
        </p:spPr>
        <p:txBody>
          <a:bodyPr>
            <a:normAutofit/>
          </a:bodyPr>
          <a:lstStyle/>
          <a:p>
            <a:pPr algn="just"/>
            <a:r>
              <a:rPr lang="es-MX" sz="2800" dirty="0" smtClean="0">
                <a:solidFill>
                  <a:schemeClr val="accent2">
                    <a:lumMod val="50000"/>
                  </a:schemeClr>
                </a:solidFill>
              </a:rPr>
              <a:t>Son aquellos que tiene un carácter eminentemente practico, es decir cuya producción está orientada a un fin útil e inmediato.</a:t>
            </a:r>
          </a:p>
          <a:p>
            <a:pPr algn="just"/>
            <a:r>
              <a:rPr lang="es-MX" sz="3200" b="1" dirty="0" smtClean="0">
                <a:solidFill>
                  <a:srgbClr val="00B0F0"/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EJEMPLO: </a:t>
            </a:r>
          </a:p>
          <a:p>
            <a:pPr algn="just"/>
            <a:r>
              <a:rPr lang="es-MX" sz="2800" dirty="0" smtClean="0">
                <a:solidFill>
                  <a:schemeClr val="accent2">
                    <a:lumMod val="50000"/>
                  </a:schemeClr>
                </a:solidFill>
              </a:rPr>
              <a:t>No es lo mismo escribir unas memorias o una autobiografía, que escribir el currículum vítae. Mientras que las memorias y la autobiografía son textos de carácter histórico y personal, el currículum vitae es un texto de tipo funcional. </a:t>
            </a:r>
            <a:endParaRPr lang="es-MX" sz="2800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3021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264695" y="733926"/>
            <a:ext cx="11646568" cy="4038600"/>
          </a:xfrm>
        </p:spPr>
        <p:txBody>
          <a:bodyPr>
            <a:normAutofit/>
          </a:bodyPr>
          <a:lstStyle/>
          <a:p>
            <a:pPr algn="just"/>
            <a:r>
              <a:rPr lang="es-MX" sz="36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Los textos funcionales </a:t>
            </a:r>
            <a:r>
              <a:rPr lang="es-MX" sz="2800" dirty="0" smtClean="0">
                <a:solidFill>
                  <a:schemeClr val="accent2">
                    <a:lumMod val="50000"/>
                  </a:schemeClr>
                </a:solidFill>
              </a:rPr>
              <a:t>cumplen (por lo general) las siguientes dos funciones:</a:t>
            </a:r>
          </a:p>
          <a:p>
            <a:pPr algn="just"/>
            <a:endParaRPr lang="es-MX" sz="2800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algn="just"/>
            <a:r>
              <a:rPr lang="es-MX" sz="2800" dirty="0" smtClean="0">
                <a:solidFill>
                  <a:schemeClr val="accent2">
                    <a:lumMod val="50000"/>
                  </a:schemeClr>
                </a:solidFill>
              </a:rPr>
              <a:t>La referencial o informativa y la apelativa o directa.</a:t>
            </a:r>
          </a:p>
          <a:p>
            <a:pPr algn="just"/>
            <a:endParaRPr lang="es-MX" sz="2800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algn="just"/>
            <a:r>
              <a:rPr lang="es-MX" sz="2800" dirty="0" smtClean="0">
                <a:solidFill>
                  <a:schemeClr val="accent2">
                    <a:lumMod val="50000"/>
                  </a:schemeClr>
                </a:solidFill>
              </a:rPr>
              <a:t>Esto quiere decir que la intención comunicativa de los textos funcionales es, por lo general comunicar o transmitir información, hacer referencia a ideas o contextos determinados, dirigirse a otras personas, darles órdenes, etc</a:t>
            </a:r>
            <a:r>
              <a:rPr lang="es-MX" sz="2800" dirty="0" smtClean="0">
                <a:solidFill>
                  <a:schemeClr val="tx1"/>
                </a:solidFill>
              </a:rPr>
              <a:t>. </a:t>
            </a:r>
            <a:endParaRPr lang="es-MX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04100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MX"/>
          </a:p>
        </p:txBody>
      </p:sp>
      <p:pic>
        <p:nvPicPr>
          <p:cNvPr id="1026" name="Picture 2" descr="http://2.bp.blogspot.com/-Bi8in5g1xIE/UTPFKOij9II/AAAAAAAAAHQ/mKWtciu3CsE/s1600/funcionessss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409" y="646887"/>
            <a:ext cx="10384088" cy="59003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80199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97044" y="417095"/>
            <a:ext cx="11502188" cy="1356360"/>
          </a:xfrm>
        </p:spPr>
        <p:txBody>
          <a:bodyPr>
            <a:noAutofit/>
          </a:bodyPr>
          <a:lstStyle/>
          <a:p>
            <a:pPr algn="ctr"/>
            <a:r>
              <a:rPr lang="es-MX" sz="2400" b="1" dirty="0" smtClean="0">
                <a:solidFill>
                  <a:srgbClr val="002060"/>
                </a:solidFill>
              </a:rPr>
              <a:t>EN EL SIGUIENTE CUADRO, INDICA CUAL O CUALES SON LAS FUNCIONES QUE CUMPLE CADA UNO DE ESTOS TEXTOS Y MENCIONA EN QUE SITUACIÓN DE LA VIDA PUEDES HACER USO DE ELLOS.</a:t>
            </a:r>
            <a:endParaRPr lang="es-MX" sz="2400" b="1" dirty="0">
              <a:solidFill>
                <a:srgbClr val="002060"/>
              </a:solidFill>
            </a:endParaRPr>
          </a:p>
        </p:txBody>
      </p:sp>
      <p:graphicFrame>
        <p:nvGraphicFramePr>
          <p:cNvPr id="4" name="Tab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6074943"/>
              </p:ext>
            </p:extLst>
          </p:nvPr>
        </p:nvGraphicFramePr>
        <p:xfrm>
          <a:off x="1602873" y="1778268"/>
          <a:ext cx="9550399" cy="443419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781867"/>
                <a:gridCol w="6768532"/>
              </a:tblGrid>
              <a:tr h="886838">
                <a:tc>
                  <a:txBody>
                    <a:bodyPr/>
                    <a:lstStyle/>
                    <a:p>
                      <a:pPr algn="ctr"/>
                      <a:r>
                        <a:rPr lang="es-MX" dirty="0" smtClean="0"/>
                        <a:t>TEXTO FUNCIONAL</a:t>
                      </a:r>
                      <a:endParaRPr lang="es-MX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dirty="0" smtClean="0"/>
                        <a:t>FUNCIONES Y SITUACIÓN DE LA VIDA</a:t>
                      </a:r>
                      <a:endParaRPr lang="es-MX" dirty="0"/>
                    </a:p>
                  </a:txBody>
                  <a:tcPr/>
                </a:tc>
              </a:tr>
              <a:tr h="886838">
                <a:tc>
                  <a:txBody>
                    <a:bodyPr/>
                    <a:lstStyle/>
                    <a:p>
                      <a:r>
                        <a:rPr lang="es-MX" b="1" i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CURRICULUM VITAE</a:t>
                      </a:r>
                      <a:endParaRPr lang="es-MX" b="1" i="1" dirty="0">
                        <a:solidFill>
                          <a:schemeClr val="accent2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</a:tr>
              <a:tr h="886838">
                <a:tc>
                  <a:txBody>
                    <a:bodyPr/>
                    <a:lstStyle/>
                    <a:p>
                      <a:r>
                        <a:rPr lang="es-MX" b="1" i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RESUMEN</a:t>
                      </a:r>
                      <a:endParaRPr lang="es-MX" b="1" i="1" dirty="0">
                        <a:solidFill>
                          <a:schemeClr val="accent2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MX"/>
                    </a:p>
                  </a:txBody>
                  <a:tcPr/>
                </a:tc>
              </a:tr>
              <a:tr h="886838">
                <a:tc>
                  <a:txBody>
                    <a:bodyPr/>
                    <a:lstStyle/>
                    <a:p>
                      <a:r>
                        <a:rPr lang="es-MX" b="1" i="1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SOLICITUD</a:t>
                      </a:r>
                      <a:endParaRPr lang="es-MX" b="1" i="1" dirty="0">
                        <a:solidFill>
                          <a:schemeClr val="accent2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MX" dirty="0"/>
                    </a:p>
                  </a:txBody>
                  <a:tcPr/>
                </a:tc>
              </a:tr>
              <a:tr h="886838">
                <a:tc>
                  <a:txBody>
                    <a:bodyPr/>
                    <a:lstStyle/>
                    <a:p>
                      <a:endParaRPr lang="es-MX" dirty="0" smtClean="0"/>
                    </a:p>
                    <a:p>
                      <a:pPr algn="l"/>
                      <a:r>
                        <a:rPr lang="es-MX" b="1" i="1" dirty="0" smtClean="0">
                          <a:solidFill>
                            <a:srgbClr val="FF0000"/>
                          </a:solidFill>
                        </a:rPr>
                        <a:t>OPCIONAL</a:t>
                      </a:r>
                      <a:r>
                        <a:rPr lang="es-MX" b="1" i="1" baseline="0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  <a:endParaRPr lang="es-MX" b="1" i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MX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052425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ase">
  <a:themeElements>
    <a:clrScheme name="Basis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EAC1C"/>
      </a:hlink>
      <a:folHlink>
        <a:srgbClr val="B26B02"/>
      </a:folHlink>
    </a:clrScheme>
    <a:fontScheme name="Basis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sis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D9D01AC2-EE7D-4E49-99EE-8E62E4E7E8A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Base</Template>
  <TotalTime>147</TotalTime>
  <Words>217</Words>
  <Application>Microsoft Office PowerPoint</Application>
  <PresentationFormat>Panorámica</PresentationFormat>
  <Paragraphs>24</Paragraphs>
  <Slides>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5</vt:i4>
      </vt:variant>
    </vt:vector>
  </HeadingPairs>
  <TitlesOfParts>
    <vt:vector size="12" baseType="lpstr">
      <vt:lpstr>Batang</vt:lpstr>
      <vt:lpstr>Arial</vt:lpstr>
      <vt:lpstr>Candara</vt:lpstr>
      <vt:lpstr>Century Gothic</vt:lpstr>
      <vt:lpstr>Colonna MT</vt:lpstr>
      <vt:lpstr>Corbel</vt:lpstr>
      <vt:lpstr>Base</vt:lpstr>
      <vt:lpstr>B l o q u e    I  introducción a  los textos funcionales</vt:lpstr>
      <vt:lpstr>Los textos funcionales</vt:lpstr>
      <vt:lpstr>Presentación de PowerPoint</vt:lpstr>
      <vt:lpstr>Presentación de PowerPoint</vt:lpstr>
      <vt:lpstr>EN EL SIGUIENTE CUADRO, INDICA CUAL O CUALES SON LAS FUNCIONES QUE CUMPLE CADA UNO DE ESTOS TEXTOS Y MENCIONA EN QUE SITUACIÓN DE LA VIDA PUEDES HACER USO DE ELLOS.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 l o q u e    I  introducción a  los textos funcionales</dc:title>
  <dc:creator>Propietario</dc:creator>
  <cp:lastModifiedBy>Propietario</cp:lastModifiedBy>
  <cp:revision>9</cp:revision>
  <dcterms:created xsi:type="dcterms:W3CDTF">2015-01-20T17:32:36Z</dcterms:created>
  <dcterms:modified xsi:type="dcterms:W3CDTF">2015-02-28T21:50:08Z</dcterms:modified>
</cp:coreProperties>
</file>