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57" r:id="rId4"/>
    <p:sldId id="259" r:id="rId5"/>
    <p:sldId id="260" r:id="rId6"/>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2549005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515898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3477550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14266843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97345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2537558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3195931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1989570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3231674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1167056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1099171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ED0CA9-4A15-4982-A83C-A3E2E3DE9FAC}" type="datetimeFigureOut">
              <a:rPr lang="es-MX" smtClean="0"/>
              <a:pPr/>
              <a:t>06/02/2015</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E46331-F807-4F46-8164-9C06A6C28080}" type="slidenum">
              <a:rPr lang="es-MX" smtClean="0"/>
              <a:pPr/>
              <a:t>‹Nº›</a:t>
            </a:fld>
            <a:endParaRPr lang="es-MX"/>
          </a:p>
        </p:txBody>
      </p:sp>
    </p:spTree>
    <p:extLst>
      <p:ext uri="{BB962C8B-B14F-4D97-AF65-F5344CB8AC3E}">
        <p14:creationId xmlns="" xmlns:p14="http://schemas.microsoft.com/office/powerpoint/2010/main" val="16194981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84597" y="0"/>
            <a:ext cx="11822806" cy="6858000"/>
          </a:xfrm>
          <a:prstGeom prst="rect">
            <a:avLst/>
          </a:prstGeom>
        </p:spPr>
      </p:pic>
      <p:sp>
        <p:nvSpPr>
          <p:cNvPr id="2" name="Título 1"/>
          <p:cNvSpPr>
            <a:spLocks noGrp="1"/>
          </p:cNvSpPr>
          <p:nvPr>
            <p:ph type="ctrTitle"/>
          </p:nvPr>
        </p:nvSpPr>
        <p:spPr>
          <a:xfrm>
            <a:off x="1343695" y="0"/>
            <a:ext cx="9144000" cy="848105"/>
          </a:xfrm>
        </p:spPr>
        <p:txBody>
          <a:bodyPr>
            <a:normAutofit/>
          </a:bodyPr>
          <a:lstStyle/>
          <a:p>
            <a:r>
              <a:rPr lang="es-MX" sz="4000" b="1" dirty="0" smtClean="0">
                <a:latin typeface="Arial" panose="020B0604020202020204" pitchFamily="34" charset="0"/>
                <a:cs typeface="Arial" panose="020B0604020202020204" pitchFamily="34" charset="0"/>
              </a:rPr>
              <a:t>¡ VACACIONES!</a:t>
            </a:r>
            <a:endParaRPr lang="es-MX" sz="4000" b="1"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1433848" y="1142173"/>
            <a:ext cx="9144000" cy="647991"/>
          </a:xfrm>
        </p:spPr>
        <p:txBody>
          <a:bodyPr/>
          <a:lstStyle/>
          <a:p>
            <a:r>
              <a:rPr lang="es-MX" b="1" dirty="0" smtClean="0"/>
              <a:t>BENEFICIOS DE LAS VACACIONES</a:t>
            </a:r>
            <a:r>
              <a:rPr lang="es-MX" b="1" dirty="0" smtClean="0"/>
              <a:t>.</a:t>
            </a:r>
            <a:endParaRPr lang="es-MX" b="1" dirty="0"/>
          </a:p>
        </p:txBody>
      </p:sp>
    </p:spTree>
    <p:extLst>
      <p:ext uri="{BB962C8B-B14F-4D97-AF65-F5344CB8AC3E}">
        <p14:creationId xmlns="" xmlns:p14="http://schemas.microsoft.com/office/powerpoint/2010/main" val="3767141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48048" y="0"/>
            <a:ext cx="10515600" cy="1325563"/>
          </a:xfrm>
        </p:spPr>
        <p:txBody>
          <a:bodyPr/>
          <a:lstStyle/>
          <a:p>
            <a:r>
              <a:rPr lang="es-MX" b="1" dirty="0" smtClean="0">
                <a:latin typeface="Century Gothic" pitchFamily="34" charset="0"/>
              </a:rPr>
              <a:t>MULTIVERSIDAD VERACRUZ</a:t>
            </a:r>
            <a:endParaRPr lang="es-MX" b="1" dirty="0">
              <a:latin typeface="Century Gothic" pitchFamily="34" charset="0"/>
            </a:endParaRPr>
          </a:p>
        </p:txBody>
      </p:sp>
      <p:sp>
        <p:nvSpPr>
          <p:cNvPr id="3" name="2 Marcador de contenido"/>
          <p:cNvSpPr>
            <a:spLocks noGrp="1"/>
          </p:cNvSpPr>
          <p:nvPr>
            <p:ph idx="1"/>
          </p:nvPr>
        </p:nvSpPr>
        <p:spPr>
          <a:xfrm>
            <a:off x="670775" y="1014256"/>
            <a:ext cx="10515600" cy="1046364"/>
          </a:xfrm>
        </p:spPr>
        <p:txBody>
          <a:bodyPr/>
          <a:lstStyle/>
          <a:p>
            <a:pPr>
              <a:buNone/>
            </a:pPr>
            <a:r>
              <a:rPr lang="es-MX" b="1" dirty="0" smtClean="0">
                <a:latin typeface="Century Gothic" pitchFamily="34" charset="0"/>
              </a:rPr>
              <a:t>PROFRA. CAROLINA SAINZ </a:t>
            </a:r>
            <a:r>
              <a:rPr lang="es-MX" b="1" dirty="0" smtClean="0">
                <a:latin typeface="Century Gothic" pitchFamily="34" charset="0"/>
              </a:rPr>
              <a:t>JIMÉNEZ</a:t>
            </a:r>
          </a:p>
          <a:p>
            <a:pPr>
              <a:buNone/>
            </a:pPr>
            <a:endParaRPr lang="es-MX" b="1" dirty="0">
              <a:latin typeface="Century Gothic" pitchFamily="34" charset="0"/>
            </a:endParaRPr>
          </a:p>
        </p:txBody>
      </p:sp>
      <p:graphicFrame>
        <p:nvGraphicFramePr>
          <p:cNvPr id="4" name="3 Tabla"/>
          <p:cNvGraphicFramePr>
            <a:graphicFrameLocks noGrp="1"/>
          </p:cNvGraphicFramePr>
          <p:nvPr/>
        </p:nvGraphicFramePr>
        <p:xfrm>
          <a:off x="565507" y="1877096"/>
          <a:ext cx="11038357" cy="3761027"/>
        </p:xfrm>
        <a:graphic>
          <a:graphicData uri="http://schemas.openxmlformats.org/drawingml/2006/table">
            <a:tbl>
              <a:tblPr/>
              <a:tblGrid>
                <a:gridCol w="3186947"/>
                <a:gridCol w="7851410"/>
              </a:tblGrid>
              <a:tr h="337933">
                <a:tc>
                  <a:txBody>
                    <a:bodyPr/>
                    <a:lstStyle/>
                    <a:p>
                      <a:pPr algn="ctr">
                        <a:lnSpc>
                          <a:spcPct val="115000"/>
                        </a:lnSpc>
                        <a:spcAft>
                          <a:spcPts val="0"/>
                        </a:spcAft>
                      </a:pPr>
                      <a:r>
                        <a:rPr lang="es-ES" sz="2000" b="1" dirty="0" smtClean="0">
                          <a:solidFill>
                            <a:schemeClr val="tx1"/>
                          </a:solidFill>
                          <a:latin typeface="Century Gothic"/>
                          <a:ea typeface="Calibri"/>
                          <a:cs typeface="Times New Roman"/>
                        </a:rPr>
                        <a:t>ASIGNATURA</a:t>
                      </a:r>
                      <a:endParaRPr lang="es-ES" sz="2000" b="1" dirty="0">
                        <a:solidFill>
                          <a:schemeClr val="tx1"/>
                        </a:solidFill>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000" b="1" dirty="0" smtClean="0">
                          <a:latin typeface="Century Gothic" pitchFamily="34" charset="0"/>
                          <a:ea typeface="Calibri"/>
                          <a:cs typeface="Times New Roman"/>
                        </a:rPr>
                        <a:t>ÉTICA</a:t>
                      </a:r>
                      <a:r>
                        <a:rPr lang="es-ES" sz="2000" b="1" baseline="0" dirty="0" smtClean="0">
                          <a:latin typeface="Century Gothic" pitchFamily="34" charset="0"/>
                          <a:ea typeface="Calibri"/>
                          <a:cs typeface="Times New Roman"/>
                        </a:rPr>
                        <a:t> Y VALORES I</a:t>
                      </a:r>
                      <a:endParaRPr lang="es-ES" sz="20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1886">
                <a:tc>
                  <a:txBody>
                    <a:bodyPr/>
                    <a:lstStyle/>
                    <a:p>
                      <a:pPr algn="ctr">
                        <a:lnSpc>
                          <a:spcPct val="115000"/>
                        </a:lnSpc>
                        <a:spcAft>
                          <a:spcPts val="0"/>
                        </a:spcAft>
                      </a:pPr>
                      <a:r>
                        <a:rPr lang="es-ES" sz="2000" b="1" dirty="0" smtClean="0">
                          <a:solidFill>
                            <a:schemeClr val="tx1"/>
                          </a:solidFill>
                          <a:latin typeface="Century Gothic"/>
                          <a:ea typeface="Calibri"/>
                          <a:cs typeface="Times New Roman"/>
                        </a:rPr>
                        <a:t>GRADO</a:t>
                      </a:r>
                      <a:endParaRPr lang="es-ES" sz="2000" b="1" dirty="0">
                        <a:solidFill>
                          <a:schemeClr val="tx1"/>
                        </a:solidFill>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s-ES" sz="2000" b="1" dirty="0" smtClean="0">
                          <a:latin typeface="Century Gothic" pitchFamily="34" charset="0"/>
                          <a:ea typeface="Calibri"/>
                          <a:cs typeface="Times New Roman"/>
                        </a:rPr>
                        <a:t>Primer semestre</a:t>
                      </a:r>
                      <a:endParaRPr lang="es-ES" sz="20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endParaRPr lang="es-ES" sz="2000" b="1" dirty="0" smtClean="0">
                        <a:solidFill>
                          <a:schemeClr val="tx1"/>
                        </a:solidFill>
                        <a:latin typeface="Century Gothic"/>
                        <a:ea typeface="Calibri"/>
                        <a:cs typeface="Times New Roman"/>
                      </a:endParaRPr>
                    </a:p>
                    <a:p>
                      <a:pPr algn="ctr">
                        <a:lnSpc>
                          <a:spcPct val="115000"/>
                        </a:lnSpc>
                        <a:spcAft>
                          <a:spcPts val="0"/>
                        </a:spcAft>
                      </a:pPr>
                      <a:r>
                        <a:rPr lang="es-ES" sz="2000" b="1" dirty="0" smtClean="0">
                          <a:solidFill>
                            <a:schemeClr val="tx1"/>
                          </a:solidFill>
                          <a:latin typeface="Century Gothic"/>
                          <a:ea typeface="Calibri"/>
                          <a:cs typeface="Times New Roman"/>
                        </a:rPr>
                        <a:t>BLOQUE</a:t>
                      </a:r>
                      <a:endParaRPr lang="es-ES" sz="2000" b="1" dirty="0">
                        <a:solidFill>
                          <a:schemeClr val="tx1"/>
                        </a:solidFill>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s-ES" sz="2000" b="1" dirty="0" smtClean="0">
                          <a:latin typeface="Century Gothic" pitchFamily="34" charset="0"/>
                          <a:ea typeface="Calibri"/>
                          <a:cs typeface="Times New Roman"/>
                        </a:rPr>
                        <a:t>III.</a:t>
                      </a:r>
                      <a:r>
                        <a:rPr kumimoji="0" lang="es-ES" sz="2000" b="1" kern="1200" dirty="0" smtClean="0">
                          <a:solidFill>
                            <a:schemeClr val="tx1"/>
                          </a:solidFill>
                          <a:latin typeface="Century Gothic" pitchFamily="34" charset="0"/>
                          <a:ea typeface="+mn-ea"/>
                          <a:cs typeface="+mn-cs"/>
                        </a:rPr>
                        <a:t> Promueve el respeto hacia los demás y hacia las decisiones  democráticas del país así como el respeto a los derechos humanos.</a:t>
                      </a:r>
                      <a:endParaRPr lang="es-ES" sz="2000" b="1" dirty="0">
                        <a:latin typeface="Century Gothic" pitchFamily="34" charset="0"/>
                        <a:ea typeface="Calibri"/>
                        <a:cs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129">
                <a:tc>
                  <a:txBody>
                    <a:bodyPr/>
                    <a:lstStyle/>
                    <a:p>
                      <a:pPr algn="ctr">
                        <a:lnSpc>
                          <a:spcPct val="115000"/>
                        </a:lnSpc>
                        <a:spcAft>
                          <a:spcPts val="0"/>
                        </a:spcAft>
                      </a:pPr>
                      <a:r>
                        <a:rPr lang="es-ES" sz="2000" b="1" dirty="0" smtClean="0">
                          <a:solidFill>
                            <a:schemeClr val="tx1"/>
                          </a:solidFill>
                          <a:latin typeface="Century Gothic"/>
                          <a:ea typeface="Calibri"/>
                          <a:cs typeface="Times New Roman"/>
                        </a:rPr>
                        <a:t>SABER DECLARATIVO</a:t>
                      </a:r>
                      <a:endParaRPr lang="es-ES" sz="2000" b="1" dirty="0">
                        <a:solidFill>
                          <a:schemeClr val="tx1"/>
                        </a:solidFill>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l">
                        <a:lnSpc>
                          <a:spcPct val="115000"/>
                        </a:lnSpc>
                        <a:spcAft>
                          <a:spcPts val="0"/>
                        </a:spcAft>
                        <a:buFont typeface="Symbol"/>
                        <a:buNone/>
                      </a:pPr>
                      <a:r>
                        <a:rPr lang="es-ES" sz="2000" b="1" dirty="0">
                          <a:latin typeface="Century Gothic" pitchFamily="34" charset="0"/>
                          <a:ea typeface="Times New Roman"/>
                        </a:rPr>
                        <a:t>Analiza los derechos humanos.</a:t>
                      </a:r>
                    </a:p>
                  </a:txBody>
                  <a:tcPr marL="89535" marR="89535"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8298">
                <a:tc>
                  <a:txBody>
                    <a:bodyPr/>
                    <a:lstStyle/>
                    <a:p>
                      <a:pPr algn="ctr">
                        <a:lnSpc>
                          <a:spcPct val="115000"/>
                        </a:lnSpc>
                        <a:spcAft>
                          <a:spcPts val="0"/>
                        </a:spcAft>
                      </a:pPr>
                      <a:endParaRPr lang="es-ES" sz="2000" b="1" dirty="0" smtClean="0">
                        <a:solidFill>
                          <a:schemeClr val="tx1"/>
                        </a:solidFill>
                        <a:latin typeface="Century Gothic"/>
                        <a:ea typeface="Calibri"/>
                        <a:cs typeface="Times New Roman"/>
                      </a:endParaRPr>
                    </a:p>
                    <a:p>
                      <a:pPr algn="ctr">
                        <a:lnSpc>
                          <a:spcPct val="115000"/>
                        </a:lnSpc>
                        <a:spcAft>
                          <a:spcPts val="0"/>
                        </a:spcAft>
                      </a:pPr>
                      <a:r>
                        <a:rPr lang="es-ES" sz="2000" b="1" dirty="0" smtClean="0">
                          <a:solidFill>
                            <a:schemeClr val="tx1"/>
                          </a:solidFill>
                          <a:latin typeface="Century Gothic"/>
                          <a:ea typeface="Calibri"/>
                          <a:cs typeface="Times New Roman"/>
                        </a:rPr>
                        <a:t>PROPÓSITO</a:t>
                      </a:r>
                      <a:endParaRPr lang="es-ES" sz="2000" b="1" dirty="0">
                        <a:solidFill>
                          <a:schemeClr val="tx1"/>
                        </a:solidFill>
                        <a:latin typeface="Calibri"/>
                        <a:ea typeface="Calibri"/>
                        <a:cs typeface="Times New Roman"/>
                      </a:endParaRPr>
                    </a:p>
                  </a:txBody>
                  <a:tcPr marL="66576" marR="66576"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lvl="0" algn="just">
                        <a:buFont typeface="Arial" pitchFamily="34" charset="0"/>
                        <a:buNone/>
                      </a:pPr>
                      <a:r>
                        <a:rPr kumimoji="0" lang="es-ES" sz="2000" b="1" kern="1200" dirty="0" smtClean="0">
                          <a:solidFill>
                            <a:schemeClr val="tx1"/>
                          </a:solidFill>
                          <a:latin typeface="Century Gothic" pitchFamily="34" charset="0"/>
                          <a:ea typeface="+mn-ea"/>
                          <a:cs typeface="+mn-cs"/>
                        </a:rPr>
                        <a:t>Analiza las características de los valores que promueve la democracia y los principios en que se fundamenta, así como su relación con los derechos humanos, identificando las obligaciones del individuo para promover su ejercicio en la vida cotidiana.</a:t>
                      </a:r>
                      <a:endParaRPr lang="es-ES" sz="2000" b="1" dirty="0">
                        <a:latin typeface="Century Gothic" pitchFamily="34" charset="0"/>
                        <a:ea typeface="Times New Roman"/>
                      </a:endParaRPr>
                    </a:p>
                  </a:txBody>
                  <a:tcPr marL="66576" marR="66576"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199" y="656823"/>
            <a:ext cx="10830059" cy="4481847"/>
          </a:xfrm>
        </p:spPr>
        <p:txBody>
          <a:bodyPr>
            <a:normAutofit/>
          </a:bodyPr>
          <a:lstStyle/>
          <a:p>
            <a:pPr algn="just"/>
            <a:r>
              <a:rPr lang="es-MX" sz="2400" b="1" dirty="0" smtClean="0">
                <a:latin typeface="Century Gothic" pitchFamily="34" charset="0"/>
              </a:rPr>
              <a:t>En los tiempos actuales, las vacaciones no son únicamente un derecho laboral, sino una necesidad.</a:t>
            </a:r>
          </a:p>
          <a:p>
            <a:endParaRPr lang="es-MX" sz="2400" b="1" dirty="0" smtClean="0">
              <a:latin typeface="Century Gothic" pitchFamily="34" charset="0"/>
            </a:endParaRPr>
          </a:p>
          <a:p>
            <a:pPr algn="just"/>
            <a:r>
              <a:rPr lang="es-MX" sz="2400" b="1" dirty="0" smtClean="0">
                <a:latin typeface="Century Gothic" pitchFamily="34" charset="0"/>
              </a:rPr>
              <a:t>Se ha comprobado que las vacaciones son un elemento tan importante para la salud, como el ejercicio. Nuestro cerebro necesita vacaciones, sin ellas, los niveles altos de Cortisol podrían hacerse crónicos, originando desórdenes como el estrés, </a:t>
            </a:r>
            <a:r>
              <a:rPr lang="es-MX" sz="2400" b="1" dirty="0">
                <a:latin typeface="Century Gothic" pitchFamily="34" charset="0"/>
              </a:rPr>
              <a:t>e</a:t>
            </a:r>
            <a:r>
              <a:rPr lang="es-MX" sz="2400" b="1" dirty="0" smtClean="0">
                <a:latin typeface="Century Gothic" pitchFamily="34" charset="0"/>
              </a:rPr>
              <a:t>nfermedades diversas y daños a nuestra vida personal y emocional.</a:t>
            </a:r>
          </a:p>
          <a:p>
            <a:endParaRPr lang="es-MX" sz="2400" b="1" dirty="0" smtClean="0">
              <a:latin typeface="Century Gothic" pitchFamily="34" charset="0"/>
            </a:endParaRPr>
          </a:p>
          <a:p>
            <a:pPr algn="just"/>
            <a:r>
              <a:rPr lang="es-MX" sz="2400" b="1" dirty="0" smtClean="0">
                <a:latin typeface="Century Gothic" pitchFamily="34" charset="0"/>
              </a:rPr>
              <a:t>Se ha podido comprobar que el no tomar vacaciones incrementa en un 35% el riesgo de tener un ataque al corazón.</a:t>
            </a:r>
            <a:endParaRPr lang="es-MX" sz="2400" b="1" dirty="0">
              <a:latin typeface="Century Gothic" pitchFamily="34" charset="0"/>
            </a:endParaRPr>
          </a:p>
        </p:txBody>
      </p:sp>
    </p:spTree>
    <p:extLst>
      <p:ext uri="{BB962C8B-B14F-4D97-AF65-F5344CB8AC3E}">
        <p14:creationId xmlns="" xmlns:p14="http://schemas.microsoft.com/office/powerpoint/2010/main" val="3199891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7938038" y="180305"/>
            <a:ext cx="3801736" cy="4446476"/>
          </a:xfrm>
          <a:prstGeom prst="rect">
            <a:avLst/>
          </a:prstGeom>
        </p:spPr>
      </p:pic>
      <p:sp>
        <p:nvSpPr>
          <p:cNvPr id="2" name="Título 1"/>
          <p:cNvSpPr>
            <a:spLocks noGrp="1"/>
          </p:cNvSpPr>
          <p:nvPr>
            <p:ph type="title"/>
          </p:nvPr>
        </p:nvSpPr>
        <p:spPr/>
        <p:txBody>
          <a:bodyPr/>
          <a:lstStyle/>
          <a:p>
            <a:r>
              <a:rPr lang="es-MX" b="1" dirty="0" smtClean="0">
                <a:latin typeface="Century Gothic" pitchFamily="34" charset="0"/>
              </a:rPr>
              <a:t>BENEFICIOS QUE NOS DAN</a:t>
            </a:r>
            <a:br>
              <a:rPr lang="es-MX" b="1" dirty="0" smtClean="0">
                <a:latin typeface="Century Gothic" pitchFamily="34" charset="0"/>
              </a:rPr>
            </a:br>
            <a:r>
              <a:rPr lang="es-MX" b="1" dirty="0" smtClean="0">
                <a:latin typeface="Century Gothic" pitchFamily="34" charset="0"/>
              </a:rPr>
              <a:t>LAS VACACIONES:</a:t>
            </a:r>
            <a:endParaRPr lang="es-MX" b="1" dirty="0">
              <a:latin typeface="Century Gothic" pitchFamily="34" charset="0"/>
            </a:endParaRPr>
          </a:p>
        </p:txBody>
      </p:sp>
      <p:sp>
        <p:nvSpPr>
          <p:cNvPr id="3" name="Marcador de contenido 2"/>
          <p:cNvSpPr>
            <a:spLocks noGrp="1"/>
          </p:cNvSpPr>
          <p:nvPr>
            <p:ph idx="1"/>
          </p:nvPr>
        </p:nvSpPr>
        <p:spPr>
          <a:xfrm>
            <a:off x="748048" y="1864262"/>
            <a:ext cx="9387625" cy="4351338"/>
          </a:xfrm>
        </p:spPr>
        <p:txBody>
          <a:bodyPr>
            <a:normAutofit/>
          </a:bodyPr>
          <a:lstStyle/>
          <a:p>
            <a:pPr algn="just"/>
            <a:r>
              <a:rPr lang="es-MX" sz="2400" b="1" dirty="0" smtClean="0">
                <a:latin typeface="Century Gothic" pitchFamily="34" charset="0"/>
              </a:rPr>
              <a:t>Mayor creatividad.</a:t>
            </a:r>
          </a:p>
          <a:p>
            <a:pPr algn="just"/>
            <a:r>
              <a:rPr lang="es-MX" sz="2400" b="1" dirty="0" smtClean="0">
                <a:latin typeface="Century Gothic" pitchFamily="34" charset="0"/>
              </a:rPr>
              <a:t>Mejor salud. </a:t>
            </a:r>
          </a:p>
          <a:p>
            <a:pPr algn="just"/>
            <a:r>
              <a:rPr lang="es-MX" sz="2400" b="1" dirty="0" smtClean="0">
                <a:latin typeface="Century Gothic" pitchFamily="34" charset="0"/>
              </a:rPr>
              <a:t>Limpieza mental.</a:t>
            </a:r>
          </a:p>
          <a:p>
            <a:pPr algn="just"/>
            <a:r>
              <a:rPr lang="es-MX" sz="2400" b="1" dirty="0" smtClean="0">
                <a:latin typeface="Century Gothic" pitchFamily="34" charset="0"/>
              </a:rPr>
              <a:t>Poder realizar algunos cambios en nuestra vida.</a:t>
            </a:r>
          </a:p>
          <a:p>
            <a:pPr algn="just"/>
            <a:r>
              <a:rPr lang="es-MX" sz="2400" b="1" dirty="0" smtClean="0">
                <a:latin typeface="Century Gothic" pitchFamily="34" charset="0"/>
              </a:rPr>
              <a:t>Mejorar nuestras relaciones.</a:t>
            </a:r>
          </a:p>
          <a:p>
            <a:pPr algn="just"/>
            <a:r>
              <a:rPr lang="es-MX" sz="2400" b="1" dirty="0" smtClean="0">
                <a:latin typeface="Century Gothic" pitchFamily="34" charset="0"/>
              </a:rPr>
              <a:t>Estos beneficios, nos permiten seguir relajados aún después de regresar a casa y continuar con nuestras responsabilidades y tareas cotidianas, debido a que nos proporcionan una cura de convalecencia natural.</a:t>
            </a:r>
          </a:p>
          <a:p>
            <a:endParaRPr lang="es-MX" dirty="0"/>
          </a:p>
        </p:txBody>
      </p:sp>
    </p:spTree>
    <p:extLst>
      <p:ext uri="{BB962C8B-B14F-4D97-AF65-F5344CB8AC3E}">
        <p14:creationId xmlns="" xmlns:p14="http://schemas.microsoft.com/office/powerpoint/2010/main" val="2433163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lum bright="30000" contrast="-30000"/>
            <a:extLst>
              <a:ext uri="{28A0092B-C50C-407E-A947-70E740481C1C}">
                <a14:useLocalDpi xmlns="" xmlns:a14="http://schemas.microsoft.com/office/drawing/2010/main" val="0"/>
              </a:ext>
            </a:extLst>
          </a:blip>
          <a:stretch>
            <a:fillRect/>
          </a:stretch>
        </p:blipFill>
        <p:spPr>
          <a:xfrm>
            <a:off x="10279" y="0"/>
            <a:ext cx="12021808" cy="6850702"/>
          </a:xfrm>
          <a:prstGeom prst="rect">
            <a:avLst/>
          </a:prstGeom>
        </p:spPr>
      </p:pic>
      <p:sp>
        <p:nvSpPr>
          <p:cNvPr id="2" name="Título 1"/>
          <p:cNvSpPr>
            <a:spLocks noGrp="1"/>
          </p:cNvSpPr>
          <p:nvPr>
            <p:ph type="title"/>
          </p:nvPr>
        </p:nvSpPr>
        <p:spPr>
          <a:xfrm>
            <a:off x="4997003" y="0"/>
            <a:ext cx="7006107" cy="1325563"/>
          </a:xfrm>
        </p:spPr>
        <p:txBody>
          <a:bodyPr/>
          <a:lstStyle/>
          <a:p>
            <a:r>
              <a:rPr lang="es-MX" b="1" dirty="0" smtClean="0">
                <a:latin typeface="Century Gothic" pitchFamily="34" charset="0"/>
              </a:rPr>
              <a:t>¿CUÁNTO DEBEN DURAR?</a:t>
            </a:r>
            <a:endParaRPr lang="es-MX" b="1" dirty="0">
              <a:latin typeface="Century Gothic" pitchFamily="34" charset="0"/>
            </a:endParaRPr>
          </a:p>
        </p:txBody>
      </p:sp>
      <p:sp>
        <p:nvSpPr>
          <p:cNvPr id="3" name="Marcador de contenido 2"/>
          <p:cNvSpPr>
            <a:spLocks noGrp="1"/>
          </p:cNvSpPr>
          <p:nvPr>
            <p:ph idx="1"/>
          </p:nvPr>
        </p:nvSpPr>
        <p:spPr>
          <a:xfrm>
            <a:off x="6027313" y="3631847"/>
            <a:ext cx="5997260" cy="3472444"/>
          </a:xfrm>
        </p:spPr>
        <p:txBody>
          <a:bodyPr>
            <a:normAutofit fontScale="70000" lnSpcReduction="20000"/>
          </a:bodyPr>
          <a:lstStyle/>
          <a:p>
            <a:pPr algn="just">
              <a:buNone/>
            </a:pPr>
            <a:r>
              <a:rPr lang="es-MX" sz="3000" b="1" dirty="0" smtClean="0">
                <a:latin typeface="Century Gothic" pitchFamily="34" charset="0"/>
              </a:rPr>
              <a:t>Expertos coinciden que la duración debe ser entre 2 y 3 semanas para obtener beneficios.</a:t>
            </a:r>
          </a:p>
          <a:p>
            <a:endParaRPr lang="es-MX" sz="3000" b="1" dirty="0" smtClean="0">
              <a:latin typeface="Century Gothic" pitchFamily="34" charset="0"/>
            </a:endParaRPr>
          </a:p>
          <a:p>
            <a:pPr algn="just">
              <a:buNone/>
            </a:pPr>
            <a:r>
              <a:rPr lang="es-MX" sz="3000" b="1" dirty="0" smtClean="0">
                <a:latin typeface="Century Gothic" pitchFamily="34" charset="0"/>
              </a:rPr>
              <a:t>Se debe tener cuidado con aquellas vacaciones llenas de actividades, compromisos, visitas y desplazamientos, pues el efecto puede ser lo contrario y se debe a que hay un  cambio del estrés del trabajo por el estrés del ocio y necesitaremos vacaciones de nuestras propias vacaciones</a:t>
            </a:r>
            <a:r>
              <a:rPr lang="es-MX" b="1" dirty="0" smtClean="0"/>
              <a:t>.</a:t>
            </a:r>
            <a:endParaRPr lang="es-MX" b="1" dirty="0"/>
          </a:p>
        </p:txBody>
      </p:sp>
    </p:spTree>
    <p:extLst>
      <p:ext uri="{BB962C8B-B14F-4D97-AF65-F5344CB8AC3E}">
        <p14:creationId xmlns="" xmlns:p14="http://schemas.microsoft.com/office/powerpoint/2010/main" val="157174856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319</Words>
  <Application>Microsoft Office PowerPoint</Application>
  <PresentationFormat>Personalizado</PresentationFormat>
  <Paragraphs>32</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 VACACIONES!</vt:lpstr>
      <vt:lpstr>MULTIVERSIDAD VERACRUZ</vt:lpstr>
      <vt:lpstr>Diapositiva 3</vt:lpstr>
      <vt:lpstr>BENEFICIOS QUE NOS DAN LAS VACACIONES:</vt:lpstr>
      <vt:lpstr>¿CUÁNTO DEBEN DURAR?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VACIONES!</dc:title>
  <dc:creator>MIGUEL ANGEL CAMACHO</dc:creator>
  <cp:lastModifiedBy>usuario</cp:lastModifiedBy>
  <cp:revision>14</cp:revision>
  <dcterms:created xsi:type="dcterms:W3CDTF">2014-04-24T16:52:46Z</dcterms:created>
  <dcterms:modified xsi:type="dcterms:W3CDTF">2015-02-06T17:30:09Z</dcterms:modified>
</cp:coreProperties>
</file>