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61" r:id="rId4"/>
    <p:sldId id="262" r:id="rId5"/>
    <p:sldId id="263" r:id="rId6"/>
    <p:sldId id="264" r:id="rId7"/>
    <p:sldId id="266" r:id="rId8"/>
    <p:sldId id="265" r:id="rId9"/>
    <p:sldId id="267" r:id="rId10"/>
    <p:sldId id="259"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26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802A168B-C7A2-4C29-BD35-4B3862220732}" type="datetimeFigureOut">
              <a:rPr lang="es-MX" smtClean="0"/>
              <a:pPr/>
              <a:t>25/07/2016</a:t>
            </a:fld>
            <a:endParaRPr lang="es-MX"/>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MX"/>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671D1270-E248-43B8-B61A-BCD4B163A371}"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8" name="7 Marcador de pie de página"/>
          <p:cNvSpPr>
            <a:spLocks noGrp="1"/>
          </p:cNvSpPr>
          <p:nvPr>
            <p:ph type="ftr" sz="quarter" idx="11"/>
          </p:nvPr>
        </p:nvSpPr>
        <p:spPr/>
        <p:txBody>
          <a:bodyPr/>
          <a:lstStyle>
            <a:extLst/>
          </a:lstStyle>
          <a:p>
            <a:endParaRPr lang="es-MX"/>
          </a:p>
        </p:txBody>
      </p:sp>
      <p:sp>
        <p:nvSpPr>
          <p:cNvPr id="9" name="8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4" name="3 Marcador de pie de página"/>
          <p:cNvSpPr>
            <a:spLocks noGrp="1"/>
          </p:cNvSpPr>
          <p:nvPr>
            <p:ph type="ftr" sz="quarter" idx="11"/>
          </p:nvPr>
        </p:nvSpPr>
        <p:spPr/>
        <p:txBody>
          <a:bodyPr/>
          <a:lstStyle>
            <a:extLst/>
          </a:lstStyle>
          <a:p>
            <a:endParaRPr lang="es-MX"/>
          </a:p>
        </p:txBody>
      </p:sp>
      <p:sp>
        <p:nvSpPr>
          <p:cNvPr id="5" name="4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3" name="2 Marcador de pie de página"/>
          <p:cNvSpPr>
            <a:spLocks noGrp="1"/>
          </p:cNvSpPr>
          <p:nvPr>
            <p:ph type="ftr" sz="quarter" idx="11"/>
          </p:nvPr>
        </p:nvSpPr>
        <p:spPr/>
        <p:txBody>
          <a:bodyPr/>
          <a:lstStyle>
            <a:extLst/>
          </a:lstStyle>
          <a:p>
            <a:endParaRPr lang="es-MX"/>
          </a:p>
        </p:txBody>
      </p:sp>
      <p:sp>
        <p:nvSpPr>
          <p:cNvPr id="4" name="3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802A168B-C7A2-4C29-BD35-4B3862220732}" type="datetimeFigureOut">
              <a:rPr lang="es-MX" smtClean="0"/>
              <a:pPr/>
              <a:t>25/07/2016</a:t>
            </a:fld>
            <a:endParaRPr lang="es-MX"/>
          </a:p>
        </p:txBody>
      </p:sp>
      <p:sp>
        <p:nvSpPr>
          <p:cNvPr id="6" name="5 Marcador de pie de página"/>
          <p:cNvSpPr>
            <a:spLocks noGrp="1"/>
          </p:cNvSpPr>
          <p:nvPr>
            <p:ph type="ftr" sz="quarter" idx="11"/>
          </p:nvPr>
        </p:nvSpPr>
        <p:spPr/>
        <p:txBody>
          <a:bodyPr/>
          <a:lstStyle>
            <a:extLst/>
          </a:lstStyle>
          <a:p>
            <a:endParaRPr lang="es-MX"/>
          </a:p>
        </p:txBody>
      </p:sp>
      <p:sp>
        <p:nvSpPr>
          <p:cNvPr id="7" name="6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802A168B-C7A2-4C29-BD35-4B3862220732}" type="datetimeFigureOut">
              <a:rPr lang="es-MX" smtClean="0"/>
              <a:pPr/>
              <a:t>25/07/2016</a:t>
            </a:fld>
            <a:endParaRPr lang="es-MX"/>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MX"/>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671D1270-E248-43B8-B61A-BCD4B163A371}" type="slidenum">
              <a:rPr lang="es-MX" smtClean="0"/>
              <a:pPr/>
              <a:t>‹Nº›</a:t>
            </a:fld>
            <a:endParaRPr lang="es-MX"/>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802A168B-C7A2-4C29-BD35-4B3862220732}" type="datetimeFigureOut">
              <a:rPr lang="es-MX" smtClean="0"/>
              <a:pPr/>
              <a:t>25/07/2016</a:t>
            </a:fld>
            <a:endParaRPr lang="es-MX"/>
          </a:p>
        </p:txBody>
      </p:sp>
      <p:sp>
        <p:nvSpPr>
          <p:cNvPr id="5" name="4 Marcador de pie de página"/>
          <p:cNvSpPr>
            <a:spLocks noGrp="1"/>
          </p:cNvSpPr>
          <p:nvPr>
            <p:ph type="ftr" sz="quarter" idx="11"/>
          </p:nvPr>
        </p:nvSpPr>
        <p:spPr/>
        <p:txBody>
          <a:bodyPr/>
          <a:lstStyle>
            <a:extLst/>
          </a:lstStyle>
          <a:p>
            <a:endParaRPr lang="es-MX"/>
          </a:p>
        </p:txBody>
      </p:sp>
      <p:sp>
        <p:nvSpPr>
          <p:cNvPr id="6" name="5 Marcador de número de diapositiva"/>
          <p:cNvSpPr>
            <a:spLocks noGrp="1"/>
          </p:cNvSpPr>
          <p:nvPr>
            <p:ph type="sldNum" sz="quarter" idx="12"/>
          </p:nvPr>
        </p:nvSpPr>
        <p:spPr/>
        <p:txBody>
          <a:bodyPr/>
          <a:lstStyle>
            <a:extLst/>
          </a:lstStyle>
          <a:p>
            <a:fld id="{671D1270-E248-43B8-B61A-BCD4B163A371}"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02A168B-C7A2-4C29-BD35-4B3862220732}" type="datetimeFigureOut">
              <a:rPr lang="es-MX" smtClean="0"/>
              <a:pPr/>
              <a:t>25/07/2016</a:t>
            </a:fld>
            <a:endParaRPr lang="es-MX"/>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MX"/>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71D1270-E248-43B8-B61A-BCD4B163A371}"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ecured.cu/index.php/Naturaleza" TargetMode="External"/><Relationship Id="rId2" Type="http://schemas.openxmlformats.org/officeDocument/2006/relationships/hyperlink" Target="http://www.ecured.cu/index.php/Ciencia" TargetMode="Externa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hyperlink" Target="http://www.ecured.cu/index.php/Mapas" TargetMode="External"/><Relationship Id="rId4" Type="http://schemas.openxmlformats.org/officeDocument/2006/relationships/hyperlink" Target="http://www.ecured.cu/index.php/Sociedad"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ecured.cu/index.php/Capitalismo"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ecured.cu/index.php/Galileo_Galilei" TargetMode="External"/><Relationship Id="rId2" Type="http://schemas.openxmlformats.org/officeDocument/2006/relationships/hyperlink" Target="http://www.ecured.cu/index.php/Giordano_Bruno" TargetMode="Externa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hyperlink" Target="http://www.ecured.cu/index.php/Crist%C3%B3bal_Col%C3%B3n" TargetMode="External"/><Relationship Id="rId4" Type="http://schemas.openxmlformats.org/officeDocument/2006/relationships/hyperlink" Target="http://www.ecured.cu/index.php/Cartograf%C3%ADa"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ecured.cu/index.php/Desarrollo_sostenible" TargetMode="External"/><Relationship Id="rId2" Type="http://schemas.openxmlformats.org/officeDocument/2006/relationships/hyperlink" Target="http://www.ecured.cu/index.php/Ordenamiento_territoria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ecured.cu/index.php?title=Problemas_globales&amp;action=edit&amp;redlink=1"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188640"/>
            <a:ext cx="3597275" cy="194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23528" y="2420888"/>
            <a:ext cx="8568952" cy="4031873"/>
          </a:xfrm>
          <a:prstGeom prst="rect">
            <a:avLst/>
          </a:prstGeom>
        </p:spPr>
        <p:txBody>
          <a:bodyPr wrap="square">
            <a:spAutoFit/>
          </a:bodyPr>
          <a:lstStyle/>
          <a:p>
            <a:pPr lvl="0" algn="ctr">
              <a:spcBef>
                <a:spcPts val="800"/>
              </a:spcBef>
            </a:pPr>
            <a:r>
              <a:rPr lang="es-ES" sz="2400" b="1" cap="all" spc="400" dirty="0">
                <a:solidFill>
                  <a:srgbClr val="000000"/>
                </a:solidFill>
                <a:latin typeface="Franklin Gothic Book"/>
                <a:ea typeface="+mj-ea"/>
                <a:cs typeface="Tunga" pitchFamily="2"/>
              </a:rPr>
              <a:t>Unidad  Gómez </a:t>
            </a:r>
            <a:r>
              <a:rPr lang="es-ES" sz="2400" b="1" cap="all" spc="400" dirty="0" smtClean="0">
                <a:solidFill>
                  <a:srgbClr val="000000"/>
                </a:solidFill>
                <a:latin typeface="Franklin Gothic Book"/>
                <a:ea typeface="+mj-ea"/>
                <a:cs typeface="Tunga" pitchFamily="2"/>
              </a:rPr>
              <a:t>palacio.</a:t>
            </a:r>
            <a:endParaRPr lang="es-ES" sz="2400" b="1" cap="all" spc="400" dirty="0">
              <a:solidFill>
                <a:srgbClr val="000000"/>
              </a:solidFill>
              <a:latin typeface="Franklin Gothic Book"/>
              <a:ea typeface="+mj-ea"/>
              <a:cs typeface="Tunga" pitchFamily="2"/>
            </a:endParaRPr>
          </a:p>
          <a:p>
            <a:pPr lvl="0" algn="ctr">
              <a:spcBef>
                <a:spcPts val="800"/>
              </a:spcBef>
            </a:pP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2060"/>
                </a:solidFill>
                <a:latin typeface="Franklin Gothic Book"/>
                <a:ea typeface="+mj-ea"/>
                <a:cs typeface="Tunga" pitchFamily="2"/>
              </a:rPr>
              <a:t>MAESTRA: </a:t>
            </a:r>
            <a:r>
              <a:rPr lang="es-ES" sz="2400" b="1" cap="all" spc="400" dirty="0">
                <a:solidFill>
                  <a:srgbClr val="000000"/>
                </a:solidFill>
                <a:latin typeface="Franklin Gothic Book"/>
                <a:ea typeface="+mj-ea"/>
                <a:cs typeface="Tunga" pitchFamily="2"/>
              </a:rPr>
              <a:t>ALMA JANET CASTRO GUILLEN.</a:t>
            </a:r>
            <a:br>
              <a:rPr lang="es-ES" sz="2400" b="1" cap="all" spc="400" dirty="0">
                <a:solidFill>
                  <a:srgbClr val="000000"/>
                </a:solidFill>
                <a:latin typeface="Franklin Gothic Book"/>
                <a:ea typeface="+mj-ea"/>
                <a:cs typeface="Tunga" pitchFamily="2"/>
              </a:rPr>
            </a:b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0000"/>
                </a:solidFill>
                <a:latin typeface="Franklin Gothic Book"/>
                <a:ea typeface="+mj-ea"/>
                <a:cs typeface="Tunga" pitchFamily="2"/>
              </a:rPr>
              <a:t/>
            </a:r>
            <a:br>
              <a:rPr lang="es-ES" sz="2400" b="1" cap="all" spc="400" dirty="0">
                <a:solidFill>
                  <a:srgbClr val="000000"/>
                </a:solidFill>
                <a:latin typeface="Franklin Gothic Book"/>
                <a:ea typeface="+mj-ea"/>
                <a:cs typeface="Tunga" pitchFamily="2"/>
              </a:rPr>
            </a:br>
            <a:r>
              <a:rPr lang="es-ES" sz="2400" b="1" cap="all" spc="400" dirty="0">
                <a:solidFill>
                  <a:srgbClr val="002060"/>
                </a:solidFill>
                <a:latin typeface="Franklin Gothic Book"/>
                <a:ea typeface="+mj-ea"/>
                <a:cs typeface="Tunga" pitchFamily="2"/>
              </a:rPr>
              <a:t>ASIGNATURA: </a:t>
            </a:r>
            <a:r>
              <a:rPr lang="es-ES" sz="2400" b="1" cap="all" spc="400" dirty="0" smtClean="0">
                <a:solidFill>
                  <a:srgbClr val="000000"/>
                </a:solidFill>
                <a:latin typeface="Franklin Gothic Book"/>
                <a:ea typeface="+mj-ea"/>
                <a:cs typeface="Tunga" pitchFamily="2"/>
              </a:rPr>
              <a:t>geografía.</a:t>
            </a:r>
            <a:endParaRPr lang="es-ES" sz="2400" b="1" cap="all" spc="400" dirty="0">
              <a:solidFill>
                <a:srgbClr val="000000"/>
              </a:solidFill>
              <a:latin typeface="Franklin Gothic Book"/>
              <a:ea typeface="+mj-ea"/>
              <a:cs typeface="Tunga" pitchFamily="2"/>
            </a:endParaRPr>
          </a:p>
          <a:p>
            <a:pPr lvl="0" algn="ctr">
              <a:spcBef>
                <a:spcPts val="800"/>
              </a:spcBef>
            </a:pPr>
            <a:endParaRPr lang="es-ES" sz="2400" b="1" cap="all" spc="400" dirty="0">
              <a:solidFill>
                <a:srgbClr val="000000"/>
              </a:solidFill>
              <a:latin typeface="Franklin Gothic Book"/>
              <a:ea typeface="+mj-ea"/>
              <a:cs typeface="Tunga" pitchFamily="2"/>
            </a:endParaRPr>
          </a:p>
          <a:p>
            <a:pPr lvl="0" algn="ctr">
              <a:spcBef>
                <a:spcPts val="800"/>
              </a:spcBef>
            </a:pPr>
            <a:r>
              <a:rPr lang="es-ES" sz="2400" b="1" cap="all" spc="400" dirty="0">
                <a:solidFill>
                  <a:srgbClr val="002060"/>
                </a:solidFill>
                <a:latin typeface="Franklin Gothic Book"/>
                <a:ea typeface="+mj-ea"/>
                <a:cs typeface="Tunga" pitchFamily="2"/>
              </a:rPr>
              <a:t>Tema</a:t>
            </a:r>
            <a:r>
              <a:rPr lang="es-ES" sz="2400" b="1" cap="all" spc="400" dirty="0" smtClean="0">
                <a:solidFill>
                  <a:srgbClr val="002060"/>
                </a:solidFill>
                <a:latin typeface="Franklin Gothic Book"/>
                <a:ea typeface="+mj-ea"/>
                <a:cs typeface="Tunga" pitchFamily="2"/>
              </a:rPr>
              <a:t>: </a:t>
            </a:r>
            <a:r>
              <a:rPr lang="es-ES" sz="2400" b="1" cap="all" spc="400" dirty="0" smtClean="0">
                <a:latin typeface="Franklin Gothic Book"/>
                <a:ea typeface="+mj-ea"/>
                <a:cs typeface="Tunga" pitchFamily="2"/>
              </a:rPr>
              <a:t>geografía general.  </a:t>
            </a:r>
          </a:p>
          <a:p>
            <a:pPr lvl="0" algn="r">
              <a:spcBef>
                <a:spcPts val="800"/>
              </a:spcBef>
            </a:pPr>
            <a:r>
              <a:rPr lang="es-ES" sz="2400" b="1" cap="all" spc="400" dirty="0" smtClean="0">
                <a:solidFill>
                  <a:srgbClr val="000000"/>
                </a:solidFill>
                <a:latin typeface="Franklin Gothic Book"/>
                <a:ea typeface="+mj-ea"/>
                <a:cs typeface="Tunga" pitchFamily="2"/>
              </a:rPr>
              <a:t>Agosto 2015</a:t>
            </a:r>
            <a:endParaRPr lang="es-ES" sz="2400" b="1" cap="all" spc="400" dirty="0">
              <a:solidFill>
                <a:srgbClr val="000000"/>
              </a:solidFill>
              <a:latin typeface="Franklin Gothic Book"/>
              <a:ea typeface="+mj-ea"/>
              <a:cs typeface="Tunga" pitchFamily="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332656"/>
            <a:ext cx="8229600" cy="4525963"/>
          </a:xfrm>
        </p:spPr>
        <p:txBody>
          <a:bodyPr/>
          <a:lstStyle/>
          <a:p>
            <a:pPr algn="just"/>
            <a:r>
              <a:rPr lang="es-MX" dirty="0" smtClean="0"/>
              <a:t> Es una </a:t>
            </a:r>
            <a:r>
              <a:rPr lang="es-MX" dirty="0" smtClean="0">
                <a:hlinkClick r:id="rId2" tooltip="Ciencia"/>
              </a:rPr>
              <a:t>ciencia</a:t>
            </a:r>
            <a:r>
              <a:rPr lang="es-MX" dirty="0" smtClean="0"/>
              <a:t> muy importante para la humanidad; tiene un enfoque dirigido a la comprensión de los problemas de la interacción </a:t>
            </a:r>
            <a:r>
              <a:rPr lang="es-MX" dirty="0" smtClean="0">
                <a:hlinkClick r:id="rId3" tooltip="Naturaleza"/>
              </a:rPr>
              <a:t>naturaleza</a:t>
            </a:r>
            <a:r>
              <a:rPr lang="es-MX" dirty="0" smtClean="0"/>
              <a:t>-</a:t>
            </a:r>
            <a:r>
              <a:rPr lang="es-MX" dirty="0" smtClean="0">
                <a:hlinkClick r:id="rId4" tooltip="Sociedad"/>
              </a:rPr>
              <a:t>sociedad</a:t>
            </a:r>
            <a:r>
              <a:rPr lang="es-MX" dirty="0" smtClean="0"/>
              <a:t> y a reorientar la actitud de los seres humanos hacia el espacio geográfico y el medio ambiente y por ende hacia si mismos, contando con la poderosa herramienta de los </a:t>
            </a:r>
            <a:r>
              <a:rPr lang="es-MX" dirty="0" smtClean="0">
                <a:hlinkClick r:id="rId5" tooltip="Mapas"/>
              </a:rPr>
              <a:t>mapas</a:t>
            </a:r>
            <a:r>
              <a:rPr lang="es-MX" dirty="0" smtClean="0"/>
              <a:t> para poder localizar los objetos y fenómenos de la realidad.</a:t>
            </a:r>
            <a:endParaRPr lang="es-MX" dirty="0"/>
          </a:p>
        </p:txBody>
      </p:sp>
      <p:pic>
        <p:nvPicPr>
          <p:cNvPr id="1026" name="Picture 2" descr="http://1.bp.blogspot.com/-upJYpbUARCs/UX_FrThMoUI/AAAAAAAAAz0/xB3Pa9Y90wY/s1600/tierra_construccion.jpg"/>
          <p:cNvPicPr>
            <a:picLocks noChangeAspect="1" noChangeArrowheads="1"/>
          </p:cNvPicPr>
          <p:nvPr/>
        </p:nvPicPr>
        <p:blipFill>
          <a:blip r:embed="rId6" cstate="print"/>
          <a:srcRect/>
          <a:stretch>
            <a:fillRect/>
          </a:stretch>
        </p:blipFill>
        <p:spPr bwMode="auto">
          <a:xfrm>
            <a:off x="3851920" y="4581128"/>
            <a:ext cx="4876800" cy="227687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620688"/>
            <a:ext cx="8229600" cy="5904656"/>
          </a:xfrm>
        </p:spPr>
        <p:txBody>
          <a:bodyPr>
            <a:normAutofit/>
          </a:bodyPr>
          <a:lstStyle/>
          <a:p>
            <a:pPr algn="just"/>
            <a:r>
              <a:rPr lang="es-MX" dirty="0" smtClean="0"/>
              <a:t>Las contradicciones del modo de producción feudal, basado en la servidumbre, con el desarrollo que van alcanzando las fuerzas productivas hacia el siglo XV, con la aparición de la manufactura, van fomentando las bases para la aparición de nuevas tendencias en el desarrollo de los conocimientos geográficos dentro de una etapa de tránsito hacia el </a:t>
            </a:r>
            <a:r>
              <a:rPr lang="es-MX" dirty="0" smtClean="0">
                <a:hlinkClick r:id="rId2" tooltip="Capitalismo"/>
              </a:rPr>
              <a:t>capitalismo</a:t>
            </a:r>
            <a:r>
              <a:rPr lang="es-MX" dirty="0" smtClean="0"/>
              <a:t>, que se ha denominado Renacimiento, lo cual se manifiesta a partir de tres elementos principales:</a:t>
            </a:r>
          </a:p>
          <a:p>
            <a:endParaRPr lang="es-MX" dirty="0"/>
          </a:p>
        </p:txBody>
      </p:sp>
      <p:pic>
        <p:nvPicPr>
          <p:cNvPr id="27650" name="Picture 2" descr="http://archivo.juventudes.org/files/imagenes/blog/capitalismo.jpg"/>
          <p:cNvPicPr>
            <a:picLocks noChangeAspect="1" noChangeArrowheads="1"/>
          </p:cNvPicPr>
          <p:nvPr/>
        </p:nvPicPr>
        <p:blipFill>
          <a:blip r:embed="rId3" cstate="print"/>
          <a:srcRect/>
          <a:stretch>
            <a:fillRect/>
          </a:stretch>
        </p:blipFill>
        <p:spPr bwMode="auto">
          <a:xfrm>
            <a:off x="6876256" y="4725144"/>
            <a:ext cx="1905000" cy="1905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404664"/>
            <a:ext cx="8229600" cy="5026563"/>
          </a:xfrm>
        </p:spPr>
        <p:txBody>
          <a:bodyPr>
            <a:normAutofit fontScale="92500" lnSpcReduction="10000"/>
          </a:bodyPr>
          <a:lstStyle/>
          <a:p>
            <a:pPr algn="just"/>
            <a:r>
              <a:rPr lang="es-MX" dirty="0" smtClean="0"/>
              <a:t>- Los descubrimientos científicos aportados por figuras como </a:t>
            </a:r>
            <a:r>
              <a:rPr lang="es-MX" dirty="0" smtClean="0">
                <a:hlinkClick r:id="rId2" tooltip="Giordano Bruno"/>
              </a:rPr>
              <a:t>Giordano Bruno</a:t>
            </a:r>
            <a:r>
              <a:rPr lang="es-MX" dirty="0" smtClean="0"/>
              <a:t> (la concepción de la infinitud del Universo), </a:t>
            </a:r>
            <a:r>
              <a:rPr lang="es-MX" dirty="0" smtClean="0">
                <a:hlinkClick r:id="rId3" tooltip="Galileo Galilei"/>
              </a:rPr>
              <a:t>Galileo Galilei</a:t>
            </a:r>
            <a:r>
              <a:rPr lang="es-MX" dirty="0" smtClean="0"/>
              <a:t> (los movimientos planetarios y el primer telescopio) y Nicolás Copérnico (la concepción heliocéntrica)</a:t>
            </a:r>
          </a:p>
          <a:p>
            <a:r>
              <a:rPr lang="es-MX" dirty="0" smtClean="0"/>
              <a:t>- Los grandes adelantos técnicos como el desarrollo de la </a:t>
            </a:r>
            <a:r>
              <a:rPr lang="es-MX" dirty="0" smtClean="0">
                <a:hlinkClick r:id="rId4" tooltip="Cartografía"/>
              </a:rPr>
              <a:t>Cartografía</a:t>
            </a:r>
            <a:r>
              <a:rPr lang="es-MX" dirty="0" smtClean="0"/>
              <a:t>, el descubrimiento de la brújula y del sextante.</a:t>
            </a:r>
          </a:p>
          <a:p>
            <a:r>
              <a:rPr lang="es-MX" dirty="0" smtClean="0"/>
              <a:t>- Los grandes viajes de exploración y conquista en los cuales jugaron un papel destacado los realizados por </a:t>
            </a:r>
            <a:r>
              <a:rPr lang="es-MX" dirty="0" smtClean="0">
                <a:hlinkClick r:id="rId5" tooltip="Cristóbal Colón"/>
              </a:rPr>
              <a:t>Cristóbal Colón</a:t>
            </a:r>
            <a:r>
              <a:rPr lang="es-MX" dirty="0" smtClean="0"/>
              <a:t> y el de circunnavegación terrestre bajo el mando de Fernando de Magallanes y culminado por Sebastián de Elcano.</a:t>
            </a:r>
          </a:p>
          <a:p>
            <a:endParaRPr lang="es-MX" dirty="0"/>
          </a:p>
        </p:txBody>
      </p:sp>
      <p:pic>
        <p:nvPicPr>
          <p:cNvPr id="26626" name="Picture 2" descr="http://www.iprojecta.com/IMG/imgAmbit_CartDig02.jpg"/>
          <p:cNvPicPr>
            <a:picLocks noChangeAspect="1" noChangeArrowheads="1"/>
          </p:cNvPicPr>
          <p:nvPr/>
        </p:nvPicPr>
        <p:blipFill>
          <a:blip r:embed="rId6" cstate="print"/>
          <a:srcRect/>
          <a:stretch>
            <a:fillRect/>
          </a:stretch>
        </p:blipFill>
        <p:spPr bwMode="auto">
          <a:xfrm>
            <a:off x="4572000" y="5013176"/>
            <a:ext cx="4143375" cy="1538115"/>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lstStyle/>
          <a:p>
            <a:pPr algn="just"/>
            <a:r>
              <a:rPr lang="es-MX" dirty="0" smtClean="0"/>
              <a:t>Estos aportes posibilitaron la exploración de grandes extensiones del planeta y, aunque con un enfoque esencialmente descriptivo, permitieron un mejor conocimiento del mundo desde todos los puntos de vista y sentaron las bases de una Cartografía mucho más exacta y científica.</a:t>
            </a:r>
          </a:p>
          <a:p>
            <a:pPr algn="just"/>
            <a:endParaRPr lang="es-MX" dirty="0"/>
          </a:p>
        </p:txBody>
      </p:sp>
      <p:pic>
        <p:nvPicPr>
          <p:cNvPr id="25602" name="Picture 2" descr="https://upload.wikimedia.org/wikipedia/commons/thumb/3/3f/Charles_Bell_-_Jan_van_Riebeeck_se_aankoms_aan_die_Kaap.jpg/300px-Charles_Bell_-_Jan_van_Riebeeck_se_aankoms_aan_die_Kaap.jpg"/>
          <p:cNvPicPr>
            <a:picLocks noChangeAspect="1" noChangeArrowheads="1"/>
          </p:cNvPicPr>
          <p:nvPr/>
        </p:nvPicPr>
        <p:blipFill>
          <a:blip r:embed="rId2" cstate="print"/>
          <a:srcRect/>
          <a:stretch>
            <a:fillRect/>
          </a:stretch>
        </p:blipFill>
        <p:spPr bwMode="auto">
          <a:xfrm>
            <a:off x="5364088" y="4221088"/>
            <a:ext cx="2857500" cy="216217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620688"/>
            <a:ext cx="8229600" cy="5544616"/>
          </a:xfrm>
        </p:spPr>
        <p:txBody>
          <a:bodyPr>
            <a:normAutofit fontScale="85000" lnSpcReduction="20000"/>
          </a:bodyPr>
          <a:lstStyle/>
          <a:p>
            <a:pPr algn="just"/>
            <a:r>
              <a:rPr lang="es-MX" dirty="0" smtClean="0"/>
              <a:t>En la actualidad la introducción de la Informática en todos los campos ha revolucionado los métodos de investigación de la Geografía dotándola de herramientas muy poderosas como el Sistema de Información Geográfico de gran utilidad para los especialistas. El enfoque actual de la Geografía como ciencia está dirigido esencialmente a los problemas más importantes del mundo de hoy vinculados a la solución de los problemas ambientales de escala global que afectan a nuestro planeta o problemas globales, al establecimiento de pautas para el </a:t>
            </a:r>
            <a:r>
              <a:rPr lang="es-MX" dirty="0" smtClean="0">
                <a:hlinkClick r:id="rId2" tooltip="Ordenamiento territorial"/>
              </a:rPr>
              <a:t>ordenamiento territorial</a:t>
            </a:r>
            <a:r>
              <a:rPr lang="es-MX" dirty="0" smtClean="0"/>
              <a:t> y manejo sostenible de los territorios y recursos naturales y a la realización de estudios integrados con otras ciencias para, desde un enfoque inter y </a:t>
            </a:r>
            <a:r>
              <a:rPr lang="es-MX" dirty="0" err="1" smtClean="0"/>
              <a:t>transdisciplinario</a:t>
            </a:r>
            <a:r>
              <a:rPr lang="es-MX" dirty="0" smtClean="0"/>
              <a:t>, dar solución sostenible a los problemas relativos a la interacción entre la naturaleza y la sociedad desde la óptica del </a:t>
            </a:r>
            <a:r>
              <a:rPr lang="es-MX" dirty="0" smtClean="0">
                <a:hlinkClick r:id="rId3" tooltip="Desarrollo sostenible"/>
              </a:rPr>
              <a:t>desarrollo sostenible</a:t>
            </a:r>
            <a:r>
              <a:rPr lang="es-MX" dirty="0" smtClean="0"/>
              <a:t>.</a:t>
            </a:r>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11560" y="404664"/>
            <a:ext cx="4546848" cy="651528"/>
          </a:xfrm>
        </p:spPr>
        <p:txBody>
          <a:bodyPr/>
          <a:lstStyle/>
          <a:p>
            <a:r>
              <a:rPr lang="es-MX" dirty="0" smtClean="0"/>
              <a:t>Desarrollo sostenible.</a:t>
            </a:r>
            <a:endParaRPr lang="es-MX" dirty="0"/>
          </a:p>
        </p:txBody>
      </p:sp>
      <p:pic>
        <p:nvPicPr>
          <p:cNvPr id="28674" name="Picture 2" descr="http://ecologiae.mex.tl/imagesnew2/0/0/0/0/1/2/2/5/4/9/desarrollo-sostenible.jpg"/>
          <p:cNvPicPr>
            <a:picLocks noChangeAspect="1" noChangeArrowheads="1"/>
          </p:cNvPicPr>
          <p:nvPr/>
        </p:nvPicPr>
        <p:blipFill>
          <a:blip r:embed="rId2" cstate="print"/>
          <a:srcRect/>
          <a:stretch>
            <a:fillRect/>
          </a:stretch>
        </p:blipFill>
        <p:spPr bwMode="auto">
          <a:xfrm>
            <a:off x="683568" y="1484784"/>
            <a:ext cx="7776864" cy="4824536"/>
          </a:xfrm>
          <a:prstGeom prst="rect">
            <a:avLst/>
          </a:prstGeom>
          <a:noFill/>
        </p:spPr>
      </p:pic>
      <p:pic>
        <p:nvPicPr>
          <p:cNvPr id="28676" name="Picture 4" descr="http://www.definicionabc.com/wp-content/uploads/2013/12/Sustentable-300x249.jpg"/>
          <p:cNvPicPr>
            <a:picLocks noChangeAspect="1" noChangeArrowheads="1"/>
          </p:cNvPicPr>
          <p:nvPr/>
        </p:nvPicPr>
        <p:blipFill>
          <a:blip r:embed="rId3" cstate="print"/>
          <a:srcRect/>
          <a:stretch>
            <a:fillRect/>
          </a:stretch>
        </p:blipFill>
        <p:spPr bwMode="auto">
          <a:xfrm>
            <a:off x="6012160" y="260648"/>
            <a:ext cx="2857500" cy="1512168"/>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3284984"/>
            <a:ext cx="8229600" cy="3370379"/>
          </a:xfrm>
        </p:spPr>
        <p:txBody>
          <a:bodyPr>
            <a:normAutofit fontScale="92500"/>
          </a:bodyPr>
          <a:lstStyle/>
          <a:p>
            <a:pPr algn="just"/>
            <a:r>
              <a:rPr lang="es-MX" dirty="0" smtClean="0"/>
              <a:t>La importancia de la Geografía en el mundo contemporáneo trasciende así los marcos de las fronteras nacionales y se mundializa a partir de su aporte a la solución de los </a:t>
            </a:r>
            <a:r>
              <a:rPr lang="es-MX" dirty="0" smtClean="0">
                <a:hlinkClick r:id="rId2" tooltip="Problemas globales (la página no existe)"/>
              </a:rPr>
              <a:t>problemas globales</a:t>
            </a:r>
            <a:r>
              <a:rPr lang="es-MX" dirty="0" smtClean="0"/>
              <a:t> contemporáneos. Además la Geografía en la modernidad cumple cuatro funciones esenciales de gran importancia para la humanidad contemporánea:</a:t>
            </a:r>
            <a:endParaRPr lang="es-MX" dirty="0"/>
          </a:p>
        </p:txBody>
      </p:sp>
      <p:pic>
        <p:nvPicPr>
          <p:cNvPr id="29698" name="Picture 2" descr="https://ecologia6.files.wordpress.com/2011/03/1.jpg"/>
          <p:cNvPicPr>
            <a:picLocks noChangeAspect="1" noChangeArrowheads="1"/>
          </p:cNvPicPr>
          <p:nvPr/>
        </p:nvPicPr>
        <p:blipFill>
          <a:blip r:embed="rId3" cstate="print"/>
          <a:srcRect/>
          <a:stretch>
            <a:fillRect/>
          </a:stretch>
        </p:blipFill>
        <p:spPr bwMode="auto">
          <a:xfrm>
            <a:off x="827584" y="332656"/>
            <a:ext cx="7848872" cy="259228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548680"/>
            <a:ext cx="8229600" cy="4525963"/>
          </a:xfrm>
        </p:spPr>
        <p:txBody>
          <a:bodyPr>
            <a:normAutofit fontScale="92500"/>
          </a:bodyPr>
          <a:lstStyle/>
          <a:p>
            <a:pPr algn="just"/>
            <a:endParaRPr lang="es-MX" dirty="0" smtClean="0"/>
          </a:p>
          <a:p>
            <a:pPr algn="just"/>
            <a:r>
              <a:rPr lang="es-MX" dirty="0" smtClean="0"/>
              <a:t>- Informativa, o sea referida a la localización y caracterización de los territorios.</a:t>
            </a:r>
          </a:p>
          <a:p>
            <a:pPr algn="just"/>
            <a:r>
              <a:rPr lang="es-MX" dirty="0" smtClean="0"/>
              <a:t>- Instrumental, cuando se encamina a la búsqueda de soluciones a los problemas a través de organizar, administrar y gestionar de manera más racional el espacio y el medio ambiente.</a:t>
            </a:r>
          </a:p>
          <a:p>
            <a:pPr algn="just"/>
            <a:r>
              <a:rPr lang="es-MX" dirty="0" smtClean="0"/>
              <a:t>- Transformadora, cuando se encamina a transformar la realidad social concibiendo el conocimiento geográfico como herramienta de ese proceso.</a:t>
            </a:r>
          </a:p>
          <a:p>
            <a:endParaRPr lang="es-MX"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916832"/>
            <a:ext cx="8229600" cy="4525963"/>
          </a:xfrm>
        </p:spPr>
        <p:txBody>
          <a:bodyPr/>
          <a:lstStyle/>
          <a:p>
            <a:r>
              <a:rPr lang="es-MX" dirty="0" smtClean="0"/>
              <a:t>http://www.ecured.cu/index.php/Geograf%C3%ADa_general</a:t>
            </a:r>
            <a:endParaRPr lang="es-MX" dirty="0"/>
          </a:p>
        </p:txBody>
      </p:sp>
      <p:sp>
        <p:nvSpPr>
          <p:cNvPr id="2" name="1 Título"/>
          <p:cNvSpPr>
            <a:spLocks noGrp="1"/>
          </p:cNvSpPr>
          <p:nvPr>
            <p:ph type="title"/>
          </p:nvPr>
        </p:nvSpPr>
        <p:spPr>
          <a:xfrm>
            <a:off x="2843808" y="274638"/>
            <a:ext cx="5842992" cy="1143000"/>
          </a:xfrm>
        </p:spPr>
        <p:txBody>
          <a:bodyPr/>
          <a:lstStyle/>
          <a:p>
            <a:r>
              <a:rPr lang="es-MX" dirty="0" smtClean="0"/>
              <a:t>BIBLIOGRAFÍA</a:t>
            </a:r>
            <a:endParaRPr lang="es-MX" dirty="0"/>
          </a:p>
        </p:txBody>
      </p:sp>
      <p:sp>
        <p:nvSpPr>
          <p:cNvPr id="15362" name="AutoShape 2" descr="Resultado de imagen para buscando"/>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5364" name="Picture 4" descr="http://1buenaidea.com/wp-content/gallery/articulos2/busqueda.jpg"/>
          <p:cNvPicPr>
            <a:picLocks noChangeAspect="1" noChangeArrowheads="1"/>
          </p:cNvPicPr>
          <p:nvPr/>
        </p:nvPicPr>
        <p:blipFill>
          <a:blip r:embed="rId2" cstate="print"/>
          <a:srcRect/>
          <a:stretch>
            <a:fillRect/>
          </a:stretch>
        </p:blipFill>
        <p:spPr bwMode="auto">
          <a:xfrm>
            <a:off x="395536" y="0"/>
            <a:ext cx="2400266" cy="18002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145</TotalTime>
  <Words>313</Words>
  <Application>Microsoft Office PowerPoint</Application>
  <PresentationFormat>Presentación en pantalla (4:3)</PresentationFormat>
  <Paragraphs>22</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Concurrencia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BIBLIOGRAFÍA</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BIBIANA CERVANTES</dc:creator>
  <cp:lastModifiedBy>Ordoñez</cp:lastModifiedBy>
  <cp:revision>4</cp:revision>
  <dcterms:created xsi:type="dcterms:W3CDTF">2015-08-25T15:56:29Z</dcterms:created>
  <dcterms:modified xsi:type="dcterms:W3CDTF">2016-07-25T18:33:35Z</dcterms:modified>
</cp:coreProperties>
</file>