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08C705-443F-A149-873F-9CACCD508E79}" type="datetimeFigureOut">
              <a:rPr lang="es-ES" smtClean="0"/>
              <a:pPr/>
              <a:t>18/01/2014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EDA32A-A9C7-4B4A-9732-992872E9733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451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8ABBA-2980-1645-A413-962A61923D5F}" type="datetimeFigureOut">
              <a:rPr lang="es-ES" smtClean="0"/>
              <a:pPr/>
              <a:t>18/01/2014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837DD-A2E8-6A4E-AD96-4005A267FB7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735639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78027-7F42-824F-A653-9D7AA51866D8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AEEEC-9EEF-DC41-BB88-0E33B395E5BD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4EF0-307C-2C49-A9DE-63A18A7B2ECC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22DA-24D3-0D46-BB65-CFE675623F05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5A1B1-E591-1F4E-9E00-37CF61EDE3F5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0A859-F43D-344D-8F4C-5BC1DF258E0B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ADDBF-AA07-814C-8739-578D9601553F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8C5C-5F6A-5842-B6CF-7C5AFC3300D6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82BA-3A6C-E24B-8534-19300F4EDF3A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05531-EA9A-3B4F-8390-77D4B91B0E2F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B6D71-9A00-4D43-A4D6-56BB7F8270D8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4637101-6929-224C-9AA9-B14385150719}" type="datetime1">
              <a:rPr lang="es-MX" smtClean="0"/>
              <a:pPr/>
              <a:t>18/01/2014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67FA494-78EE-A04E-807E-74CC4E95DFD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2805" y="4648199"/>
            <a:ext cx="6553200" cy="630357"/>
          </a:xfrm>
        </p:spPr>
        <p:txBody>
          <a:bodyPr>
            <a:normAutofit fontScale="25000" lnSpcReduction="20000"/>
          </a:bodyPr>
          <a:lstStyle/>
          <a:p>
            <a:r>
              <a:rPr lang="es-ES" sz="7400" dirty="0">
                <a:solidFill>
                  <a:srgbClr val="000000"/>
                </a:solidFill>
              </a:rPr>
              <a:t>CAMPUS: </a:t>
            </a:r>
            <a:r>
              <a:rPr lang="es-ES" sz="7400" dirty="0"/>
              <a:t>OAXACA URBANA</a:t>
            </a:r>
          </a:p>
          <a:p>
            <a:r>
              <a:rPr lang="es-ES" sz="7400" dirty="0"/>
              <a:t>BACHILLERATO.</a:t>
            </a:r>
          </a:p>
          <a:p>
            <a:endParaRPr lang="es-E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43245"/>
          </a:xfrm>
        </p:spPr>
        <p:txBody>
          <a:bodyPr/>
          <a:lstStyle/>
          <a:p>
            <a:r>
              <a:rPr lang="es-ES" sz="3600" dirty="0"/>
              <a:t>MULTIVERSIDAD LATINOAMERICANA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239022" y="183099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2886493" y="5440296"/>
            <a:ext cx="1933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Geneva"/>
                <a:cs typeface="Geneva"/>
              </a:rPr>
              <a:t>Materia: Inglés.</a:t>
            </a:r>
          </a:p>
        </p:txBody>
      </p:sp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>
          <a:xfrm>
            <a:off x="6019800" y="6356350"/>
            <a:ext cx="2895600" cy="365125"/>
          </a:xfrm>
        </p:spPr>
        <p:txBody>
          <a:bodyPr/>
          <a:lstStyle/>
          <a:p>
            <a:r>
              <a:rPr lang="es-ES" dirty="0" smtClean="0">
                <a:latin typeface="Chalkboard"/>
                <a:cs typeface="Chalkboard"/>
              </a:rPr>
              <a:t>L.R.I. ANAID LUNA GARCÍA</a:t>
            </a:r>
            <a:endParaRPr lang="es-ES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367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Block. 1. i compare </a:t>
            </a:r>
            <a:r>
              <a:rPr lang="es-ES" dirty="0" err="1" smtClean="0"/>
              <a:t>people</a:t>
            </a:r>
            <a:r>
              <a:rPr lang="es-ES" dirty="0" smtClean="0"/>
              <a:t>, </a:t>
            </a:r>
            <a:r>
              <a:rPr lang="es-ES" dirty="0" err="1" smtClean="0"/>
              <a:t>objects</a:t>
            </a:r>
            <a:r>
              <a:rPr lang="es-ES" dirty="0" smtClean="0"/>
              <a:t> and places.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1.1 COMPARISIONS: EQUALITY AND INEQUALITY.</a:t>
            </a:r>
          </a:p>
          <a:p>
            <a:endParaRPr lang="es-ES" dirty="0"/>
          </a:p>
          <a:p>
            <a:r>
              <a:rPr lang="es-ES" dirty="0" err="1" smtClean="0"/>
              <a:t>Equality</a:t>
            </a:r>
            <a:r>
              <a:rPr lang="es-ES" dirty="0" smtClean="0"/>
              <a:t>:     as…….as </a:t>
            </a:r>
          </a:p>
          <a:p>
            <a:pPr marL="114300" indent="0">
              <a:buNone/>
            </a:pPr>
            <a:r>
              <a:rPr lang="es-ES" dirty="0" smtClean="0"/>
              <a:t>                      </a:t>
            </a:r>
            <a:r>
              <a:rPr lang="es-ES" dirty="0" err="1" smtClean="0"/>
              <a:t>much</a:t>
            </a:r>
            <a:r>
              <a:rPr lang="es-ES" dirty="0" smtClean="0"/>
              <a:t>/</a:t>
            </a:r>
            <a:r>
              <a:rPr lang="es-ES" dirty="0" err="1" smtClean="0"/>
              <a:t>many</a:t>
            </a:r>
            <a:r>
              <a:rPr lang="es-ES" dirty="0" smtClean="0"/>
              <a:t> …….. as</a:t>
            </a:r>
          </a:p>
          <a:p>
            <a:r>
              <a:rPr lang="es-ES" dirty="0" err="1" smtClean="0"/>
              <a:t>Inequality</a:t>
            </a:r>
            <a:r>
              <a:rPr lang="es-ES" dirty="0" smtClean="0"/>
              <a:t>:</a:t>
            </a:r>
          </a:p>
          <a:p>
            <a:pPr marL="114300" indent="0">
              <a:buNone/>
            </a:pPr>
            <a:r>
              <a:rPr lang="es-ES" dirty="0" smtClean="0"/>
              <a:t>                      </a:t>
            </a:r>
            <a:r>
              <a:rPr lang="es-ES" dirty="0" err="1" smtClean="0"/>
              <a:t>not</a:t>
            </a:r>
            <a:r>
              <a:rPr lang="es-ES" dirty="0" smtClean="0"/>
              <a:t> </a:t>
            </a:r>
            <a:r>
              <a:rPr lang="es-ES" dirty="0"/>
              <a:t>as ………as </a:t>
            </a:r>
          </a:p>
          <a:p>
            <a:pPr marL="114300" indent="0">
              <a:buNone/>
            </a:pPr>
            <a:r>
              <a:rPr lang="es-ES" dirty="0"/>
              <a:t>                      </a:t>
            </a:r>
            <a:r>
              <a:rPr lang="es-ES" dirty="0" err="1"/>
              <a:t>not</a:t>
            </a:r>
            <a:r>
              <a:rPr lang="es-ES" dirty="0"/>
              <a:t> so ……</a:t>
            </a:r>
            <a:r>
              <a:rPr lang="es-ES" dirty="0" smtClean="0"/>
              <a:t>…as</a:t>
            </a:r>
          </a:p>
          <a:p>
            <a:pPr marL="114300" indent="0">
              <a:buNone/>
            </a:pPr>
            <a:r>
              <a:rPr lang="es-ES" dirty="0" smtClean="0"/>
              <a:t>                      </a:t>
            </a:r>
            <a:r>
              <a:rPr lang="es-ES" dirty="0" err="1" smtClean="0"/>
              <a:t>less</a:t>
            </a:r>
            <a:r>
              <a:rPr lang="es-ES" dirty="0" smtClean="0"/>
              <a:t> </a:t>
            </a:r>
            <a:r>
              <a:rPr lang="es-ES" dirty="0" err="1" smtClean="0"/>
              <a:t>than</a:t>
            </a:r>
            <a:endParaRPr lang="es-ES" dirty="0" smtClean="0"/>
          </a:p>
          <a:p>
            <a:pPr marL="114300" indent="0">
              <a:buNone/>
            </a:pPr>
            <a:r>
              <a:rPr lang="es-ES" dirty="0" smtClean="0"/>
              <a:t>                      more </a:t>
            </a:r>
            <a:r>
              <a:rPr lang="es-ES" dirty="0" err="1" smtClean="0"/>
              <a:t>than</a:t>
            </a:r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6019800" y="6345441"/>
            <a:ext cx="2895600" cy="365125"/>
          </a:xfrm>
        </p:spPr>
        <p:txBody>
          <a:bodyPr/>
          <a:lstStyle/>
          <a:p>
            <a:r>
              <a:rPr lang="es-ES" dirty="0" smtClean="0"/>
              <a:t>L.R.I. ANAID LUNA GARCÍA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8768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907184" y="692810"/>
            <a:ext cx="7389424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Bangla MN"/>
                <a:cs typeface="Bangla MN"/>
              </a:rPr>
              <a:t>WE CAN SHOW THAT TWO PEOPLE OR THINGS ARE EQUAL OR NOT EQUAL IN ONE WAY BY USING AN ADJECTIVE OR AN ADVERB.</a:t>
            </a:r>
          </a:p>
          <a:p>
            <a:endParaRPr lang="es-ES" sz="2800" dirty="0">
              <a:latin typeface="Bangla MN"/>
              <a:cs typeface="Bangla MN"/>
            </a:endParaRPr>
          </a:p>
          <a:p>
            <a:r>
              <a:rPr lang="es-ES" sz="2800" dirty="0" smtClean="0">
                <a:latin typeface="Bangla MN"/>
                <a:cs typeface="Bangla MN"/>
              </a:rPr>
              <a:t>WORDS WHICH ARE USED TO MODIFY NOUNS OR PRONOUNS ARE USUALLY REFERRED TO AS ADJECTIVES.</a:t>
            </a:r>
          </a:p>
          <a:p>
            <a:endParaRPr lang="es-ES" sz="2800" dirty="0">
              <a:latin typeface="Bangla MN"/>
              <a:cs typeface="Bangla MN"/>
            </a:endParaRPr>
          </a:p>
          <a:p>
            <a:r>
              <a:rPr lang="es-ES" sz="2800" dirty="0" smtClean="0">
                <a:latin typeface="Bangla MN"/>
                <a:cs typeface="Bangla MN"/>
              </a:rPr>
              <a:t>ADJECTIVES ARE USED TO DESCRIBE QUALITIES OR CHARACTERISTICS OF SOMEONE OR SOMETHING.</a:t>
            </a:r>
            <a:endParaRPr lang="es-ES" sz="2800" dirty="0">
              <a:latin typeface="Bangla MN"/>
              <a:cs typeface="Bangla M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5196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643276" y="1826362"/>
            <a:ext cx="7983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rgbClr val="FF0000"/>
                </a:solidFill>
                <a:latin typeface="Herculanum"/>
                <a:cs typeface="Herculanum"/>
              </a:rPr>
              <a:t>Noun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800" u="sng" dirty="0" smtClean="0">
                <a:solidFill>
                  <a:srgbClr val="FF0000"/>
                </a:solidFill>
                <a:latin typeface="Herculanum"/>
                <a:cs typeface="Herculanum"/>
              </a:rPr>
              <a:t>as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800" i="1" dirty="0" err="1" smtClean="0">
                <a:solidFill>
                  <a:srgbClr val="FF0000"/>
                </a:solidFill>
                <a:latin typeface="Herculanum"/>
                <a:cs typeface="Herculanum"/>
              </a:rPr>
              <a:t>adjective</a:t>
            </a:r>
            <a:r>
              <a:rPr lang="es-ES" sz="2800" i="1" dirty="0" smtClean="0">
                <a:solidFill>
                  <a:srgbClr val="FF0000"/>
                </a:solidFill>
                <a:latin typeface="Herculanum"/>
                <a:cs typeface="Herculanum"/>
              </a:rPr>
              <a:t>/</a:t>
            </a:r>
            <a:r>
              <a:rPr lang="es-ES" sz="2800" i="1" dirty="0" err="1" smtClean="0">
                <a:solidFill>
                  <a:srgbClr val="FF0000"/>
                </a:solidFill>
                <a:latin typeface="Herculanum"/>
                <a:cs typeface="Herculanum"/>
              </a:rPr>
              <a:t>adverb</a:t>
            </a:r>
            <a:r>
              <a:rPr lang="es-ES" sz="2800" i="1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+ </a:t>
            </a:r>
            <a:r>
              <a:rPr lang="es-ES" sz="2800" u="sng" dirty="0" smtClean="0">
                <a:solidFill>
                  <a:srgbClr val="FF0000"/>
                </a:solidFill>
                <a:latin typeface="Herculanum"/>
                <a:cs typeface="Herculanum"/>
              </a:rPr>
              <a:t>as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800" dirty="0" err="1" smtClean="0">
                <a:solidFill>
                  <a:srgbClr val="FF0000"/>
                </a:solidFill>
                <a:latin typeface="Herculanum"/>
                <a:cs typeface="Herculanum"/>
              </a:rPr>
              <a:t>noun</a:t>
            </a:r>
            <a:endParaRPr lang="es-ES" sz="2800" dirty="0">
              <a:solidFill>
                <a:srgbClr val="FF0000"/>
              </a:solidFill>
              <a:latin typeface="Herculanum"/>
              <a:cs typeface="Herculanum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73160" y="379396"/>
            <a:ext cx="7224482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 err="1">
                <a:latin typeface="Bookman Old Style"/>
                <a:cs typeface="Bookman Old Style"/>
              </a:rPr>
              <a:t>To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form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the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comparisons</a:t>
            </a:r>
            <a:r>
              <a:rPr lang="es-ES" sz="2400" b="1" dirty="0">
                <a:latin typeface="Bookman Old Style"/>
                <a:cs typeface="Bookman Old Style"/>
              </a:rPr>
              <a:t> of </a:t>
            </a:r>
            <a:r>
              <a:rPr lang="es-ES" sz="2400" b="1" i="1" u="sng" dirty="0" err="1">
                <a:latin typeface="Bookman Old Style"/>
                <a:cs typeface="Bookman Old Style"/>
              </a:rPr>
              <a:t>equality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using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adjectives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or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adverbs</a:t>
            </a:r>
            <a:r>
              <a:rPr lang="es-ES" sz="2400" b="1" dirty="0">
                <a:latin typeface="Bookman Old Style"/>
                <a:cs typeface="Bookman Old Style"/>
              </a:rPr>
              <a:t>, use </a:t>
            </a:r>
            <a:r>
              <a:rPr lang="es-ES" sz="2400" b="1" dirty="0" err="1">
                <a:latin typeface="Bookman Old Style"/>
                <a:cs typeface="Bookman Old Style"/>
              </a:rPr>
              <a:t>the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following</a:t>
            </a:r>
            <a:r>
              <a:rPr lang="es-ES" sz="2400" b="1" dirty="0">
                <a:latin typeface="Bookman Old Style"/>
                <a:cs typeface="Bookman Old Style"/>
              </a:rPr>
              <a:t> formula: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973160" y="2540514"/>
            <a:ext cx="1599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solidFill>
                  <a:srgbClr val="3366FF"/>
                </a:solidFill>
              </a:rPr>
              <a:t>Example</a:t>
            </a:r>
            <a:r>
              <a:rPr lang="es-ES" sz="2400" b="1" dirty="0" smtClean="0">
                <a:solidFill>
                  <a:srgbClr val="3366FF"/>
                </a:solidFill>
              </a:rPr>
              <a:t>:</a:t>
            </a:r>
            <a:endParaRPr lang="es-ES" sz="2400" b="1" dirty="0">
              <a:solidFill>
                <a:srgbClr val="3366FF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564" y="3962159"/>
            <a:ext cx="1901636" cy="255356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6353" y="3962159"/>
            <a:ext cx="3479800" cy="2336800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1898227" y="3147423"/>
            <a:ext cx="5639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latin typeface="+mj-lt"/>
              </a:rPr>
              <a:t>The</a:t>
            </a:r>
            <a:r>
              <a:rPr lang="es-ES" sz="2800" dirty="0" smtClean="0">
                <a:latin typeface="+mj-lt"/>
              </a:rPr>
              <a:t> </a:t>
            </a:r>
            <a:r>
              <a:rPr lang="es-ES" sz="2800" dirty="0" err="1" smtClean="0">
                <a:latin typeface="+mj-lt"/>
              </a:rPr>
              <a:t>book</a:t>
            </a:r>
            <a:r>
              <a:rPr lang="es-ES" sz="2800" dirty="0" smtClean="0">
                <a:latin typeface="+mj-lt"/>
              </a:rPr>
              <a:t> </a:t>
            </a:r>
            <a:r>
              <a:rPr lang="es-ES" sz="2800" dirty="0" err="1" smtClean="0">
                <a:latin typeface="+mj-lt"/>
              </a:rPr>
              <a:t>is</a:t>
            </a:r>
            <a:r>
              <a:rPr lang="es-ES" sz="2800" dirty="0" smtClean="0">
                <a:latin typeface="+mj-lt"/>
              </a:rPr>
              <a:t> </a:t>
            </a:r>
            <a:r>
              <a:rPr lang="es-ES" sz="2800" u="sng" dirty="0" smtClean="0">
                <a:latin typeface="+mj-lt"/>
              </a:rPr>
              <a:t>as</a:t>
            </a:r>
            <a:r>
              <a:rPr lang="es-ES" sz="2800" dirty="0" smtClean="0">
                <a:latin typeface="+mj-lt"/>
              </a:rPr>
              <a:t> </a:t>
            </a:r>
            <a:r>
              <a:rPr lang="es-ES" sz="2800" i="1" dirty="0" err="1" smtClean="0">
                <a:latin typeface="+mj-lt"/>
              </a:rPr>
              <a:t>good</a:t>
            </a:r>
            <a:r>
              <a:rPr lang="es-ES" sz="2800" dirty="0" smtClean="0">
                <a:latin typeface="+mj-lt"/>
              </a:rPr>
              <a:t> </a:t>
            </a:r>
            <a:r>
              <a:rPr lang="es-ES" sz="2800" u="sng" dirty="0" smtClean="0">
                <a:latin typeface="+mj-lt"/>
              </a:rPr>
              <a:t>as </a:t>
            </a:r>
            <a:r>
              <a:rPr lang="es-ES" sz="2800" dirty="0" err="1" smtClean="0">
                <a:latin typeface="+mj-lt"/>
              </a:rPr>
              <a:t>the</a:t>
            </a:r>
            <a:r>
              <a:rPr lang="es-ES" sz="2800" dirty="0" smtClean="0">
                <a:latin typeface="+mj-lt"/>
              </a:rPr>
              <a:t> </a:t>
            </a:r>
            <a:r>
              <a:rPr lang="es-ES" sz="2800" dirty="0" err="1" smtClean="0">
                <a:latin typeface="+mj-lt"/>
              </a:rPr>
              <a:t>movie</a:t>
            </a:r>
            <a:r>
              <a:rPr lang="es-ES" sz="2800" dirty="0" smtClean="0">
                <a:latin typeface="+mj-lt"/>
              </a:rPr>
              <a:t>.</a:t>
            </a:r>
            <a:endParaRPr lang="es-E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528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043" y="266942"/>
            <a:ext cx="2131893" cy="159686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5820" y="266943"/>
            <a:ext cx="981708" cy="1982056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754540" y="626829"/>
            <a:ext cx="4436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The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flower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is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i="1" dirty="0" err="1" smtClean="0">
                <a:latin typeface="+mj-lt"/>
              </a:rPr>
              <a:t>beautiful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my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mom</a:t>
            </a:r>
            <a:r>
              <a:rPr lang="es-ES" sz="2400" dirty="0" smtClean="0">
                <a:latin typeface="+mj-lt"/>
              </a:rPr>
              <a:t>.</a:t>
            </a:r>
            <a:endParaRPr lang="es-ES" sz="2400" dirty="0">
              <a:latin typeface="+mj-lt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7700" y="2556801"/>
            <a:ext cx="2388856" cy="185009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043" y="2438400"/>
            <a:ext cx="2628900" cy="19685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3124201" y="2820728"/>
            <a:ext cx="3193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This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watch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is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 </a:t>
            </a:r>
            <a:r>
              <a:rPr lang="es-ES" sz="2400" i="1" dirty="0" err="1" smtClean="0">
                <a:latin typeface="+mj-lt"/>
              </a:rPr>
              <a:t>expensive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this</a:t>
            </a:r>
            <a:r>
              <a:rPr lang="es-ES" sz="2400" dirty="0" smtClean="0">
                <a:latin typeface="+mj-lt"/>
              </a:rPr>
              <a:t> car.</a:t>
            </a:r>
            <a:endParaRPr lang="es-ES" sz="2400" dirty="0">
              <a:latin typeface="+mj-lt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556" y="4831095"/>
            <a:ext cx="2424984" cy="152525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7299" y="4831095"/>
            <a:ext cx="2655738" cy="1525255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3124201" y="4831095"/>
            <a:ext cx="2698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The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restaurant’s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cocktail</a:t>
            </a:r>
            <a:r>
              <a:rPr lang="es-ES" sz="2400" dirty="0" smtClean="0">
                <a:latin typeface="+mj-lt"/>
              </a:rPr>
              <a:t> of </a:t>
            </a:r>
            <a:r>
              <a:rPr lang="es-ES" sz="2400" dirty="0" err="1" smtClean="0">
                <a:latin typeface="+mj-lt"/>
              </a:rPr>
              <a:t>fruits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is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i="1" dirty="0" err="1" smtClean="0">
                <a:latin typeface="+mj-lt"/>
              </a:rPr>
              <a:t>delicious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 </a:t>
            </a:r>
            <a:r>
              <a:rPr lang="es-ES" sz="2400" dirty="0" err="1" smtClean="0">
                <a:latin typeface="+mj-lt"/>
              </a:rPr>
              <a:t>my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cereal’s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mom</a:t>
            </a:r>
            <a:r>
              <a:rPr lang="es-ES" sz="2400" dirty="0" smtClean="0">
                <a:latin typeface="+mj-lt"/>
              </a:rPr>
              <a:t>.</a:t>
            </a:r>
            <a:endParaRPr lang="es-E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223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709253" y="237681"/>
            <a:ext cx="7636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>
                <a:latin typeface="Bookman Old Style"/>
                <a:cs typeface="Bookman Old Style"/>
              </a:rPr>
              <a:t>To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form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comparisons</a:t>
            </a:r>
            <a:r>
              <a:rPr lang="es-ES" sz="2400" b="1" dirty="0">
                <a:latin typeface="Bookman Old Style"/>
                <a:cs typeface="Bookman Old Style"/>
              </a:rPr>
              <a:t> of </a:t>
            </a:r>
            <a:r>
              <a:rPr lang="es-ES" sz="2400" b="1" dirty="0" err="1">
                <a:latin typeface="Bookman Old Style"/>
                <a:cs typeface="Bookman Old Style"/>
              </a:rPr>
              <a:t>equality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with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nouns</a:t>
            </a:r>
            <a:r>
              <a:rPr lang="es-ES" sz="2400" b="1" dirty="0">
                <a:latin typeface="Bookman Old Style"/>
                <a:cs typeface="Bookman Old Style"/>
              </a:rPr>
              <a:t>, use </a:t>
            </a:r>
            <a:r>
              <a:rPr lang="es-ES" sz="2400" b="1" dirty="0" err="1">
                <a:latin typeface="Bookman Old Style"/>
                <a:cs typeface="Bookman Old Style"/>
              </a:rPr>
              <a:t>the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following</a:t>
            </a:r>
            <a:r>
              <a:rPr lang="es-ES" sz="2400" b="1" dirty="0">
                <a:latin typeface="Bookman Old Style"/>
                <a:cs typeface="Bookman Old Style"/>
              </a:rPr>
              <a:t> formula: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48449" y="1139399"/>
            <a:ext cx="897464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 err="1" smtClean="0">
                <a:solidFill>
                  <a:srgbClr val="FF0000"/>
                </a:solidFill>
                <a:latin typeface="Herculanum"/>
                <a:cs typeface="Herculanum"/>
              </a:rPr>
              <a:t>Subject</a:t>
            </a:r>
            <a:r>
              <a:rPr lang="es-ES" sz="26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600" dirty="0" err="1" smtClean="0">
                <a:solidFill>
                  <a:srgbClr val="FF0000"/>
                </a:solidFill>
                <a:latin typeface="Herculanum"/>
                <a:cs typeface="Herculanum"/>
              </a:rPr>
              <a:t>have</a:t>
            </a:r>
            <a:r>
              <a:rPr lang="es-ES" sz="2600" dirty="0" smtClean="0">
                <a:solidFill>
                  <a:srgbClr val="FF0000"/>
                </a:solidFill>
                <a:latin typeface="Herculanum"/>
                <a:cs typeface="Herculanum"/>
              </a:rPr>
              <a:t>/has + </a:t>
            </a:r>
            <a:r>
              <a:rPr lang="es-ES" sz="2600" u="sng" dirty="0" smtClean="0">
                <a:solidFill>
                  <a:srgbClr val="FF0000"/>
                </a:solidFill>
                <a:latin typeface="Herculanum"/>
                <a:cs typeface="Herculanum"/>
              </a:rPr>
              <a:t>As</a:t>
            </a:r>
            <a:r>
              <a:rPr lang="es-ES" sz="26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600" i="1" u="sng" dirty="0" err="1" smtClean="0">
                <a:solidFill>
                  <a:srgbClr val="FF0000"/>
                </a:solidFill>
                <a:latin typeface="Herculanum"/>
                <a:cs typeface="Herculanum"/>
              </a:rPr>
              <a:t>much</a:t>
            </a:r>
            <a:r>
              <a:rPr lang="es-ES" sz="26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600" i="1" dirty="0" err="1" smtClean="0">
                <a:solidFill>
                  <a:srgbClr val="FF0000"/>
                </a:solidFill>
                <a:latin typeface="Herculanum"/>
                <a:cs typeface="Herculanum"/>
              </a:rPr>
              <a:t>noun</a:t>
            </a:r>
            <a:r>
              <a:rPr lang="es-ES" sz="26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600" u="sng" dirty="0" smtClean="0">
                <a:solidFill>
                  <a:srgbClr val="FF0000"/>
                </a:solidFill>
                <a:latin typeface="Herculanum"/>
                <a:cs typeface="Herculanum"/>
              </a:rPr>
              <a:t>as </a:t>
            </a:r>
            <a:r>
              <a:rPr lang="es-ES" sz="2600" dirty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600" dirty="0" smtClean="0">
                <a:solidFill>
                  <a:srgbClr val="FF0000"/>
                </a:solidFill>
                <a:latin typeface="Herculanum"/>
                <a:cs typeface="Herculanum"/>
              </a:rPr>
              <a:t>+ </a:t>
            </a:r>
            <a:r>
              <a:rPr lang="es-ES" sz="2600" dirty="0" err="1" smtClean="0">
                <a:solidFill>
                  <a:srgbClr val="FF0000"/>
                </a:solidFill>
                <a:latin typeface="Herculanum"/>
                <a:cs typeface="Herculanum"/>
              </a:rPr>
              <a:t>subject</a:t>
            </a:r>
            <a:endParaRPr lang="es-ES" sz="2600" dirty="0" smtClean="0">
              <a:solidFill>
                <a:srgbClr val="FF0000"/>
              </a:solidFill>
              <a:latin typeface="Herculanum"/>
              <a:cs typeface="Herculanum"/>
            </a:endParaRPr>
          </a:p>
          <a:p>
            <a:r>
              <a:rPr lang="es-ES" sz="2600" dirty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600" dirty="0" smtClean="0">
                <a:solidFill>
                  <a:srgbClr val="FF0000"/>
                </a:solidFill>
                <a:latin typeface="Herculanum"/>
                <a:cs typeface="Herculanum"/>
              </a:rPr>
              <a:t>                                          </a:t>
            </a:r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400" i="1" u="sng" dirty="0" smtClean="0">
                <a:solidFill>
                  <a:srgbClr val="FF0000"/>
                </a:solidFill>
                <a:latin typeface="Herculanum"/>
                <a:cs typeface="Herculanum"/>
              </a:rPr>
              <a:t>MANY</a:t>
            </a:r>
            <a:endParaRPr lang="es-ES" sz="2400" i="1" u="sng" dirty="0">
              <a:solidFill>
                <a:srgbClr val="FF0000"/>
              </a:solidFill>
              <a:latin typeface="Herculanum"/>
              <a:cs typeface="Herculanum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09253" y="1968810"/>
            <a:ext cx="1325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solidFill>
                  <a:srgbClr val="3366FF"/>
                </a:solidFill>
              </a:rPr>
              <a:t>Example</a:t>
            </a:r>
            <a:r>
              <a:rPr lang="es-ES" sz="2000" dirty="0" smtClean="0">
                <a:solidFill>
                  <a:srgbClr val="3366FF"/>
                </a:solidFill>
              </a:rPr>
              <a:t>:</a:t>
            </a:r>
            <a:endParaRPr lang="es-ES" sz="2000" dirty="0">
              <a:solidFill>
                <a:srgbClr val="3366FF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726462" y="2841653"/>
            <a:ext cx="3739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Raul</a:t>
            </a:r>
            <a:r>
              <a:rPr lang="es-ES" sz="2400" dirty="0" smtClean="0">
                <a:latin typeface="+mj-lt"/>
              </a:rPr>
              <a:t> has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i="1" u="sng" dirty="0" err="1" smtClean="0">
                <a:latin typeface="+mj-lt"/>
              </a:rPr>
              <a:t>much</a:t>
            </a:r>
            <a:r>
              <a:rPr lang="es-ES" sz="2400" i="1" dirty="0" smtClean="0">
                <a:latin typeface="+mj-lt"/>
              </a:rPr>
              <a:t> </a:t>
            </a:r>
            <a:r>
              <a:rPr lang="es-ES" sz="2400" i="1" dirty="0" err="1" smtClean="0">
                <a:latin typeface="+mj-lt"/>
              </a:rPr>
              <a:t>money</a:t>
            </a:r>
            <a:r>
              <a:rPr lang="es-ES" sz="2400" i="1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Manuel.</a:t>
            </a:r>
            <a:endParaRPr lang="es-ES" sz="2400" dirty="0">
              <a:latin typeface="+mj-lt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902" y="2715336"/>
            <a:ext cx="1929827" cy="135529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9746" y="2599084"/>
            <a:ext cx="2211345" cy="14715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885" y="4519506"/>
            <a:ext cx="1836844" cy="183684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2129" y="4519506"/>
            <a:ext cx="1695915" cy="1673403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2726462" y="4701214"/>
            <a:ext cx="3739284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+mj-lt"/>
              </a:rPr>
              <a:t>Carlos and Marcos </a:t>
            </a:r>
            <a:r>
              <a:rPr lang="es-ES" sz="2400" dirty="0" err="1" smtClean="0">
                <a:latin typeface="+mj-lt"/>
              </a:rPr>
              <a:t>have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i="1" u="sng" dirty="0" err="1" smtClean="0">
                <a:latin typeface="+mj-lt"/>
              </a:rPr>
              <a:t>many</a:t>
            </a:r>
            <a:r>
              <a:rPr lang="es-ES" sz="2400" i="1" dirty="0" smtClean="0">
                <a:latin typeface="+mj-lt"/>
              </a:rPr>
              <a:t> </a:t>
            </a:r>
            <a:r>
              <a:rPr lang="es-ES" sz="2400" i="1" dirty="0" err="1" smtClean="0">
                <a:latin typeface="+mj-lt"/>
              </a:rPr>
              <a:t>balls</a:t>
            </a:r>
            <a:r>
              <a:rPr lang="es-ES" sz="2400" i="1" dirty="0" smtClean="0">
                <a:latin typeface="+mj-lt"/>
              </a:rPr>
              <a:t> </a:t>
            </a:r>
            <a:r>
              <a:rPr lang="es-ES" sz="2400" u="sng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Pedro and Jorge.</a:t>
            </a:r>
            <a:endParaRPr lang="es-E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569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560805" y="412387"/>
            <a:ext cx="7983217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 err="1">
                <a:latin typeface="Bookman Old Style"/>
                <a:cs typeface="Bookman Old Style"/>
              </a:rPr>
              <a:t>When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actions</a:t>
            </a:r>
            <a:r>
              <a:rPr lang="es-ES" sz="2400" b="1" dirty="0">
                <a:latin typeface="Bookman Old Style"/>
                <a:cs typeface="Bookman Old Style"/>
              </a:rPr>
              <a:t> (</a:t>
            </a:r>
            <a:r>
              <a:rPr lang="es-ES" sz="2400" b="1" dirty="0" err="1">
                <a:latin typeface="Bookman Old Style"/>
                <a:cs typeface="Bookman Old Style"/>
              </a:rPr>
              <a:t>not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things</a:t>
            </a:r>
            <a:r>
              <a:rPr lang="es-ES" sz="2400" b="1" dirty="0">
                <a:latin typeface="Bookman Old Style"/>
                <a:cs typeface="Bookman Old Style"/>
              </a:rPr>
              <a:t>) are </a:t>
            </a:r>
            <a:r>
              <a:rPr lang="es-ES" sz="2400" b="1" dirty="0" err="1">
                <a:latin typeface="Bookman Old Style"/>
                <a:cs typeface="Bookman Old Style"/>
              </a:rPr>
              <a:t>being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compared</a:t>
            </a:r>
            <a:r>
              <a:rPr lang="es-ES" sz="2400" b="1" dirty="0">
                <a:latin typeface="Bookman Old Style"/>
                <a:cs typeface="Bookman Old Style"/>
              </a:rPr>
              <a:t>, and </a:t>
            </a:r>
            <a:r>
              <a:rPr lang="es-ES" sz="2400" b="1" dirty="0" err="1">
                <a:latin typeface="Bookman Old Style"/>
                <a:cs typeface="Bookman Old Style"/>
              </a:rPr>
              <a:t>there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is</a:t>
            </a:r>
            <a:r>
              <a:rPr lang="es-ES" sz="2400" b="1" dirty="0">
                <a:latin typeface="Bookman Old Style"/>
                <a:cs typeface="Bookman Old Style"/>
              </a:rPr>
              <a:t> no </a:t>
            </a:r>
            <a:r>
              <a:rPr lang="es-ES" sz="2400" b="1" dirty="0" err="1">
                <a:latin typeface="Bookman Old Style"/>
                <a:cs typeface="Bookman Old Style"/>
              </a:rPr>
              <a:t>adjective</a:t>
            </a:r>
            <a:r>
              <a:rPr lang="es-ES" sz="2400" b="1" dirty="0">
                <a:latin typeface="Bookman Old Style"/>
                <a:cs typeface="Bookman Old Style"/>
              </a:rPr>
              <a:t>, use </a:t>
            </a:r>
            <a:r>
              <a:rPr lang="es-ES" sz="2400" b="1" dirty="0" err="1">
                <a:latin typeface="Bookman Old Style"/>
                <a:cs typeface="Bookman Old Style"/>
              </a:rPr>
              <a:t>the</a:t>
            </a:r>
            <a:r>
              <a:rPr lang="es-ES" sz="2400" b="1" dirty="0">
                <a:latin typeface="Bookman Old Style"/>
                <a:cs typeface="Bookman Old Style"/>
              </a:rPr>
              <a:t> </a:t>
            </a:r>
            <a:r>
              <a:rPr lang="es-ES" sz="2400" b="1" dirty="0" err="1">
                <a:latin typeface="Bookman Old Style"/>
                <a:cs typeface="Bookman Old Style"/>
              </a:rPr>
              <a:t>following</a:t>
            </a:r>
            <a:r>
              <a:rPr lang="es-ES" sz="2400" b="1" dirty="0">
                <a:latin typeface="Bookman Old Style"/>
                <a:cs typeface="Bookman Old Style"/>
              </a:rPr>
              <a:t> formula: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676265" y="1896981"/>
            <a:ext cx="7983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rgbClr val="FF0000"/>
                </a:solidFill>
                <a:latin typeface="Herculanum"/>
                <a:cs typeface="Herculanum"/>
              </a:rPr>
              <a:t>Subject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800" u="sng" dirty="0" err="1" smtClean="0">
                <a:solidFill>
                  <a:srgbClr val="FF0000"/>
                </a:solidFill>
                <a:latin typeface="Herculanum"/>
                <a:cs typeface="Herculanum"/>
              </a:rPr>
              <a:t>verb</a:t>
            </a:r>
            <a:r>
              <a:rPr lang="es-ES" sz="2800" u="sng" dirty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800" u="sng" dirty="0" err="1" smtClean="0">
                <a:solidFill>
                  <a:srgbClr val="FF0000"/>
                </a:solidFill>
                <a:latin typeface="Herculanum"/>
                <a:cs typeface="Herculanum"/>
              </a:rPr>
              <a:t>s.p</a:t>
            </a:r>
            <a:r>
              <a:rPr lang="es-ES" sz="2800" u="sng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+ </a:t>
            </a:r>
            <a:r>
              <a:rPr lang="es-ES" sz="2800" i="1" dirty="0" smtClean="0">
                <a:solidFill>
                  <a:srgbClr val="FF0000"/>
                </a:solidFill>
                <a:latin typeface="Herculanum"/>
                <a:cs typeface="Herculanum"/>
              </a:rPr>
              <a:t>as </a:t>
            </a:r>
            <a:r>
              <a:rPr lang="es-ES" sz="2800" i="1" dirty="0" err="1" smtClean="0">
                <a:solidFill>
                  <a:srgbClr val="FF0000"/>
                </a:solidFill>
                <a:latin typeface="Herculanum"/>
                <a:cs typeface="Herculanum"/>
              </a:rPr>
              <a:t>much</a:t>
            </a:r>
            <a:r>
              <a:rPr lang="es-ES" sz="2800" i="1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+ </a:t>
            </a:r>
            <a:r>
              <a:rPr lang="es-ES" sz="2800" i="1" dirty="0" smtClean="0">
                <a:solidFill>
                  <a:srgbClr val="FF0000"/>
                </a:solidFill>
                <a:latin typeface="Herculanum"/>
                <a:cs typeface="Herculanum"/>
              </a:rPr>
              <a:t>as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800" dirty="0" err="1" smtClean="0">
                <a:solidFill>
                  <a:srgbClr val="FF0000"/>
                </a:solidFill>
                <a:latin typeface="Herculanum"/>
                <a:cs typeface="Herculanum"/>
              </a:rPr>
              <a:t>subject</a:t>
            </a:r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.</a:t>
            </a:r>
            <a:endParaRPr lang="es-ES" sz="2800" dirty="0">
              <a:solidFill>
                <a:srgbClr val="FF0000"/>
              </a:solidFill>
              <a:latin typeface="Herculanum"/>
              <a:cs typeface="Herculanum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725" y="3190625"/>
            <a:ext cx="1962555" cy="147759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6781" y="3253443"/>
            <a:ext cx="1888806" cy="1414781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124201" y="3269938"/>
            <a:ext cx="28956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The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strawberries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err="1" smtClean="0">
                <a:latin typeface="+mj-lt"/>
              </a:rPr>
              <a:t>cost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i="1" dirty="0" smtClean="0">
                <a:latin typeface="+mj-lt"/>
              </a:rPr>
              <a:t>as </a:t>
            </a:r>
            <a:r>
              <a:rPr lang="es-ES" sz="2400" i="1" dirty="0" err="1" smtClean="0">
                <a:latin typeface="+mj-lt"/>
              </a:rPr>
              <a:t>much</a:t>
            </a:r>
            <a:r>
              <a:rPr lang="es-ES" sz="2400" i="1" dirty="0" smtClean="0">
                <a:latin typeface="+mj-lt"/>
              </a:rPr>
              <a:t> as </a:t>
            </a:r>
            <a:r>
              <a:rPr lang="es-ES" sz="2400" dirty="0" err="1" smtClean="0">
                <a:latin typeface="+mj-lt"/>
              </a:rPr>
              <a:t>blueberries</a:t>
            </a:r>
            <a:r>
              <a:rPr lang="es-ES" sz="2400" dirty="0" smtClean="0">
                <a:latin typeface="+mj-lt"/>
              </a:rPr>
              <a:t>.</a:t>
            </a:r>
            <a:endParaRPr lang="es-ES" sz="2400" dirty="0">
              <a:latin typeface="+mj-lt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724" y="4851400"/>
            <a:ext cx="1962555" cy="154095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6665" y="4715101"/>
            <a:ext cx="1251487" cy="1677251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3364827" y="5014629"/>
            <a:ext cx="2787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Samantha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err="1" smtClean="0">
                <a:latin typeface="+mj-lt"/>
              </a:rPr>
              <a:t>cooks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i="1" dirty="0" smtClean="0">
                <a:latin typeface="+mj-lt"/>
              </a:rPr>
              <a:t>as </a:t>
            </a:r>
            <a:r>
              <a:rPr lang="es-ES" sz="2400" i="1" dirty="0" err="1" smtClean="0">
                <a:latin typeface="+mj-lt"/>
              </a:rPr>
              <a:t>much</a:t>
            </a:r>
            <a:r>
              <a:rPr lang="es-ES" sz="2400" i="1" dirty="0" smtClean="0">
                <a:latin typeface="+mj-lt"/>
              </a:rPr>
              <a:t> as</a:t>
            </a:r>
            <a:r>
              <a:rPr lang="es-ES" sz="2400" dirty="0" smtClean="0">
                <a:latin typeface="+mj-lt"/>
              </a:rPr>
              <a:t> Perla.</a:t>
            </a:r>
            <a:endParaRPr lang="es-E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931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ticario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Boticario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oticari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Boticario.thmx</Template>
  <TotalTime>372</TotalTime>
  <Words>311</Words>
  <Application>Microsoft Macintosh PowerPoint</Application>
  <PresentationFormat>Presentación en pantalla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Boticario</vt:lpstr>
      <vt:lpstr>MULTIVERSIDAD LATINOAMERICANA</vt:lpstr>
      <vt:lpstr>Block. 1. i compare people, objects and places.</vt:lpstr>
      <vt:lpstr>Diapositiva 3</vt:lpstr>
      <vt:lpstr>Diapositiva 4</vt:lpstr>
      <vt:lpstr>Diapositiva 5</vt:lpstr>
      <vt:lpstr>Diapositiva 6</vt:lpstr>
      <vt:lpstr>Diapositiva 7</vt:lpstr>
    </vt:vector>
  </TitlesOfParts>
  <Company>ishop oaxaca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anaid luna garcia</dc:creator>
  <cp:lastModifiedBy>admin2</cp:lastModifiedBy>
  <cp:revision>35</cp:revision>
  <dcterms:created xsi:type="dcterms:W3CDTF">2014-01-14T00:06:22Z</dcterms:created>
  <dcterms:modified xsi:type="dcterms:W3CDTF">2014-01-18T18:25:09Z</dcterms:modified>
</cp:coreProperties>
</file>