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89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6D7F3EAB-66C1-494C-9940-C906315FF4DE}" type="datetimeFigureOut">
              <a:rPr lang="es-ES" smtClean="0"/>
              <a:t>23/01/2013</a:t>
            </a:fld>
            <a:endParaRPr lang="es-ES"/>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ES"/>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C164F31B-3084-4C31-872D-7E78180CBFE5}"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6D7F3EAB-66C1-494C-9940-C906315FF4DE}" type="datetimeFigureOut">
              <a:rPr lang="es-ES" smtClean="0"/>
              <a:t>23/01/2013</a:t>
            </a:fld>
            <a:endParaRPr lang="es-ES"/>
          </a:p>
        </p:txBody>
      </p:sp>
      <p:sp>
        <p:nvSpPr>
          <p:cNvPr id="9" name="8 Marcador de número de diapositiva"/>
          <p:cNvSpPr>
            <a:spLocks noGrp="1"/>
          </p:cNvSpPr>
          <p:nvPr>
            <p:ph type="sldNum" sz="quarter" idx="15"/>
          </p:nvPr>
        </p:nvSpPr>
        <p:spPr/>
        <p:txBody>
          <a:bodyPr rtlCol="0"/>
          <a:lstStyle/>
          <a:p>
            <a:fld id="{C164F31B-3084-4C31-872D-7E78180CBFE5}" type="slidenum">
              <a:rPr lang="es-ES" smtClean="0"/>
              <a:t>‹Nº›</a:t>
            </a:fld>
            <a:endParaRPr lang="es-ES"/>
          </a:p>
        </p:txBody>
      </p:sp>
      <p:sp>
        <p:nvSpPr>
          <p:cNvPr id="10" name="9 Marcador de pie de página"/>
          <p:cNvSpPr>
            <a:spLocks noGrp="1"/>
          </p:cNvSpPr>
          <p:nvPr>
            <p:ph type="ftr" sz="quarter" idx="16"/>
          </p:nvPr>
        </p:nvSpPr>
        <p:spPr/>
        <p:txBody>
          <a:bodyPr rtlCol="0"/>
          <a:lstStyle/>
          <a:p>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6D7F3EAB-66C1-494C-9940-C906315FF4DE}" type="datetimeFigureOut">
              <a:rPr lang="es-ES" smtClean="0"/>
              <a:t>23/01/2013</a:t>
            </a:fld>
            <a:endParaRPr lang="es-ES"/>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ES"/>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C164F31B-3084-4C31-872D-7E78180CBFE5}" type="slidenum">
              <a:rPr lang="es-ES" smtClean="0"/>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6D7F3EAB-66C1-494C-9940-C906315FF4DE}" type="datetimeFigureOut">
              <a:rPr lang="es-ES" smtClean="0"/>
              <a:t>23/01/2013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164F31B-3084-4C31-872D-7E78180CBFE5}" type="slidenum">
              <a:rPr lang="es-ES" smtClean="0"/>
              <a:t>‹Nº›</a:t>
            </a:fld>
            <a:endParaRPr lang="es-ES"/>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6D7F3EAB-66C1-494C-9940-C906315FF4DE}" type="datetimeFigureOut">
              <a:rPr lang="es-ES" smtClean="0"/>
              <a:t>23/01/2013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164F31B-3084-4C31-872D-7E78180CBFE5}" type="slidenum">
              <a:rPr lang="es-ES" smtClean="0"/>
              <a:t>‹Nº›</a:t>
            </a:fld>
            <a:endParaRPr lang="es-ES"/>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6D7F3EAB-66C1-494C-9940-C906315FF4DE}" type="datetimeFigureOut">
              <a:rPr lang="es-ES" smtClean="0"/>
              <a:t>23/01/2013</a:t>
            </a:fld>
            <a:endParaRPr lang="es-ES"/>
          </a:p>
        </p:txBody>
      </p:sp>
      <p:sp>
        <p:nvSpPr>
          <p:cNvPr id="7" name="6 Marcador de número de diapositiva"/>
          <p:cNvSpPr>
            <a:spLocks noGrp="1"/>
          </p:cNvSpPr>
          <p:nvPr>
            <p:ph type="sldNum" sz="quarter" idx="11"/>
          </p:nvPr>
        </p:nvSpPr>
        <p:spPr/>
        <p:txBody>
          <a:bodyPr rtlCol="0"/>
          <a:lstStyle/>
          <a:p>
            <a:fld id="{C164F31B-3084-4C31-872D-7E78180CBFE5}" type="slidenum">
              <a:rPr lang="es-ES" smtClean="0"/>
              <a:t>‹Nº›</a:t>
            </a:fld>
            <a:endParaRPr lang="es-ES"/>
          </a:p>
        </p:txBody>
      </p:sp>
      <p:sp>
        <p:nvSpPr>
          <p:cNvPr id="8" name="7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7F3EAB-66C1-494C-9940-C906315FF4DE}" type="datetimeFigureOut">
              <a:rPr lang="es-ES" smtClean="0"/>
              <a:t>23/01/2013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164F31B-3084-4C31-872D-7E78180CBFE5}"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6D7F3EAB-66C1-494C-9940-C906315FF4DE}" type="datetimeFigureOut">
              <a:rPr lang="es-ES" smtClean="0"/>
              <a:t>23/01/2013</a:t>
            </a:fld>
            <a:endParaRPr lang="es-ES"/>
          </a:p>
        </p:txBody>
      </p:sp>
      <p:sp>
        <p:nvSpPr>
          <p:cNvPr id="22" name="21 Marcador de número de diapositiva"/>
          <p:cNvSpPr>
            <a:spLocks noGrp="1"/>
          </p:cNvSpPr>
          <p:nvPr>
            <p:ph type="sldNum" sz="quarter" idx="15"/>
          </p:nvPr>
        </p:nvSpPr>
        <p:spPr/>
        <p:txBody>
          <a:bodyPr rtlCol="0"/>
          <a:lstStyle/>
          <a:p>
            <a:fld id="{C164F31B-3084-4C31-872D-7E78180CBFE5}" type="slidenum">
              <a:rPr lang="es-ES" smtClean="0"/>
              <a:t>‹Nº›</a:t>
            </a:fld>
            <a:endParaRPr lang="es-ES"/>
          </a:p>
        </p:txBody>
      </p:sp>
      <p:sp>
        <p:nvSpPr>
          <p:cNvPr id="23" name="22 Marcador de pie de página"/>
          <p:cNvSpPr>
            <a:spLocks noGrp="1"/>
          </p:cNvSpPr>
          <p:nvPr>
            <p:ph type="ftr" sz="quarter" idx="16"/>
          </p:nvPr>
        </p:nvSpPr>
        <p:spPr/>
        <p:txBody>
          <a:bodyPr rtlCol="0"/>
          <a:lstStyle/>
          <a:p>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6D7F3EAB-66C1-494C-9940-C906315FF4DE}" type="datetimeFigureOut">
              <a:rPr lang="es-ES" smtClean="0"/>
              <a:t>23/01/2013</a:t>
            </a:fld>
            <a:endParaRPr lang="es-ES"/>
          </a:p>
        </p:txBody>
      </p:sp>
      <p:sp>
        <p:nvSpPr>
          <p:cNvPr id="18" name="17 Marcador de número de diapositiva"/>
          <p:cNvSpPr>
            <a:spLocks noGrp="1"/>
          </p:cNvSpPr>
          <p:nvPr>
            <p:ph type="sldNum" sz="quarter" idx="11"/>
          </p:nvPr>
        </p:nvSpPr>
        <p:spPr/>
        <p:txBody>
          <a:bodyPr rtlCol="0"/>
          <a:lstStyle/>
          <a:p>
            <a:fld id="{C164F31B-3084-4C31-872D-7E78180CBFE5}" type="slidenum">
              <a:rPr lang="es-ES" smtClean="0"/>
              <a:t>‹Nº›</a:t>
            </a:fld>
            <a:endParaRPr lang="es-ES"/>
          </a:p>
        </p:txBody>
      </p:sp>
      <p:sp>
        <p:nvSpPr>
          <p:cNvPr id="21" name="20 Marcador de pie de página"/>
          <p:cNvSpPr>
            <a:spLocks noGrp="1"/>
          </p:cNvSpPr>
          <p:nvPr>
            <p:ph type="ftr" sz="quarter" idx="12"/>
          </p:nvPr>
        </p:nvSpPr>
        <p:spPr/>
        <p:txBody>
          <a:bodyPr rtlCol="0"/>
          <a:lstStyle/>
          <a:p>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D7F3EAB-66C1-494C-9940-C906315FF4DE}" type="datetimeFigureOut">
              <a:rPr lang="es-ES" smtClean="0"/>
              <a:t>23/01/2013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64F31B-3084-4C31-872D-7E78180CBFE5}"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D7F3EAB-66C1-494C-9940-C906315FF4DE}" type="datetimeFigureOut">
              <a:rPr lang="es-ES" smtClean="0"/>
              <a:t>23/01/2013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164F31B-3084-4C31-872D-7E78180CBFE5}"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D7F3EAB-66C1-494C-9940-C906315FF4DE}" type="datetimeFigureOut">
              <a:rPr lang="es-ES" smtClean="0"/>
              <a:t>23/01/2013</a:t>
            </a:fld>
            <a:endParaRPr lang="es-ES"/>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ES"/>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164F31B-3084-4C31-872D-7E78180CBFE5}"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jpeg"/><Relationship Id="rId1" Type="http://schemas.openxmlformats.org/officeDocument/2006/relationships/slideLayout" Target="../slideLayouts/slideLayout5.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ChangeArrowheads="1"/>
          </p:cNvSpPr>
          <p:nvPr/>
        </p:nvSpPr>
        <p:spPr bwMode="auto">
          <a:xfrm>
            <a:off x="1619672" y="692696"/>
            <a:ext cx="6552728"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6000" b="1" i="0" u="none" strike="noStrike" cap="none" normalizeH="0" baseline="0" dirty="0" smtClean="0">
                <a:ln>
                  <a:noFill/>
                </a:ln>
                <a:solidFill>
                  <a:srgbClr val="C00000"/>
                </a:solidFill>
                <a:effectLst/>
                <a:latin typeface="Cooper Blk BT" pitchFamily="18" charset="0"/>
                <a:ea typeface="Calibri" pitchFamily="34" charset="0"/>
                <a:cs typeface="Times New Roman" pitchFamily="18" charset="0"/>
              </a:rPr>
              <a:t>LAS DROGAS</a:t>
            </a:r>
            <a:endParaRPr kumimoji="0" lang="es-ES" sz="6000" b="0" i="0" u="none" strike="noStrike" cap="none" normalizeH="0" baseline="0" dirty="0" smtClean="0">
              <a:ln>
                <a:noFill/>
              </a:ln>
              <a:solidFill>
                <a:schemeClr val="tx1"/>
              </a:solidFill>
              <a:effectLst/>
              <a:latin typeface="Arial" pitchFamily="34" charset="0"/>
            </a:endParaRPr>
          </a:p>
        </p:txBody>
      </p:sp>
      <p:pic>
        <p:nvPicPr>
          <p:cNvPr id="5" name="4 Imagen" descr="http://www.google.com.mx/url?source=imglanding&amp;ct=img&amp;q=http://4.bp.blogspot.com/_Mod1kfVwups/S8gcZJMhl5I/AAAAAAAAAA4/Jjx862DXSRw/s1600/sustancias+depresivas.jpg&amp;sa=X&amp;ei=kxIAUb7gNcuArQHh9oCgCw&amp;ved=0CBAQ8wc&amp;usg=AFQjCNEm9UZ1bH6Q3CDMMgKsmFsFD-Y6ig"/>
          <p:cNvPicPr/>
          <p:nvPr/>
        </p:nvPicPr>
        <p:blipFill>
          <a:blip r:embed="rId2" cstate="print"/>
          <a:srcRect/>
          <a:stretch>
            <a:fillRect/>
          </a:stretch>
        </p:blipFill>
        <p:spPr bwMode="auto">
          <a:xfrm>
            <a:off x="2771800" y="2420888"/>
            <a:ext cx="4896544" cy="350684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box(in)">
                                      <p:cBhvr>
                                        <p:cTn id="7" dur="500"/>
                                        <p:tgtEl>
                                          <p:spTgt spid="1126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
          <p:cNvSpPr>
            <a:spLocks noChangeArrowheads="1"/>
          </p:cNvSpPr>
          <p:nvPr/>
        </p:nvSpPr>
        <p:spPr bwMode="auto">
          <a:xfrm>
            <a:off x="0" y="980728"/>
            <a:ext cx="8431873"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Las adicciones no son un tema que se revise recientemente, </a:t>
            </a:r>
          </a:p>
          <a:p>
            <a:pPr marL="0" marR="0" lvl="0" indent="449263" algn="just" defTabSz="914400" rtl="0" eaLnBrk="1" fontAlgn="base" latinLnBrk="0" hangingPunct="1">
              <a:lnSpc>
                <a:spcPct val="100000"/>
              </a:lnSpc>
              <a:spcBef>
                <a:spcPct val="0"/>
              </a:spcBef>
              <a:spcAft>
                <a:spcPct val="0"/>
              </a:spcAft>
              <a:buClrTx/>
              <a:buSzTx/>
              <a:buFontTx/>
              <a:buNone/>
              <a:tabLst/>
            </a:pPr>
            <a:r>
              <a:rPr lang="es-ES" b="1" dirty="0">
                <a:solidFill>
                  <a:srgbClr val="000000"/>
                </a:solidFill>
                <a:latin typeface="Verdana" pitchFamily="34" charset="0"/>
                <a:ea typeface="Times New Roman" pitchFamily="18" charset="0"/>
                <a:cs typeface="Times New Roman" pitchFamily="18" charset="0"/>
              </a:rPr>
              <a:t>l</a:t>
            </a: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  historia  del hombre nos presenta muchas oportunidades </a:t>
            </a:r>
          </a:p>
          <a:p>
            <a:pPr marL="0" marR="0" lvl="0" indent="449263" algn="just" defTabSz="914400" rtl="0" eaLnBrk="1" fontAlgn="base" latinLnBrk="0" hangingPunct="1">
              <a:lnSpc>
                <a:spcPct val="100000"/>
              </a:lnSpc>
              <a:spcBef>
                <a:spcPct val="0"/>
              </a:spcBef>
              <a:spcAft>
                <a:spcPct val="0"/>
              </a:spcAft>
              <a:buClrTx/>
              <a:buSzTx/>
              <a:buFontTx/>
              <a:buNone/>
              <a:tabLst/>
            </a:pPr>
            <a:r>
              <a:rPr lang="es-ES" b="1" dirty="0">
                <a:solidFill>
                  <a:srgbClr val="000000"/>
                </a:solidFill>
                <a:latin typeface="Verdana" pitchFamily="34" charset="0"/>
                <a:ea typeface="Times New Roman" pitchFamily="18" charset="0"/>
                <a:cs typeface="Times New Roman" pitchFamily="18" charset="0"/>
              </a:rPr>
              <a:t>p</a:t>
            </a: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ara  reconocer  que  en  muchos  de  los</a:t>
            </a:r>
            <a:r>
              <a:rPr kumimoji="0" lang="es-ES" b="1" i="0" u="none" strike="noStrike" cap="none" normalizeH="0" dirty="0" smtClean="0">
                <a:ln>
                  <a:noFill/>
                </a:ln>
                <a:solidFill>
                  <a:srgbClr val="000000"/>
                </a:solidFill>
                <a:effectLst/>
                <a:latin typeface="Verdana" pitchFamily="34" charset="0"/>
                <a:ea typeface="Times New Roman" pitchFamily="18" charset="0"/>
                <a:cs typeface="Times New Roman" pitchFamily="18" charset="0"/>
              </a:rPr>
              <a:t>  </a:t>
            </a: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pueblos de la</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antig</a:t>
            </a:r>
            <a:r>
              <a:rPr kumimoji="0" lang="es-ES" b="1" i="0" u="none" strike="noStrike" cap="none" normalizeH="0" baseline="0" dirty="0" smtClean="0">
                <a:ln>
                  <a:noFill/>
                </a:ln>
                <a:solidFill>
                  <a:srgbClr val="000000"/>
                </a:solidFill>
                <a:effectLst/>
                <a:latin typeface="Calibri"/>
                <a:ea typeface="Times New Roman" pitchFamily="18" charset="0"/>
                <a:cs typeface="Times New Roman" pitchFamily="18" charset="0"/>
              </a:rPr>
              <a:t>ü</a:t>
            </a: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edad exist</a:t>
            </a:r>
            <a:r>
              <a:rPr kumimoji="0" lang="es-ES" b="1" i="0" u="none" strike="noStrike" cap="none" normalizeH="0" baseline="0" dirty="0" smtClean="0">
                <a:ln>
                  <a:noFill/>
                </a:ln>
                <a:solidFill>
                  <a:srgbClr val="000000"/>
                </a:solidFill>
                <a:effectLst/>
                <a:latin typeface="Calibri"/>
                <a:ea typeface="Times New Roman" pitchFamily="18" charset="0"/>
                <a:cs typeface="Times New Roman" pitchFamily="18" charset="0"/>
              </a:rPr>
              <a:t>í</a:t>
            </a:r>
            <a:r>
              <a:rPr kumimoji="0" lang="es-ES"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an las adicciones.</a:t>
            </a:r>
            <a:endParaRPr kumimoji="0" lang="es-ES" b="1" i="0" u="none" strike="noStrike" cap="none" normalizeH="0" baseline="0" dirty="0" smtClean="0">
              <a:ln>
                <a:noFill/>
              </a:ln>
              <a:solidFill>
                <a:schemeClr val="tx1"/>
              </a:solidFill>
              <a:effectLst/>
              <a:latin typeface="Arial" pitchFamily="34" charset="0"/>
            </a:endParaRPr>
          </a:p>
        </p:txBody>
      </p:sp>
      <p:sp>
        <p:nvSpPr>
          <p:cNvPr id="14338" name="Rectangle 2"/>
          <p:cNvSpPr>
            <a:spLocks noChangeArrowheads="1"/>
          </p:cNvSpPr>
          <p:nvPr/>
        </p:nvSpPr>
        <p:spPr bwMode="auto">
          <a:xfrm>
            <a:off x="2483768" y="332656"/>
            <a:ext cx="3304110"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28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PRESENTACI</a:t>
            </a:r>
            <a:r>
              <a:rPr kumimoji="0" lang="es-ES" sz="2800" b="1" i="0" u="none" strike="noStrike" cap="none" normalizeH="0" baseline="0" dirty="0" smtClean="0">
                <a:ln>
                  <a:noFill/>
                </a:ln>
                <a:solidFill>
                  <a:srgbClr val="000000"/>
                </a:solidFill>
                <a:effectLst/>
                <a:latin typeface="Calibri"/>
                <a:ea typeface="Times New Roman" pitchFamily="18" charset="0"/>
                <a:cs typeface="Times New Roman" pitchFamily="18" charset="0"/>
              </a:rPr>
              <a:t>Ó</a:t>
            </a:r>
            <a:r>
              <a:rPr kumimoji="0" lang="es-ES" sz="28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N</a:t>
            </a:r>
            <a:endParaRPr kumimoji="0" lang="es-ES" sz="2800" b="0" i="0" u="none" strike="noStrike" cap="none" normalizeH="0" baseline="0" dirty="0" smtClean="0">
              <a:ln>
                <a:noFill/>
              </a:ln>
              <a:solidFill>
                <a:schemeClr val="tx1"/>
              </a:solidFill>
              <a:effectLst/>
              <a:latin typeface="Arial" pitchFamily="34" charset="0"/>
            </a:endParaRPr>
          </a:p>
        </p:txBody>
      </p:sp>
      <p:pic>
        <p:nvPicPr>
          <p:cNvPr id="14340" name="Picture 4" descr="http://www.google.com.mx/url?source=imglanding&amp;ct=img&amp;q=http://www.xtimeline.com/__UserPic_Large/66434/evt100624182400155.jpg&amp;sa=X&amp;ei=SRgAUfbXIcurqQHJnIDQBw&amp;ved=0CAsQ8wc&amp;usg=AFQjCNEyJwSCR1TB4Zl2_59ejEK1ACh9wA"/>
          <p:cNvPicPr>
            <a:picLocks noChangeAspect="1" noChangeArrowheads="1"/>
          </p:cNvPicPr>
          <p:nvPr/>
        </p:nvPicPr>
        <p:blipFill>
          <a:blip r:embed="rId2" cstate="print"/>
          <a:srcRect/>
          <a:stretch>
            <a:fillRect/>
          </a:stretch>
        </p:blipFill>
        <p:spPr bwMode="auto">
          <a:xfrm>
            <a:off x="899592" y="2636912"/>
            <a:ext cx="2487771" cy="2669282"/>
          </a:xfrm>
          <a:prstGeom prst="rect">
            <a:avLst/>
          </a:prstGeom>
          <a:noFill/>
        </p:spPr>
      </p:pic>
      <p:pic>
        <p:nvPicPr>
          <p:cNvPr id="14342" name="Picture 6" descr="http://www.google.com.mx/url?source=imglanding&amp;ct=img&amp;q=http://latalacha.com.mx/wp-content/uploads/2010/03/TRADICION-PREHISPANICA.jpg&amp;sa=X&amp;ei=9hgAUc2nD4roqgGR44HADw&amp;ved=0CAwQ8wc&amp;usg=AFQjCNE1gx1xgR3bhOet8UJluldScn8vVg"/>
          <p:cNvPicPr>
            <a:picLocks noChangeAspect="1" noChangeArrowheads="1"/>
          </p:cNvPicPr>
          <p:nvPr/>
        </p:nvPicPr>
        <p:blipFill>
          <a:blip r:embed="rId3" cstate="print"/>
          <a:srcRect/>
          <a:stretch>
            <a:fillRect/>
          </a:stretch>
        </p:blipFill>
        <p:spPr bwMode="auto">
          <a:xfrm>
            <a:off x="3851920" y="2708920"/>
            <a:ext cx="4086225" cy="25622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checkerboard(across)">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337"/>
                                        </p:tgtEl>
                                        <p:attrNameLst>
                                          <p:attrName>style.visibility</p:attrName>
                                        </p:attrNameLst>
                                      </p:cBhvr>
                                      <p:to>
                                        <p:strVal val="visible"/>
                                      </p:to>
                                    </p:set>
                                    <p:animEffect transition="in" filter="checkerboard(across)">
                                      <p:cBhvr>
                                        <p:cTn id="12" dur="500"/>
                                        <p:tgtEl>
                                          <p:spTgt spid="143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checkerboard(across)">
                                      <p:cBhvr>
                                        <p:cTn id="17" dur="500"/>
                                        <p:tgtEl>
                                          <p:spTgt spid="14340"/>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4342"/>
                                        </p:tgtEl>
                                        <p:attrNameLst>
                                          <p:attrName>style.visibility</p:attrName>
                                        </p:attrNameLst>
                                      </p:cBhvr>
                                      <p:to>
                                        <p:strVal val="visible"/>
                                      </p:to>
                                    </p:set>
                                    <p:animEffect transition="in" filter="checkerboard(across)">
                                      <p:cBhvr>
                                        <p:cTn id="22" dur="5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 grpId="0"/>
      <p:bldP spid="1433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2123728" y="3068960"/>
            <a:ext cx="6172200" cy="3600400"/>
          </a:xfrm>
        </p:spPr>
        <p:txBody>
          <a:bodyPr>
            <a:normAutofit fontScale="25000" lnSpcReduction="20000"/>
          </a:bodyPr>
          <a:lstStyle/>
          <a:p>
            <a:pPr algn="just"/>
            <a:r>
              <a:rPr lang="es-ES" sz="9600" dirty="0" smtClean="0"/>
              <a:t> </a:t>
            </a:r>
          </a:p>
          <a:p>
            <a:pPr algn="just"/>
            <a:r>
              <a:rPr lang="es-ES" sz="9600" dirty="0" smtClean="0"/>
              <a:t>Las diferentes motivaciones por las cuales el hombre ha consumido alcohol, mascado tabaco u hojas de coca, así como utilizar la marihuana o el opio, nos plantea </a:t>
            </a:r>
            <a:r>
              <a:rPr lang="es-ES" sz="9600" dirty="0" smtClean="0"/>
              <a:t>primero </a:t>
            </a:r>
            <a:r>
              <a:rPr lang="es-ES" sz="9600" dirty="0" smtClean="0"/>
              <a:t>la necesidad de los grupos sociales de aliviar el dolor, o para usos ceremoniales, ganando la partida el empleo de plantas en la curación de enfermedades. </a:t>
            </a:r>
          </a:p>
          <a:p>
            <a:pPr algn="just"/>
            <a:endParaRPr lang="es-ES" dirty="0"/>
          </a:p>
        </p:txBody>
      </p:sp>
      <p:pic>
        <p:nvPicPr>
          <p:cNvPr id="27650" name="Picture 2" descr="http://www.google.com.mx/url?source=imglanding&amp;ct=img&amp;q=http://4.bp.blogspot.com/-W-M5Yx4Mp1M/TcrX4gaXAgI/AAAAAAAAACI/z9lXcwTbRMQ/s1600/PRE1.JPG&amp;sa=X&amp;ei=txsAUbyOMsy8qAHGkYDYBQ&amp;ved=0CA4Q8wc&amp;usg=AFQjCNEajRisbVwxPIL2rZ7cDDVK6h-fNw"/>
          <p:cNvPicPr>
            <a:picLocks noChangeAspect="1" noChangeArrowheads="1"/>
          </p:cNvPicPr>
          <p:nvPr/>
        </p:nvPicPr>
        <p:blipFill>
          <a:blip r:embed="rId2" cstate="print"/>
          <a:srcRect/>
          <a:stretch>
            <a:fillRect/>
          </a:stretch>
        </p:blipFill>
        <p:spPr bwMode="auto">
          <a:xfrm>
            <a:off x="3203848" y="260648"/>
            <a:ext cx="3888432" cy="294578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google.com.mx/url?source=imglanding&amp;ct=img&amp;q=http://us.123rf.com/400wm/400/400/dimol/dimol0901/dimol090100113/4231012-estatua-de-la-deidad-maya-de-mexico-aisladas-sobre-fondo-blanco.jpg&amp;sa=X&amp;ei=Sh0AUY-WMIKjqQH1z4GYBQ&amp;ved=0CAwQ8wc&amp;usg=AFQjCNHSAqTExZhRyAAyfVxXXc5XUhUI-Q"/>
          <p:cNvPicPr>
            <a:picLocks noChangeAspect="1" noChangeArrowheads="1"/>
          </p:cNvPicPr>
          <p:nvPr/>
        </p:nvPicPr>
        <p:blipFill>
          <a:blip r:embed="rId2" cstate="print"/>
          <a:srcRect/>
          <a:stretch>
            <a:fillRect/>
          </a:stretch>
        </p:blipFill>
        <p:spPr bwMode="auto">
          <a:xfrm>
            <a:off x="6001990" y="0"/>
            <a:ext cx="3142010" cy="4660248"/>
          </a:xfrm>
          <a:prstGeom prst="rect">
            <a:avLst/>
          </a:prstGeom>
          <a:noFill/>
        </p:spPr>
      </p:pic>
      <p:sp>
        <p:nvSpPr>
          <p:cNvPr id="3" name="2 Subtítulo"/>
          <p:cNvSpPr>
            <a:spLocks noGrp="1"/>
          </p:cNvSpPr>
          <p:nvPr>
            <p:ph type="subTitle" idx="1"/>
          </p:nvPr>
        </p:nvSpPr>
        <p:spPr>
          <a:xfrm>
            <a:off x="1835696" y="260648"/>
            <a:ext cx="4032448" cy="3429000"/>
          </a:xfrm>
        </p:spPr>
        <p:txBody>
          <a:bodyPr>
            <a:normAutofit fontScale="92500" lnSpcReduction="10000"/>
          </a:bodyPr>
          <a:lstStyle/>
          <a:p>
            <a:pPr algn="just"/>
            <a:r>
              <a:rPr lang="es-ES" sz="2400" dirty="0" smtClean="0">
                <a:solidFill>
                  <a:srgbClr val="008080"/>
                </a:solidFill>
              </a:rPr>
              <a:t>Los rituales y ofrendas a sus diferentes deidades, así como el uso de alcohol y otros productos que generan adicción en las ceremonias del hombre, se fueron transformando en vicios que cada grupo social, manejaba de manera distinta</a:t>
            </a:r>
            <a:r>
              <a:rPr lang="es-ES" sz="2400" dirty="0" smtClean="0">
                <a:solidFill>
                  <a:srgbClr val="008080"/>
                </a:solidFill>
              </a:rPr>
              <a:t>.</a:t>
            </a:r>
            <a:endParaRPr lang="es-ES" dirty="0">
              <a:solidFill>
                <a:srgbClr val="008080"/>
              </a:solidFill>
            </a:endParaRPr>
          </a:p>
        </p:txBody>
      </p:sp>
      <p:sp>
        <p:nvSpPr>
          <p:cNvPr id="28675" name="Rectangle 3"/>
          <p:cNvSpPr>
            <a:spLocks noChangeArrowheads="1"/>
          </p:cNvSpPr>
          <p:nvPr/>
        </p:nvSpPr>
        <p:spPr bwMode="auto">
          <a:xfrm>
            <a:off x="1125138" y="5661248"/>
            <a:ext cx="8018862"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As</a:t>
            </a:r>
            <a:r>
              <a:rPr kumimoji="0" lang="es-ES" sz="1600" b="1" i="0" u="none" strike="noStrike" cap="none" normalizeH="0" baseline="0" dirty="0" smtClean="0">
                <a:ln>
                  <a:noFill/>
                </a:ln>
                <a:solidFill>
                  <a:srgbClr val="000000"/>
                </a:solidFill>
                <a:effectLst/>
                <a:latin typeface="Calibri"/>
                <a:ea typeface="Times New Roman" pitchFamily="18" charset="0"/>
                <a:cs typeface="Times New Roman" pitchFamily="18" charset="0"/>
              </a:rPr>
              <a:t>í</a:t>
            </a: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 las causas de  las adicciones  se han visto  minimizadas  por </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la historia, justificando el hecho de utilizar el tabaco, el alcohol </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y otros enervantes como elementos </a:t>
            </a:r>
            <a:r>
              <a:rPr kumimoji="0" lang="es-ES" sz="1600" b="1" i="0" u="none" strike="noStrike" cap="none" normalizeH="0" baseline="0" dirty="0" smtClean="0">
                <a:ln>
                  <a:noFill/>
                </a:ln>
                <a:solidFill>
                  <a:srgbClr val="000000"/>
                </a:solidFill>
                <a:effectLst/>
                <a:latin typeface="Calibri"/>
                <a:ea typeface="Times New Roman" pitchFamily="18" charset="0"/>
                <a:cs typeface="Times New Roman" pitchFamily="18" charset="0"/>
              </a:rPr>
              <a:t>“</a:t>
            </a: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socializadores</a:t>
            </a:r>
            <a:r>
              <a:rPr kumimoji="0" lang="es-ES" sz="1600" b="1" i="0" u="none" strike="noStrike" cap="none" normalizeH="0" baseline="0" dirty="0" smtClean="0">
                <a:ln>
                  <a:noFill/>
                </a:ln>
                <a:solidFill>
                  <a:srgbClr val="000000"/>
                </a:solidFill>
                <a:effectLst/>
                <a:latin typeface="Calibri"/>
                <a:ea typeface="Times New Roman" pitchFamily="18" charset="0"/>
                <a:cs typeface="Times New Roman" pitchFamily="18" charset="0"/>
              </a:rPr>
              <a:t>”</a:t>
            </a:r>
            <a:r>
              <a:rPr kumimoji="0" lang="es-ES" sz="1600" b="1" i="0" u="none" strike="noStrike" cap="none" normalizeH="0" baseline="0" dirty="0" smtClean="0">
                <a:ln>
                  <a:noFill/>
                </a:ln>
                <a:solidFill>
                  <a:srgbClr val="000000"/>
                </a:solidFill>
                <a:effectLst/>
                <a:latin typeface="Verdana" pitchFamily="34" charset="0"/>
                <a:ea typeface="Times New Roman" pitchFamily="18" charset="0"/>
                <a:cs typeface="Times New Roman" pitchFamily="18" charset="0"/>
              </a:rPr>
              <a:t>.</a:t>
            </a:r>
            <a:endParaRPr kumimoji="0" lang="es-ES" sz="1600" b="1" i="0" u="none" strike="noStrike" cap="none" normalizeH="0" baseline="0" dirty="0" smtClean="0">
              <a:ln>
                <a:noFill/>
              </a:ln>
              <a:solidFill>
                <a:schemeClr val="tx1"/>
              </a:solidFill>
              <a:effectLst/>
              <a:latin typeface="Arial" pitchFamily="34" charset="0"/>
            </a:endParaRPr>
          </a:p>
        </p:txBody>
      </p:sp>
      <p:pic>
        <p:nvPicPr>
          <p:cNvPr id="28677" name="Picture 5" descr="http://www.google.com.mx/url?source=imglanding&amp;ct=img&amp;q=http://k03.kn3.net/1CD7E5675.jpg&amp;sa=X&amp;ei=jB4AUeukFMyzqQGQ9oBI&amp;ved=0CA4Q8wc&amp;usg=AFQjCNHA32yzguy_io0bGmQ-gbKbYsZGzQ"/>
          <p:cNvPicPr>
            <a:picLocks noChangeAspect="1" noChangeArrowheads="1"/>
          </p:cNvPicPr>
          <p:nvPr/>
        </p:nvPicPr>
        <p:blipFill>
          <a:blip r:embed="rId3" cstate="print"/>
          <a:srcRect/>
          <a:stretch>
            <a:fillRect/>
          </a:stretch>
        </p:blipFill>
        <p:spPr bwMode="auto">
          <a:xfrm>
            <a:off x="2843808" y="3501008"/>
            <a:ext cx="2520280" cy="189301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8674"/>
                                        </p:tgtEl>
                                        <p:attrNameLst>
                                          <p:attrName>style.visibility</p:attrName>
                                        </p:attrNameLst>
                                      </p:cBhvr>
                                      <p:to>
                                        <p:strVal val="visible"/>
                                      </p:to>
                                    </p:set>
                                    <p:animEffect transition="in" filter="checkerboard(across)">
                                      <p:cBhvr>
                                        <p:cTn id="12" dur="500"/>
                                        <p:tgtEl>
                                          <p:spTgt spid="2867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8677"/>
                                        </p:tgtEl>
                                        <p:attrNameLst>
                                          <p:attrName>style.visibility</p:attrName>
                                        </p:attrNameLst>
                                      </p:cBhvr>
                                      <p:to>
                                        <p:strVal val="visible"/>
                                      </p:to>
                                    </p:set>
                                    <p:animEffect transition="in" filter="checkerboard(across)">
                                      <p:cBhvr>
                                        <p:cTn id="17" dur="500"/>
                                        <p:tgtEl>
                                          <p:spTgt spid="2867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8675"/>
                                        </p:tgtEl>
                                        <p:attrNameLst>
                                          <p:attrName>style.visibility</p:attrName>
                                        </p:attrNameLst>
                                      </p:cBhvr>
                                      <p:to>
                                        <p:strVal val="visible"/>
                                      </p:to>
                                    </p:set>
                                    <p:animEffect transition="in" filter="box(in)">
                                      <p:cBhvr>
                                        <p:cTn id="22"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867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115616" y="404664"/>
            <a:ext cx="6995120" cy="2708920"/>
          </a:xfrm>
        </p:spPr>
        <p:txBody>
          <a:bodyPr/>
          <a:lstStyle/>
          <a:p>
            <a:pPr algn="just">
              <a:buNone/>
            </a:pPr>
            <a:r>
              <a:rPr lang="es-ES" b="1" dirty="0" smtClean="0"/>
              <a:t>Acercándonos a la actualidad junto a las mencionadas anteriormente y sus derivados industriales o químicos, destacan las nuevas adicciones, algunas derivadas de otras sustancias como la cocaína o la heroína, las drogas de </a:t>
            </a:r>
            <a:r>
              <a:rPr lang="es-ES" b="1" dirty="0" smtClean="0"/>
              <a:t>diseño</a:t>
            </a:r>
            <a:r>
              <a:rPr lang="es-ES" b="1" dirty="0" smtClean="0"/>
              <a:t>.</a:t>
            </a:r>
            <a:endParaRPr lang="es-ES" b="1" dirty="0"/>
          </a:p>
        </p:txBody>
      </p:sp>
      <p:pic>
        <p:nvPicPr>
          <p:cNvPr id="31746" name="Picture 2" descr="http://www.google.com.mx/url?source=imglanding&amp;ct=img&amp;q=http://redi.um.es/campusdigital/images/stories/2010/drogas.jpg&amp;sa=X&amp;ei=QCEAUcjTCdL9rAHpmYGACw&amp;ved=0CAsQ8wc&amp;usg=AFQjCNFelaOMTqY8RGSh08ewd6IU-tk5Wg"/>
          <p:cNvPicPr>
            <a:picLocks noChangeAspect="1" noChangeArrowheads="1"/>
          </p:cNvPicPr>
          <p:nvPr/>
        </p:nvPicPr>
        <p:blipFill>
          <a:blip r:embed="rId2" cstate="print"/>
          <a:srcRect/>
          <a:stretch>
            <a:fillRect/>
          </a:stretch>
        </p:blipFill>
        <p:spPr bwMode="auto">
          <a:xfrm>
            <a:off x="4860032" y="3488004"/>
            <a:ext cx="3024336" cy="2770294"/>
          </a:xfrm>
          <a:prstGeom prst="rect">
            <a:avLst/>
          </a:prstGeom>
          <a:noFill/>
        </p:spPr>
      </p:pic>
      <p:pic>
        <p:nvPicPr>
          <p:cNvPr id="31748" name="Picture 4" descr="http://www.google.com.mx/url?source=imglanding&amp;ct=img&amp;q=http://www.consumodedrogas.net/images/adiccion-drogas-cat.jpg&amp;sa=X&amp;ei=hiEAUce5D8rkqAHe2YCIDw&amp;ved=0CA4Q8wc&amp;usg=AFQjCNGUvpUkVIhxxOQMBeVInRzz2HPrtA"/>
          <p:cNvPicPr>
            <a:picLocks noChangeAspect="1" noChangeArrowheads="1"/>
          </p:cNvPicPr>
          <p:nvPr/>
        </p:nvPicPr>
        <p:blipFill>
          <a:blip r:embed="rId3" cstate="print"/>
          <a:srcRect/>
          <a:stretch>
            <a:fillRect/>
          </a:stretch>
        </p:blipFill>
        <p:spPr bwMode="auto">
          <a:xfrm>
            <a:off x="1115616" y="5085184"/>
            <a:ext cx="2757197" cy="1452226"/>
          </a:xfrm>
          <a:prstGeom prst="rect">
            <a:avLst/>
          </a:prstGeom>
          <a:noFill/>
        </p:spPr>
      </p:pic>
      <p:pic>
        <p:nvPicPr>
          <p:cNvPr id="31750" name="Picture 6" descr="http://www.google.com.mx/url?source=imglanding&amp;ct=img&amp;q=http://www.vistamedica.com/main/images/stories/heroina.jpg&amp;sa=X&amp;ei=ySEAUc24IYXWrQHOuoCQAQ&amp;ved=0CA0Q8wc&amp;usg=AFQjCNH9PH6E7D7u3DB5Ly0U6UGFtSvxFA"/>
          <p:cNvPicPr>
            <a:picLocks noChangeAspect="1" noChangeArrowheads="1"/>
          </p:cNvPicPr>
          <p:nvPr/>
        </p:nvPicPr>
        <p:blipFill>
          <a:blip r:embed="rId4" cstate="print"/>
          <a:srcRect/>
          <a:stretch>
            <a:fillRect/>
          </a:stretch>
        </p:blipFill>
        <p:spPr bwMode="auto">
          <a:xfrm>
            <a:off x="1187624" y="3140968"/>
            <a:ext cx="2736304" cy="181964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750"/>
                                        </p:tgtEl>
                                        <p:attrNameLst>
                                          <p:attrName>style.visibility</p:attrName>
                                        </p:attrNameLst>
                                      </p:cBhvr>
                                      <p:to>
                                        <p:strVal val="visible"/>
                                      </p:to>
                                    </p:set>
                                    <p:anim calcmode="lin" valueType="num">
                                      <p:cBhvr additive="base">
                                        <p:cTn id="13" dur="500" fill="hold"/>
                                        <p:tgtEl>
                                          <p:spTgt spid="31750"/>
                                        </p:tgtEl>
                                        <p:attrNameLst>
                                          <p:attrName>ppt_x</p:attrName>
                                        </p:attrNameLst>
                                      </p:cBhvr>
                                      <p:tavLst>
                                        <p:tav tm="0">
                                          <p:val>
                                            <p:strVal val="#ppt_x"/>
                                          </p:val>
                                        </p:tav>
                                        <p:tav tm="100000">
                                          <p:val>
                                            <p:strVal val="#ppt_x"/>
                                          </p:val>
                                        </p:tav>
                                      </p:tavLst>
                                    </p:anim>
                                    <p:anim calcmode="lin" valueType="num">
                                      <p:cBhvr additive="base">
                                        <p:cTn id="14" dur="500" fill="hold"/>
                                        <p:tgtEl>
                                          <p:spTgt spid="317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748"/>
                                        </p:tgtEl>
                                        <p:attrNameLst>
                                          <p:attrName>style.visibility</p:attrName>
                                        </p:attrNameLst>
                                      </p:cBhvr>
                                      <p:to>
                                        <p:strVal val="visible"/>
                                      </p:to>
                                    </p:set>
                                    <p:anim calcmode="lin" valueType="num">
                                      <p:cBhvr additive="base">
                                        <p:cTn id="19" dur="500" fill="hold"/>
                                        <p:tgtEl>
                                          <p:spTgt spid="31748"/>
                                        </p:tgtEl>
                                        <p:attrNameLst>
                                          <p:attrName>ppt_x</p:attrName>
                                        </p:attrNameLst>
                                      </p:cBhvr>
                                      <p:tavLst>
                                        <p:tav tm="0">
                                          <p:val>
                                            <p:strVal val="#ppt_x"/>
                                          </p:val>
                                        </p:tav>
                                        <p:tav tm="100000">
                                          <p:val>
                                            <p:strVal val="#ppt_x"/>
                                          </p:val>
                                        </p:tav>
                                      </p:tavLst>
                                    </p:anim>
                                    <p:anim calcmode="lin" valueType="num">
                                      <p:cBhvr additive="base">
                                        <p:cTn id="20"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746"/>
                                        </p:tgtEl>
                                        <p:attrNameLst>
                                          <p:attrName>style.visibility</p:attrName>
                                        </p:attrNameLst>
                                      </p:cBhvr>
                                      <p:to>
                                        <p:strVal val="visible"/>
                                      </p:to>
                                    </p:set>
                                    <p:anim calcmode="lin" valueType="num">
                                      <p:cBhvr additive="base">
                                        <p:cTn id="25" dur="500" fill="hold"/>
                                        <p:tgtEl>
                                          <p:spTgt spid="31746"/>
                                        </p:tgtEl>
                                        <p:attrNameLst>
                                          <p:attrName>ppt_x</p:attrName>
                                        </p:attrNameLst>
                                      </p:cBhvr>
                                      <p:tavLst>
                                        <p:tav tm="0">
                                          <p:val>
                                            <p:strVal val="#ppt_x"/>
                                          </p:val>
                                        </p:tav>
                                        <p:tav tm="100000">
                                          <p:val>
                                            <p:strVal val="#ppt_x"/>
                                          </p:val>
                                        </p:tav>
                                      </p:tavLst>
                                    </p:anim>
                                    <p:anim calcmode="lin" valueType="num">
                                      <p:cBhvr additive="base">
                                        <p:cTn id="26" dur="500" fill="hold"/>
                                        <p:tgtEl>
                                          <p:spTgt spid="317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http://www.google.com.mx/url?source=imglanding&amp;ct=img&amp;q=http://1.bp.blogspot.com/-BXXCN9MFS2Q/TjJv2crvY4I/AAAAAAAAGWM/PgKVSZo6I0I/s1600/12%2BLG.jpg&amp;sa=X&amp;ei=0yIAUaG1Csm_qAGtrYHwDw&amp;ved=0CAsQ8wc4Hg&amp;usg=AFQjCNF4tUG4nHjz5VX9M3XDOcs8iNCyhg"/>
          <p:cNvPicPr>
            <a:picLocks noChangeAspect="1" noChangeArrowheads="1"/>
          </p:cNvPicPr>
          <p:nvPr/>
        </p:nvPicPr>
        <p:blipFill>
          <a:blip r:embed="rId2" cstate="print"/>
          <a:srcRect/>
          <a:stretch>
            <a:fillRect/>
          </a:stretch>
        </p:blipFill>
        <p:spPr bwMode="auto">
          <a:xfrm>
            <a:off x="6153917" y="0"/>
            <a:ext cx="2450531" cy="3456384"/>
          </a:xfrm>
          <a:prstGeom prst="rect">
            <a:avLst/>
          </a:prstGeom>
          <a:noFill/>
        </p:spPr>
      </p:pic>
      <p:pic>
        <p:nvPicPr>
          <p:cNvPr id="30722" name="Picture 2" descr="http://www.google.com.mx/url?source=imglanding&amp;ct=img&amp;q=http://www.beneficiomutuo.net/wp-content/uploads/2009/08/internet.jpg&amp;sa=X&amp;ei=cSIAUfDhH4j4rAGF_oCIDA&amp;ved=0CA8Q8wc&amp;usg=AFQjCNFqqHBeO-fdEyc-c4vOkjMX7U_LaA"/>
          <p:cNvPicPr>
            <a:picLocks noChangeAspect="1" noChangeArrowheads="1"/>
          </p:cNvPicPr>
          <p:nvPr/>
        </p:nvPicPr>
        <p:blipFill>
          <a:blip r:embed="rId3" cstate="print"/>
          <a:srcRect/>
          <a:stretch>
            <a:fillRect/>
          </a:stretch>
        </p:blipFill>
        <p:spPr bwMode="auto">
          <a:xfrm>
            <a:off x="7020272" y="5105926"/>
            <a:ext cx="1728192" cy="1752074"/>
          </a:xfrm>
          <a:prstGeom prst="rect">
            <a:avLst/>
          </a:prstGeom>
          <a:noFill/>
        </p:spPr>
      </p:pic>
      <p:sp>
        <p:nvSpPr>
          <p:cNvPr id="3" name="2 Marcador de contenido"/>
          <p:cNvSpPr>
            <a:spLocks noGrp="1"/>
          </p:cNvSpPr>
          <p:nvPr>
            <p:ph sz="quarter" idx="1"/>
          </p:nvPr>
        </p:nvSpPr>
        <p:spPr>
          <a:xfrm>
            <a:off x="251520" y="3284984"/>
            <a:ext cx="6491064" cy="3196952"/>
          </a:xfrm>
        </p:spPr>
        <p:txBody>
          <a:bodyPr>
            <a:normAutofit lnSpcReduction="10000"/>
          </a:bodyPr>
          <a:lstStyle/>
          <a:p>
            <a:pPr algn="just">
              <a:buNone/>
            </a:pPr>
            <a:r>
              <a:rPr lang="es-ES" b="1" dirty="0" smtClean="0"/>
              <a:t>Además </a:t>
            </a:r>
            <a:r>
              <a:rPr lang="es-ES" b="1" dirty="0" smtClean="0"/>
              <a:t>de otras adicciones que corresponden al comportamiento como resultado de la sociedad tecnológica en la que vivimos, como la adicción a internet, a los juegos de </a:t>
            </a:r>
            <a:r>
              <a:rPr lang="es-ES" b="1" dirty="0" smtClean="0"/>
              <a:t>video, </a:t>
            </a:r>
            <a:r>
              <a:rPr lang="es-ES" b="1" dirty="0" smtClean="0"/>
              <a:t>al celular, a la televisión, a las compras, y a un número importante de conductas que pueden ser adictivas. </a:t>
            </a:r>
            <a:endParaRPr lang="es-ES" b="1" dirty="0"/>
          </a:p>
        </p:txBody>
      </p:sp>
      <p:pic>
        <p:nvPicPr>
          <p:cNvPr id="30726" name="Picture 6" descr="http://2.bp.blogspot.com/_N_Wue7Hslic/S8aPfY_soXI/AAAAAAAAABU/RXuYbV_xqd8/s320/Adicto+a+la+BlackBerry.jpg"/>
          <p:cNvPicPr>
            <a:picLocks noChangeAspect="1" noChangeArrowheads="1"/>
          </p:cNvPicPr>
          <p:nvPr/>
        </p:nvPicPr>
        <p:blipFill>
          <a:blip r:embed="rId4" cstate="print"/>
          <a:srcRect/>
          <a:stretch>
            <a:fillRect/>
          </a:stretch>
        </p:blipFill>
        <p:spPr bwMode="auto">
          <a:xfrm>
            <a:off x="441387" y="260648"/>
            <a:ext cx="2114389" cy="2592288"/>
          </a:xfrm>
          <a:prstGeom prst="rect">
            <a:avLst/>
          </a:prstGeom>
          <a:noFill/>
        </p:spPr>
      </p:pic>
      <p:pic>
        <p:nvPicPr>
          <p:cNvPr id="30728" name="Picture 8" descr="http://www.google.com.mx/url?source=imglanding&amp;ct=img&amp;q=http://1.bp.blogspot.com/_dr39xgjwuRc/S-sw2JtPPlI/AAAAAAAAAAM/BfpBnFWEUlU/s1600/chuy.jpg&amp;sa=X&amp;ei=iCMAUeLfE4mjrQGNx4GYAQ&amp;ved=0CAsQ8wc4Gw&amp;usg=AFQjCNFcQZGTvcwxZZ34MhUcKwGkc_QIiA"/>
          <p:cNvPicPr>
            <a:picLocks noChangeAspect="1" noChangeArrowheads="1"/>
          </p:cNvPicPr>
          <p:nvPr/>
        </p:nvPicPr>
        <p:blipFill>
          <a:blip r:embed="rId5" cstate="print"/>
          <a:srcRect/>
          <a:stretch>
            <a:fillRect/>
          </a:stretch>
        </p:blipFill>
        <p:spPr bwMode="auto">
          <a:xfrm>
            <a:off x="6804248" y="3675628"/>
            <a:ext cx="1944216" cy="1274542"/>
          </a:xfrm>
          <a:prstGeom prst="rect">
            <a:avLst/>
          </a:prstGeom>
          <a:noFill/>
        </p:spPr>
      </p:pic>
      <p:pic>
        <p:nvPicPr>
          <p:cNvPr id="30730" name="Picture 10" descr="http://www.google.com.mx/url?source=imglanding&amp;ct=img&amp;q=http://2.bp.blogspot.com/_dLARJuKuv2M/SPVucfFBQjI/AAAAAAAAATw/rpdR43qm-es/s400/compras.bmp&amp;sa=X&amp;ei=3iMAUaSrMoXzqQGF6IHYCw&amp;ved=0CAsQ8wc&amp;usg=AFQjCNEXGR0-erhUhgyRcJvbSCu5cal0Vw"/>
          <p:cNvPicPr>
            <a:picLocks noChangeAspect="1" noChangeArrowheads="1"/>
          </p:cNvPicPr>
          <p:nvPr/>
        </p:nvPicPr>
        <p:blipFill>
          <a:blip r:embed="rId6" cstate="print"/>
          <a:srcRect/>
          <a:stretch>
            <a:fillRect/>
          </a:stretch>
        </p:blipFill>
        <p:spPr bwMode="auto">
          <a:xfrm>
            <a:off x="3059832" y="620688"/>
            <a:ext cx="3240360" cy="238166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0726"/>
                                        </p:tgtEl>
                                        <p:attrNameLst>
                                          <p:attrName>style.visibility</p:attrName>
                                        </p:attrNameLst>
                                      </p:cBhvr>
                                      <p:to>
                                        <p:strVal val="visible"/>
                                      </p:to>
                                    </p:set>
                                    <p:animEffect transition="in" filter="box(in)">
                                      <p:cBhvr>
                                        <p:cTn id="12" dur="500"/>
                                        <p:tgtEl>
                                          <p:spTgt spid="3072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0730"/>
                                        </p:tgtEl>
                                        <p:attrNameLst>
                                          <p:attrName>style.visibility</p:attrName>
                                        </p:attrNameLst>
                                      </p:cBhvr>
                                      <p:to>
                                        <p:strVal val="visible"/>
                                      </p:to>
                                    </p:set>
                                    <p:animEffect transition="in" filter="box(in)">
                                      <p:cBhvr>
                                        <p:cTn id="17" dur="500"/>
                                        <p:tgtEl>
                                          <p:spTgt spid="30730"/>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0724"/>
                                        </p:tgtEl>
                                        <p:attrNameLst>
                                          <p:attrName>style.visibility</p:attrName>
                                        </p:attrNameLst>
                                      </p:cBhvr>
                                      <p:to>
                                        <p:strVal val="visible"/>
                                      </p:to>
                                    </p:set>
                                    <p:animEffect transition="in" filter="box(in)">
                                      <p:cBhvr>
                                        <p:cTn id="22" dur="500"/>
                                        <p:tgtEl>
                                          <p:spTgt spid="30724"/>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0728"/>
                                        </p:tgtEl>
                                        <p:attrNameLst>
                                          <p:attrName>style.visibility</p:attrName>
                                        </p:attrNameLst>
                                      </p:cBhvr>
                                      <p:to>
                                        <p:strVal val="visible"/>
                                      </p:to>
                                    </p:set>
                                    <p:animEffect transition="in" filter="box(in)">
                                      <p:cBhvr>
                                        <p:cTn id="27" dur="500"/>
                                        <p:tgtEl>
                                          <p:spTgt spid="30728"/>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0722"/>
                                        </p:tgtEl>
                                        <p:attrNameLst>
                                          <p:attrName>style.visibility</p:attrName>
                                        </p:attrNameLst>
                                      </p:cBhvr>
                                      <p:to>
                                        <p:strVal val="visible"/>
                                      </p:to>
                                    </p:set>
                                    <p:animEffect transition="in" filter="box(in)">
                                      <p:cBhvr>
                                        <p:cTn id="32"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611560" y="188640"/>
            <a:ext cx="7467600" cy="2592288"/>
          </a:xfrm>
        </p:spPr>
        <p:txBody>
          <a:bodyPr>
            <a:normAutofit lnSpcReduction="10000"/>
          </a:bodyPr>
          <a:lstStyle/>
          <a:p>
            <a:pPr algn="just">
              <a:buNone/>
            </a:pPr>
            <a:r>
              <a:rPr lang="es-ES" b="1" dirty="0" smtClean="0"/>
              <a:t>Los jovencitos frecuentemente empiezan a fumar cigarrillos como una travesura o por imitación, lo mismo ocurre con el consumo del alcohol que al ser tolerados por las familias y la sociedad en general, inducen a los muy jóvenes a iniciar su camino hacia las adicciones.</a:t>
            </a:r>
          </a:p>
          <a:p>
            <a:pPr>
              <a:buNone/>
            </a:pPr>
            <a:endParaRPr lang="es-ES" dirty="0"/>
          </a:p>
        </p:txBody>
      </p:sp>
      <p:pic>
        <p:nvPicPr>
          <p:cNvPr id="33794" name="Picture 2" descr="habito-de-fumar-en-los-adolescentes2.jpg"/>
          <p:cNvPicPr>
            <a:picLocks noChangeAspect="1" noChangeArrowheads="1"/>
          </p:cNvPicPr>
          <p:nvPr/>
        </p:nvPicPr>
        <p:blipFill>
          <a:blip r:embed="rId2" cstate="print"/>
          <a:srcRect/>
          <a:stretch>
            <a:fillRect/>
          </a:stretch>
        </p:blipFill>
        <p:spPr bwMode="auto">
          <a:xfrm>
            <a:off x="683568" y="2636912"/>
            <a:ext cx="2918689" cy="1944216"/>
          </a:xfrm>
          <a:prstGeom prst="rect">
            <a:avLst/>
          </a:prstGeom>
          <a:noFill/>
        </p:spPr>
      </p:pic>
      <p:pic>
        <p:nvPicPr>
          <p:cNvPr id="33796" name="Picture 4" descr="http://www.google.com.mx/url?source=imglanding&amp;ct=img&amp;q=http://2.bp.blogspot.com/_apUWebRi1ZU/TQVWBrcMWoI/AAAAAAAAAWY/uV-6Z9qpEA0/s1600/fumar_ninos_030409.jpg&amp;sa=X&amp;ei=FCUAUa_fMsXjrAHn4YCADA&amp;ved=0CAwQ8wc&amp;usg=AFQjCNEkKaxSp-wFnZIgYkXQAjwkqGY3cg"/>
          <p:cNvPicPr>
            <a:picLocks noChangeAspect="1" noChangeArrowheads="1"/>
          </p:cNvPicPr>
          <p:nvPr/>
        </p:nvPicPr>
        <p:blipFill>
          <a:blip r:embed="rId3" cstate="print"/>
          <a:srcRect/>
          <a:stretch>
            <a:fillRect/>
          </a:stretch>
        </p:blipFill>
        <p:spPr bwMode="auto">
          <a:xfrm>
            <a:off x="5220072" y="4653136"/>
            <a:ext cx="2591425" cy="1993404"/>
          </a:xfrm>
          <a:prstGeom prst="rect">
            <a:avLst/>
          </a:prstGeom>
          <a:noFill/>
        </p:spPr>
      </p:pic>
      <p:pic>
        <p:nvPicPr>
          <p:cNvPr id="33798" name="Picture 6" descr="http://www.google.com.mx/url?source=imglanding&amp;ct=img&amp;q=http://3.bp.blogspot.com/-lcWu1IEq8i8/TYax2FYqKNI/AAAAAAAAAAM/7-SDknALlHE/s1600/dfghdfghdfgh.jpg&amp;sa=X&amp;ei=TyUAUfnjC4SHrAH6nIGwBg&amp;ved=0CA4Q8wc&amp;usg=AFQjCNFWdS5NyldmfFyNxTjQfjdaczk0cg"/>
          <p:cNvPicPr>
            <a:picLocks noChangeAspect="1" noChangeArrowheads="1"/>
          </p:cNvPicPr>
          <p:nvPr/>
        </p:nvPicPr>
        <p:blipFill>
          <a:blip r:embed="rId4" cstate="print"/>
          <a:srcRect/>
          <a:stretch>
            <a:fillRect/>
          </a:stretch>
        </p:blipFill>
        <p:spPr bwMode="auto">
          <a:xfrm>
            <a:off x="4860032" y="2276872"/>
            <a:ext cx="2880320" cy="1920214"/>
          </a:xfrm>
          <a:prstGeom prst="rect">
            <a:avLst/>
          </a:prstGeom>
          <a:noFill/>
        </p:spPr>
      </p:pic>
      <p:pic>
        <p:nvPicPr>
          <p:cNvPr id="33800" name="Picture 8" descr="http://www.google.com.mx/url?source=imglanding&amp;ct=img&amp;q=http://us.123rf.com/400wm/400/400/stockbroker/stockbroker0903/stockbroker090301789/4507509-chicos-adolescentes-bebiendo-cerveza.jpg&amp;sa=X&amp;ei=dyUAUfnoIMOLrAGV_oCABQ&amp;ved=0CAwQ8wc&amp;usg=AFQjCNEedogXI-NQHFtblbXK93-uX5pWPA"/>
          <p:cNvPicPr>
            <a:picLocks noChangeAspect="1" noChangeArrowheads="1"/>
          </p:cNvPicPr>
          <p:nvPr/>
        </p:nvPicPr>
        <p:blipFill>
          <a:blip r:embed="rId5" cstate="print"/>
          <a:srcRect/>
          <a:stretch>
            <a:fillRect/>
          </a:stretch>
        </p:blipFill>
        <p:spPr bwMode="auto">
          <a:xfrm>
            <a:off x="2699792" y="3933056"/>
            <a:ext cx="2763781" cy="1844824"/>
          </a:xfrm>
          <a:prstGeom prst="rect">
            <a:avLst/>
          </a:prstGeom>
          <a:noFill/>
        </p:spPr>
      </p:pic>
      <p:pic>
        <p:nvPicPr>
          <p:cNvPr id="33802" name="Picture 10" descr="http://www.google.com.mx/url?source=imglanding&amp;ct=img&amp;q=http://sp3.fotolog.com/photo/3/15/74/la_melli_sandra/1243721702454_f.jpg&amp;sa=X&amp;ei=vyUAUdoqifWsAduEgMAE&amp;ved=0CAsQ8wc4Ew&amp;usg=AFQjCNFnwA5ssrKXPqp5jElFxyloCxSaqg"/>
          <p:cNvPicPr>
            <a:picLocks noChangeAspect="1" noChangeArrowheads="1"/>
          </p:cNvPicPr>
          <p:nvPr/>
        </p:nvPicPr>
        <p:blipFill>
          <a:blip r:embed="rId6" cstate="print"/>
          <a:srcRect/>
          <a:stretch>
            <a:fillRect/>
          </a:stretch>
        </p:blipFill>
        <p:spPr bwMode="auto">
          <a:xfrm>
            <a:off x="539552" y="4869160"/>
            <a:ext cx="2376264" cy="178219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box(in)">
                                      <p:cBhvr>
                                        <p:cTn id="12" dur="500"/>
                                        <p:tgtEl>
                                          <p:spTgt spid="33794"/>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3798"/>
                                        </p:tgtEl>
                                        <p:attrNameLst>
                                          <p:attrName>style.visibility</p:attrName>
                                        </p:attrNameLst>
                                      </p:cBhvr>
                                      <p:to>
                                        <p:strVal val="visible"/>
                                      </p:to>
                                    </p:set>
                                    <p:animEffect transition="in" filter="box(in)">
                                      <p:cBhvr>
                                        <p:cTn id="17" dur="500"/>
                                        <p:tgtEl>
                                          <p:spTgt spid="3379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3796"/>
                                        </p:tgtEl>
                                        <p:attrNameLst>
                                          <p:attrName>style.visibility</p:attrName>
                                        </p:attrNameLst>
                                      </p:cBhvr>
                                      <p:to>
                                        <p:strVal val="visible"/>
                                      </p:to>
                                    </p:set>
                                    <p:animEffect transition="in" filter="box(in)">
                                      <p:cBhvr>
                                        <p:cTn id="22" dur="500"/>
                                        <p:tgtEl>
                                          <p:spTgt spid="33796"/>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3802"/>
                                        </p:tgtEl>
                                        <p:attrNameLst>
                                          <p:attrName>style.visibility</p:attrName>
                                        </p:attrNameLst>
                                      </p:cBhvr>
                                      <p:to>
                                        <p:strVal val="visible"/>
                                      </p:to>
                                    </p:set>
                                    <p:animEffect transition="in" filter="box(in)">
                                      <p:cBhvr>
                                        <p:cTn id="27" dur="500"/>
                                        <p:tgtEl>
                                          <p:spTgt spid="33802"/>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3800"/>
                                        </p:tgtEl>
                                        <p:attrNameLst>
                                          <p:attrName>style.visibility</p:attrName>
                                        </p:attrNameLst>
                                      </p:cBhvr>
                                      <p:to>
                                        <p:strVal val="visible"/>
                                      </p:to>
                                    </p:set>
                                    <p:animEffect transition="in" filter="box(in)">
                                      <p:cBhvr>
                                        <p:cTn id="32" dur="500"/>
                                        <p:tgtEl>
                                          <p:spTgt spid="338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2267744" y="4221088"/>
            <a:ext cx="6172200" cy="2520280"/>
          </a:xfrm>
        </p:spPr>
        <p:txBody>
          <a:bodyPr>
            <a:normAutofit/>
          </a:bodyPr>
          <a:lstStyle/>
          <a:p>
            <a:pPr algn="just"/>
            <a:r>
              <a:rPr lang="es-ES" sz="2400" dirty="0" smtClean="0"/>
              <a:t>Las escuelas se han visto superadas por la influencia de los traficantes y desgraciadamente en muchos lugares se encuentran agazapados, aún entre sus mismos compañeros los vendedores de drogas.</a:t>
            </a:r>
          </a:p>
          <a:p>
            <a:pPr algn="just"/>
            <a:endParaRPr lang="es-ES" dirty="0"/>
          </a:p>
        </p:txBody>
      </p:sp>
      <p:pic>
        <p:nvPicPr>
          <p:cNvPr id="35842" name="Picture 2" descr="http://www.google.com.mx/url?source=imglanding&amp;ct=img&amp;q=http://www.elporvenir.com.mx/upload/foto/34/9/9/om2.jpg&amp;sa=X&amp;ei=7iYAUYiPAdSEqQHrx4DwCA&amp;ved=0CAsQ8wc&amp;usg=AFQjCNEgQR37qPwWVq1CU1_-sn8gK_-BBg"/>
          <p:cNvPicPr>
            <a:picLocks noChangeAspect="1" noChangeArrowheads="1"/>
          </p:cNvPicPr>
          <p:nvPr/>
        </p:nvPicPr>
        <p:blipFill>
          <a:blip r:embed="rId2" cstate="print"/>
          <a:srcRect/>
          <a:stretch>
            <a:fillRect/>
          </a:stretch>
        </p:blipFill>
        <p:spPr bwMode="auto">
          <a:xfrm>
            <a:off x="5508104" y="476672"/>
            <a:ext cx="3270591" cy="2808312"/>
          </a:xfrm>
          <a:prstGeom prst="rect">
            <a:avLst/>
          </a:prstGeom>
          <a:noFill/>
        </p:spPr>
      </p:pic>
      <p:pic>
        <p:nvPicPr>
          <p:cNvPr id="35844" name="Picture 4" descr="http://t0.gstatic.com/images?q=tbn:ANd9GcQUQQqWkiKNIq9nZNHYkgErGmyEScp_jrSQW7f3vo16S8KkLB1fvoDMgBbD"/>
          <p:cNvPicPr>
            <a:picLocks noChangeAspect="1" noChangeArrowheads="1"/>
          </p:cNvPicPr>
          <p:nvPr/>
        </p:nvPicPr>
        <p:blipFill>
          <a:blip r:embed="rId3" cstate="print"/>
          <a:srcRect/>
          <a:stretch>
            <a:fillRect/>
          </a:stretch>
        </p:blipFill>
        <p:spPr bwMode="auto">
          <a:xfrm>
            <a:off x="2339752" y="140989"/>
            <a:ext cx="2466975" cy="1847851"/>
          </a:xfrm>
          <a:prstGeom prst="rect">
            <a:avLst/>
          </a:prstGeom>
          <a:noFill/>
        </p:spPr>
      </p:pic>
      <p:pic>
        <p:nvPicPr>
          <p:cNvPr id="35846" name="Picture 6" descr="http://www.google.com.mx/url?source=imglanding&amp;ct=img&amp;q=http://www.libertaddepalabra.com/periodico/wp-content/uploads/2012/08/Venta-de-droga-en-escuelas..jpg&amp;sa=X&amp;ei=JCcAUZ7gIsa9qQGrpICwAw&amp;ved=0CAsQ8wc&amp;usg=AFQjCNEqJAXRIED4mBgv0ZFy9uLEFXq1eA"/>
          <p:cNvPicPr>
            <a:picLocks noChangeAspect="1" noChangeArrowheads="1"/>
          </p:cNvPicPr>
          <p:nvPr/>
        </p:nvPicPr>
        <p:blipFill>
          <a:blip r:embed="rId4" cstate="print"/>
          <a:srcRect/>
          <a:stretch>
            <a:fillRect/>
          </a:stretch>
        </p:blipFill>
        <p:spPr bwMode="auto">
          <a:xfrm>
            <a:off x="1907704" y="2060848"/>
            <a:ext cx="3289548" cy="18329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box(in)">
                                      <p:cBhvr>
                                        <p:cTn id="7" dur="500"/>
                                        <p:tgtEl>
                                          <p:spTgt spid="3584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box(in)">
                                      <p:cBhvr>
                                        <p:cTn id="12" dur="500"/>
                                        <p:tgtEl>
                                          <p:spTgt spid="35842"/>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5846"/>
                                        </p:tgtEl>
                                        <p:attrNameLst>
                                          <p:attrName>style.visibility</p:attrName>
                                        </p:attrNameLst>
                                      </p:cBhvr>
                                      <p:to>
                                        <p:strVal val="visible"/>
                                      </p:to>
                                    </p:set>
                                    <p:animEffect transition="in" filter="box(in)">
                                      <p:cBhvr>
                                        <p:cTn id="17" dur="500"/>
                                        <p:tgtEl>
                                          <p:spTgt spid="3584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ox(in)">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07504" y="72008"/>
            <a:ext cx="8892480" cy="2780928"/>
          </a:xfrm>
        </p:spPr>
        <p:txBody>
          <a:bodyPr>
            <a:normAutofit/>
          </a:bodyPr>
          <a:lstStyle/>
          <a:p>
            <a:pPr algn="just"/>
            <a:r>
              <a:rPr lang="es-ES" sz="2400" dirty="0" smtClean="0">
                <a:solidFill>
                  <a:schemeClr val="tx1"/>
                </a:solidFill>
              </a:rPr>
              <a:t>El consumo de drogas entre los alumnos de las escuelas </a:t>
            </a:r>
            <a:r>
              <a:rPr lang="es-ES" sz="2400" dirty="0" smtClean="0">
                <a:solidFill>
                  <a:schemeClr val="tx1"/>
                </a:solidFill>
              </a:rPr>
              <a:t>primarias y </a:t>
            </a:r>
            <a:r>
              <a:rPr lang="es-ES" sz="2400" dirty="0" smtClean="0">
                <a:solidFill>
                  <a:schemeClr val="tx1"/>
                </a:solidFill>
              </a:rPr>
              <a:t>secundarias se ha convertido en un verdadero problema que requiere de una atención especial por parte de las autoridades civiles y educativas, así como de los maestros y padres de familia ante </a:t>
            </a:r>
            <a:r>
              <a:rPr lang="es-ES" sz="2400" dirty="0" smtClean="0">
                <a:solidFill>
                  <a:schemeClr val="tx1"/>
                </a:solidFill>
              </a:rPr>
              <a:t>el peligroso  </a:t>
            </a:r>
            <a:r>
              <a:rPr lang="es-ES" sz="2400" dirty="0" smtClean="0">
                <a:solidFill>
                  <a:schemeClr val="tx1"/>
                </a:solidFill>
              </a:rPr>
              <a:t>aumento de niños y jóvenes con problemas de adicción.</a:t>
            </a:r>
          </a:p>
          <a:p>
            <a:pPr algn="just"/>
            <a:endParaRPr lang="es-ES" dirty="0"/>
          </a:p>
        </p:txBody>
      </p:sp>
      <p:pic>
        <p:nvPicPr>
          <p:cNvPr id="36866" name="Picture 2" descr="http://www.google.com.mx/url?source=imglanding&amp;ct=img&amp;q=http://www.lavozdelsandinismo.com/img/info/educacion-anti-drogas-2011-04-09-27774.jpg&amp;sa=X&amp;ei=QykAUYH9G4fqrAHk74CIBQ&amp;ved=0CAsQ8wc&amp;usg=AFQjCNFRs70IGu_9gSchcrr8qcp-a_tvtQ"/>
          <p:cNvPicPr>
            <a:picLocks noChangeAspect="1" noChangeArrowheads="1"/>
          </p:cNvPicPr>
          <p:nvPr/>
        </p:nvPicPr>
        <p:blipFill>
          <a:blip r:embed="rId2" cstate="print"/>
          <a:srcRect/>
          <a:stretch>
            <a:fillRect/>
          </a:stretch>
        </p:blipFill>
        <p:spPr bwMode="auto">
          <a:xfrm>
            <a:off x="5220072" y="2420888"/>
            <a:ext cx="3384376" cy="1888483"/>
          </a:xfrm>
          <a:prstGeom prst="rect">
            <a:avLst/>
          </a:prstGeom>
          <a:noFill/>
        </p:spPr>
      </p:pic>
      <p:pic>
        <p:nvPicPr>
          <p:cNvPr id="36868" name="Picture 4" descr="http://www.google.com.mx/url?source=imglanding&amp;ct=img&amp;q=http://2.bp.blogspot.com/-WT7GcsvjT-E/T2ysMZ-OVYI/AAAAAAAAAFc/-9c2g7VUACo/s1600/padre-hijos-escuela_323x216.jpg&amp;sa=X&amp;ei=rSkAUfK-LpOwqAH15oHoCA&amp;ved=0CAsQ8wc&amp;usg=AFQjCNGp1afFyk_LEJ0WlSBc3Y4bSGjTTA"/>
          <p:cNvPicPr>
            <a:picLocks noChangeAspect="1" noChangeArrowheads="1"/>
          </p:cNvPicPr>
          <p:nvPr/>
        </p:nvPicPr>
        <p:blipFill>
          <a:blip r:embed="rId3" cstate="print"/>
          <a:srcRect/>
          <a:stretch>
            <a:fillRect/>
          </a:stretch>
        </p:blipFill>
        <p:spPr bwMode="auto">
          <a:xfrm>
            <a:off x="5436096" y="4581128"/>
            <a:ext cx="3076575" cy="2057401"/>
          </a:xfrm>
          <a:prstGeom prst="rect">
            <a:avLst/>
          </a:prstGeom>
          <a:noFill/>
        </p:spPr>
      </p:pic>
      <p:pic>
        <p:nvPicPr>
          <p:cNvPr id="36870" name="Picture 6" descr="http://www.google.com.mx/url?source=imglanding&amp;ct=img&amp;q=http://wvw.nacion.com/ln_ee/2007/noviembre/22/_Img/1805915_0.jpg&amp;sa=X&amp;ei=MyoAUdrHEo__qQH0iYHIBA&amp;ved=0CAsQ8wc&amp;usg=AFQjCNFUt1fMVKeeXCWk7SPFY4OymcGr0Q"/>
          <p:cNvPicPr>
            <a:picLocks noChangeAspect="1" noChangeArrowheads="1"/>
          </p:cNvPicPr>
          <p:nvPr/>
        </p:nvPicPr>
        <p:blipFill>
          <a:blip r:embed="rId4" cstate="print"/>
          <a:srcRect/>
          <a:stretch>
            <a:fillRect/>
          </a:stretch>
        </p:blipFill>
        <p:spPr bwMode="auto">
          <a:xfrm>
            <a:off x="2123728" y="3212976"/>
            <a:ext cx="2758763"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6870"/>
                                        </p:tgtEl>
                                        <p:attrNameLst>
                                          <p:attrName>style.visibility</p:attrName>
                                        </p:attrNameLst>
                                      </p:cBhvr>
                                      <p:to>
                                        <p:strVal val="visible"/>
                                      </p:to>
                                    </p:set>
                                    <p:animEffect transition="in" filter="box(in)">
                                      <p:cBhvr>
                                        <p:cTn id="12" dur="500"/>
                                        <p:tgtEl>
                                          <p:spTgt spid="3687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6866"/>
                                        </p:tgtEl>
                                        <p:attrNameLst>
                                          <p:attrName>style.visibility</p:attrName>
                                        </p:attrNameLst>
                                      </p:cBhvr>
                                      <p:to>
                                        <p:strVal val="visible"/>
                                      </p:to>
                                    </p:set>
                                    <p:animEffect transition="in" filter="box(in)">
                                      <p:cBhvr>
                                        <p:cTn id="17" dur="500"/>
                                        <p:tgtEl>
                                          <p:spTgt spid="3686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6868"/>
                                        </p:tgtEl>
                                        <p:attrNameLst>
                                          <p:attrName>style.visibility</p:attrName>
                                        </p:attrNameLst>
                                      </p:cBhvr>
                                      <p:to>
                                        <p:strVal val="visible"/>
                                      </p:to>
                                    </p:set>
                                    <p:animEffect transition="in" filter="box(in)">
                                      <p:cBhvr>
                                        <p:cTn id="22"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900" name="Picture 12" descr="http://www.google.com.mx/url?source=imglanding&amp;ct=img&amp;q=http://cubaentrega.com/envios/media/catalog/product/cache/1/image/9df78eab33525d08d6e5fb8d27136e95/c/e/cerveza_bucanero_de_botella_330_ml.jpg&amp;sa=X&amp;ei=ni0AUdb9J8aKrAG8pYDQBg&amp;ved=0CAsQ8wc&amp;usg=AFQjCNE5gVrIecILl5pDPrezcg44PB95lg"/>
          <p:cNvPicPr>
            <a:picLocks noChangeAspect="1" noChangeArrowheads="1"/>
          </p:cNvPicPr>
          <p:nvPr/>
        </p:nvPicPr>
        <p:blipFill>
          <a:blip r:embed="rId2" cstate="print"/>
          <a:srcRect/>
          <a:stretch>
            <a:fillRect/>
          </a:stretch>
        </p:blipFill>
        <p:spPr bwMode="auto">
          <a:xfrm>
            <a:off x="7157826" y="3430456"/>
            <a:ext cx="1734654" cy="1996511"/>
          </a:xfrm>
          <a:prstGeom prst="rect">
            <a:avLst/>
          </a:prstGeom>
          <a:noFill/>
        </p:spPr>
      </p:pic>
      <p:pic>
        <p:nvPicPr>
          <p:cNvPr id="37898" name="Picture 10" descr="http://www.google.com.mx/url?source=imglanding&amp;ct=img&amp;q=http://e.kotear.pe/images/40034/cigarro-electronico-mini-electronic-atomizer-vapea-no-fumes1311078929.jpg&amp;sa=X&amp;ei=Xi0AUd6uDcuZqQHjmIDYBA&amp;ved=0CAwQ8wc4Pw&amp;usg=AFQjCNHBWZg8tkb6WMIjE0v6OywvdDxu8A"/>
          <p:cNvPicPr>
            <a:picLocks noChangeAspect="1" noChangeArrowheads="1"/>
          </p:cNvPicPr>
          <p:nvPr/>
        </p:nvPicPr>
        <p:blipFill>
          <a:blip r:embed="rId3" cstate="print"/>
          <a:srcRect/>
          <a:stretch>
            <a:fillRect/>
          </a:stretch>
        </p:blipFill>
        <p:spPr bwMode="auto">
          <a:xfrm>
            <a:off x="7236296" y="5445224"/>
            <a:ext cx="1536169" cy="1412776"/>
          </a:xfrm>
          <a:prstGeom prst="rect">
            <a:avLst/>
          </a:prstGeom>
          <a:noFill/>
        </p:spPr>
      </p:pic>
      <p:sp>
        <p:nvSpPr>
          <p:cNvPr id="3" name="2 Marcador de contenido"/>
          <p:cNvSpPr>
            <a:spLocks noGrp="1"/>
          </p:cNvSpPr>
          <p:nvPr>
            <p:ph sz="quarter" idx="2"/>
          </p:nvPr>
        </p:nvSpPr>
        <p:spPr>
          <a:xfrm>
            <a:off x="0" y="3833664"/>
            <a:ext cx="7344816" cy="3024336"/>
          </a:xfrm>
        </p:spPr>
        <p:txBody>
          <a:bodyPr>
            <a:normAutofit fontScale="92500"/>
          </a:bodyPr>
          <a:lstStyle/>
          <a:p>
            <a:pPr algn="just">
              <a:buNone/>
            </a:pPr>
            <a:r>
              <a:rPr lang="es-ES" b="1" dirty="0" smtClean="0"/>
              <a:t>   Aún </a:t>
            </a:r>
            <a:r>
              <a:rPr lang="es-ES" b="1" dirty="0" smtClean="0"/>
              <a:t>cuando los reglamentos escolares son muy severos en cuanto al consumo del tabaco, es una conducta que diariamente aumenta, ante la facilidad que existe de adquirir en cualquier tiendita una cajetilla de cigarros, </a:t>
            </a:r>
            <a:r>
              <a:rPr lang="es-ES" b="1" dirty="0" smtClean="0"/>
              <a:t>a pesar de que </a:t>
            </a:r>
            <a:r>
              <a:rPr lang="es-ES" b="1" dirty="0" smtClean="0"/>
              <a:t>por ley sólo deben venderse a los </a:t>
            </a:r>
            <a:r>
              <a:rPr lang="es-ES" b="1" dirty="0" smtClean="0"/>
              <a:t>adultos, lo </a:t>
            </a:r>
            <a:r>
              <a:rPr lang="es-ES" b="1" dirty="0" smtClean="0"/>
              <a:t>mismo ha ocurrido con la venta de cerveza y bebidas alcohólicas </a:t>
            </a:r>
            <a:r>
              <a:rPr lang="es-ES" b="1" dirty="0" smtClean="0"/>
              <a:t>.</a:t>
            </a:r>
            <a:endParaRPr lang="es-ES" b="1" dirty="0"/>
          </a:p>
        </p:txBody>
      </p:sp>
      <p:pic>
        <p:nvPicPr>
          <p:cNvPr id="37890" name="Picture 2" descr="http://www.google.com.mx/url?source=imglanding&amp;ct=img&amp;q=http://www.fda.gov/ucm/groups/fdagov-public/documents/image/ucm306143.jpg&amp;sa=X&amp;ei=ECwAUcjqDebC2gXm9IDYBQ&amp;ved=0CAsQ8wc&amp;usg=AFQjCNEBOrESHMBO6Zg9fEq8NrdjxZkZUQ"/>
          <p:cNvPicPr>
            <a:picLocks noChangeAspect="1" noChangeArrowheads="1"/>
          </p:cNvPicPr>
          <p:nvPr/>
        </p:nvPicPr>
        <p:blipFill>
          <a:blip r:embed="rId4" cstate="print"/>
          <a:srcRect/>
          <a:stretch>
            <a:fillRect/>
          </a:stretch>
        </p:blipFill>
        <p:spPr bwMode="auto">
          <a:xfrm>
            <a:off x="1115616" y="332656"/>
            <a:ext cx="2381250" cy="1581151"/>
          </a:xfrm>
          <a:prstGeom prst="rect">
            <a:avLst/>
          </a:prstGeom>
          <a:noFill/>
        </p:spPr>
      </p:pic>
      <p:pic>
        <p:nvPicPr>
          <p:cNvPr id="37892" name="Picture 4" descr="http://www.google.com.mx/url?source=imglanding&amp;ct=img&amp;q=http://blogs.20minutos.es/nilibreniocupado/files/2012/03/tabaco-web.jpg&amp;sa=X&amp;ei=NSwAUYqNAceq2gXF9YAY&amp;ved=0CAsQ8wc&amp;usg=AFQjCNE_-MfHW_9_v5dlwCuPPP4xc1guDw"/>
          <p:cNvPicPr>
            <a:picLocks noChangeAspect="1" noChangeArrowheads="1"/>
          </p:cNvPicPr>
          <p:nvPr/>
        </p:nvPicPr>
        <p:blipFill>
          <a:blip r:embed="rId5" cstate="print"/>
          <a:srcRect/>
          <a:stretch>
            <a:fillRect/>
          </a:stretch>
        </p:blipFill>
        <p:spPr bwMode="auto">
          <a:xfrm>
            <a:off x="683568" y="1988840"/>
            <a:ext cx="3240360" cy="1810790"/>
          </a:xfrm>
          <a:prstGeom prst="rect">
            <a:avLst/>
          </a:prstGeom>
          <a:noFill/>
        </p:spPr>
      </p:pic>
      <p:pic>
        <p:nvPicPr>
          <p:cNvPr id="37894" name="Picture 6" descr="http://www.google.com.mx/url?source=imglanding&amp;ct=img&amp;q=http://1.bp.blogspot.com/_tNPgheFBBGU/TFHZKWfgU7I/AAAAAAAACoM/eCuhgkRZko0/s1600/PROHIBIDO+VENDER+CIGARRILLOS+A+MENORES+DE+EDAD+-.jpg&amp;sa=X&amp;ei=hywAUamfEKKU2AWWsIGoCA&amp;ved=0CAsQ8wc&amp;usg=AFQjCNHr8yWB28c1yfihWLkcn_kerqeKPA"/>
          <p:cNvPicPr>
            <a:picLocks noChangeAspect="1" noChangeArrowheads="1"/>
          </p:cNvPicPr>
          <p:nvPr/>
        </p:nvPicPr>
        <p:blipFill>
          <a:blip r:embed="rId6" cstate="print"/>
          <a:srcRect/>
          <a:stretch>
            <a:fillRect/>
          </a:stretch>
        </p:blipFill>
        <p:spPr bwMode="auto">
          <a:xfrm>
            <a:off x="6516216" y="0"/>
            <a:ext cx="2233507" cy="3212976"/>
          </a:xfrm>
          <a:prstGeom prst="rect">
            <a:avLst/>
          </a:prstGeom>
          <a:noFill/>
        </p:spPr>
      </p:pic>
      <p:pic>
        <p:nvPicPr>
          <p:cNvPr id="37896" name="Picture 8" descr="http://www.google.com.mx/url?source=imglanding&amp;ct=img&amp;q=http://bacinerias.com/wp-content/uploads/2011/08/botellon-jmj-1.jpg&amp;sa=X&amp;ei=4CwAUc_qMsaP2gXo04GoBg&amp;ved=0CAwQ8wc&amp;usg=AFQjCNEbwRYw_9NtRAX7vGvofbFQBBWzZw"/>
          <p:cNvPicPr>
            <a:picLocks noChangeAspect="1" noChangeArrowheads="1"/>
          </p:cNvPicPr>
          <p:nvPr/>
        </p:nvPicPr>
        <p:blipFill>
          <a:blip r:embed="rId7" cstate="print"/>
          <a:srcRect/>
          <a:stretch>
            <a:fillRect/>
          </a:stretch>
        </p:blipFill>
        <p:spPr bwMode="auto">
          <a:xfrm>
            <a:off x="4193352" y="476672"/>
            <a:ext cx="1969756"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7892"/>
                                        </p:tgtEl>
                                        <p:attrNameLst>
                                          <p:attrName>style.visibility</p:attrName>
                                        </p:attrNameLst>
                                      </p:cBhvr>
                                      <p:to>
                                        <p:strVal val="visible"/>
                                      </p:to>
                                    </p:set>
                                    <p:animEffect transition="in" filter="box(in)">
                                      <p:cBhvr>
                                        <p:cTn id="12" dur="500"/>
                                        <p:tgtEl>
                                          <p:spTgt spid="3789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7890"/>
                                        </p:tgtEl>
                                        <p:attrNameLst>
                                          <p:attrName>style.visibility</p:attrName>
                                        </p:attrNameLst>
                                      </p:cBhvr>
                                      <p:to>
                                        <p:strVal val="visible"/>
                                      </p:to>
                                    </p:set>
                                    <p:anim calcmode="lin" valueType="num">
                                      <p:cBhvr additive="base">
                                        <p:cTn id="17" dur="500" fill="hold"/>
                                        <p:tgtEl>
                                          <p:spTgt spid="37890"/>
                                        </p:tgtEl>
                                        <p:attrNameLst>
                                          <p:attrName>ppt_x</p:attrName>
                                        </p:attrNameLst>
                                      </p:cBhvr>
                                      <p:tavLst>
                                        <p:tav tm="0">
                                          <p:val>
                                            <p:strVal val="#ppt_x"/>
                                          </p:val>
                                        </p:tav>
                                        <p:tav tm="100000">
                                          <p:val>
                                            <p:strVal val="#ppt_x"/>
                                          </p:val>
                                        </p:tav>
                                      </p:tavLst>
                                    </p:anim>
                                    <p:anim calcmode="lin" valueType="num">
                                      <p:cBhvr additive="base">
                                        <p:cTn id="18" dur="500" fill="hold"/>
                                        <p:tgtEl>
                                          <p:spTgt spid="3789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6" fill="hold" nodeType="clickEffect">
                                  <p:stCondLst>
                                    <p:cond delay="0"/>
                                  </p:stCondLst>
                                  <p:childTnLst>
                                    <p:set>
                                      <p:cBhvr>
                                        <p:cTn id="22" dur="1" fill="hold">
                                          <p:stCondLst>
                                            <p:cond delay="0"/>
                                          </p:stCondLst>
                                        </p:cTn>
                                        <p:tgtEl>
                                          <p:spTgt spid="37896"/>
                                        </p:tgtEl>
                                        <p:attrNameLst>
                                          <p:attrName>style.visibility</p:attrName>
                                        </p:attrNameLst>
                                      </p:cBhvr>
                                      <p:to>
                                        <p:strVal val="visible"/>
                                      </p:to>
                                    </p:set>
                                    <p:animEffect transition="in" filter="barn(inHorizontal)">
                                      <p:cBhvr>
                                        <p:cTn id="23" dur="500"/>
                                        <p:tgtEl>
                                          <p:spTgt spid="37896"/>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37894"/>
                                        </p:tgtEl>
                                        <p:attrNameLst>
                                          <p:attrName>style.visibility</p:attrName>
                                        </p:attrNameLst>
                                      </p:cBhvr>
                                      <p:to>
                                        <p:strVal val="visible"/>
                                      </p:to>
                                    </p:set>
                                    <p:animEffect transition="in" filter="checkerboard(across)">
                                      <p:cBhvr>
                                        <p:cTn id="28" dur="500"/>
                                        <p:tgtEl>
                                          <p:spTgt spid="37894"/>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nodeType="clickEffect">
                                  <p:stCondLst>
                                    <p:cond delay="0"/>
                                  </p:stCondLst>
                                  <p:childTnLst>
                                    <p:set>
                                      <p:cBhvr>
                                        <p:cTn id="32" dur="1" fill="hold">
                                          <p:stCondLst>
                                            <p:cond delay="0"/>
                                          </p:stCondLst>
                                        </p:cTn>
                                        <p:tgtEl>
                                          <p:spTgt spid="37900"/>
                                        </p:tgtEl>
                                        <p:attrNameLst>
                                          <p:attrName>style.visibility</p:attrName>
                                        </p:attrNameLst>
                                      </p:cBhvr>
                                      <p:to>
                                        <p:strVal val="visible"/>
                                      </p:to>
                                    </p:set>
                                    <p:animEffect transition="in" filter="box(in)">
                                      <p:cBhvr>
                                        <p:cTn id="33" dur="500"/>
                                        <p:tgtEl>
                                          <p:spTgt spid="37900"/>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nodeType="clickEffect">
                                  <p:stCondLst>
                                    <p:cond delay="0"/>
                                  </p:stCondLst>
                                  <p:childTnLst>
                                    <p:set>
                                      <p:cBhvr>
                                        <p:cTn id="37" dur="1" fill="hold">
                                          <p:stCondLst>
                                            <p:cond delay="0"/>
                                          </p:stCondLst>
                                        </p:cTn>
                                        <p:tgtEl>
                                          <p:spTgt spid="37898"/>
                                        </p:tgtEl>
                                        <p:attrNameLst>
                                          <p:attrName>style.visibility</p:attrName>
                                        </p:attrNameLst>
                                      </p:cBhvr>
                                      <p:to>
                                        <p:strVal val="visible"/>
                                      </p:to>
                                    </p:set>
                                    <p:animEffect transition="in" filter="box(in)">
                                      <p:cBhvr>
                                        <p:cTn id="38" dur="500"/>
                                        <p:tgtEl>
                                          <p:spTgt spid="378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79512" y="188640"/>
            <a:ext cx="6172200" cy="3312368"/>
          </a:xfrm>
        </p:spPr>
        <p:txBody>
          <a:bodyPr>
            <a:normAutofit fontScale="70000" lnSpcReduction="20000"/>
          </a:bodyPr>
          <a:lstStyle/>
          <a:p>
            <a:pPr algn="just"/>
            <a:r>
              <a:rPr lang="es-ES" sz="3400" dirty="0" smtClean="0">
                <a:solidFill>
                  <a:schemeClr val="tx1"/>
                </a:solidFill>
              </a:rPr>
              <a:t>Lo mismo ocurre en los “antros” y centros de diversión donde se permite la entrada a menores y no tienen ninguna preocupación en venderles bebidas con alcohol, esta conducta permisiva ha dado lugar a que de manera clandestina, sea posible conseguir en cualquier lugar otro tipo de sustancias que causan dependencia y cuyos efectos son de mayor riesgo.</a:t>
            </a:r>
          </a:p>
          <a:p>
            <a:pPr algn="just"/>
            <a:endParaRPr lang="es-ES" dirty="0">
              <a:solidFill>
                <a:schemeClr val="tx1"/>
              </a:solidFill>
            </a:endParaRPr>
          </a:p>
        </p:txBody>
      </p:sp>
      <p:pic>
        <p:nvPicPr>
          <p:cNvPr id="38914" name="Picture 2" descr="http://www.google.com.mx/url?source=imglanding&amp;ct=img&amp;q=http://maxima103.com/cadenacinco/wp-content/uploads/2012/05/Antro.jpg&amp;sa=X&amp;ei=zi4AUfGdLcixqgGXtoGABw&amp;ved=0CAsQ8wc&amp;usg=AFQjCNGhSChC5SonATMUSXH9Q37eyRrpAA"/>
          <p:cNvPicPr>
            <a:picLocks noChangeAspect="1" noChangeArrowheads="1"/>
          </p:cNvPicPr>
          <p:nvPr/>
        </p:nvPicPr>
        <p:blipFill>
          <a:blip r:embed="rId2" cstate="print"/>
          <a:srcRect/>
          <a:stretch>
            <a:fillRect/>
          </a:stretch>
        </p:blipFill>
        <p:spPr bwMode="auto">
          <a:xfrm>
            <a:off x="6446388" y="260648"/>
            <a:ext cx="2697612" cy="1782918"/>
          </a:xfrm>
          <a:prstGeom prst="rect">
            <a:avLst/>
          </a:prstGeom>
          <a:noFill/>
        </p:spPr>
      </p:pic>
      <p:pic>
        <p:nvPicPr>
          <p:cNvPr id="38920" name="Picture 8" descr="http://www.google.com.mx/url?source=imglanding&amp;ct=img&amp;q=http://2.bp.blogspot.com/_nTvQst9atGk/TSpQHxbODxI/AAAAAAAAEEM/J8IAo07skkk/s640/clip_image001.jpg&amp;sa=X&amp;ei=ADAAUY2hG8bfqgG3sIDYAg&amp;ved=0CA8Q8wc&amp;usg=AFQjCNFUELgZwcqMxx-A9OCa-Ux2h852WA"/>
          <p:cNvPicPr>
            <a:picLocks noChangeAspect="1" noChangeArrowheads="1"/>
          </p:cNvPicPr>
          <p:nvPr/>
        </p:nvPicPr>
        <p:blipFill>
          <a:blip r:embed="rId3" cstate="print"/>
          <a:srcRect/>
          <a:stretch>
            <a:fillRect/>
          </a:stretch>
        </p:blipFill>
        <p:spPr bwMode="auto">
          <a:xfrm>
            <a:off x="2555776" y="3429000"/>
            <a:ext cx="6048672" cy="322245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8914"/>
                                        </p:tgtEl>
                                        <p:attrNameLst>
                                          <p:attrName>style.visibility</p:attrName>
                                        </p:attrNameLst>
                                      </p:cBhvr>
                                      <p:to>
                                        <p:strVal val="visible"/>
                                      </p:to>
                                    </p:set>
                                    <p:animEffect transition="in" filter="box(in)">
                                      <p:cBhvr>
                                        <p:cTn id="12" dur="500"/>
                                        <p:tgtEl>
                                          <p:spTgt spid="389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38920"/>
                                        </p:tgtEl>
                                        <p:attrNameLst>
                                          <p:attrName>style.visibility</p:attrName>
                                        </p:attrNameLst>
                                      </p:cBhvr>
                                      <p:to>
                                        <p:strVal val="visible"/>
                                      </p:to>
                                    </p:set>
                                    <p:animEffect transition="in" filter="barn(inHorizontal)">
                                      <p:cBhvr>
                                        <p:cTn id="17" dur="500"/>
                                        <p:tgtEl>
                                          <p:spTgt spid="389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54" name="Picture 18" descr="http://www.google.com.mx/url?source=imglanding&amp;ct=img&amp;q=http://us.cdn3.123rf.com/168nwm/xalanx/xalanx1007/xalanx100700151/7365841-retrato-de-una-hermosa-chica-adolescente-aislada-sobre-fondo-blanco.jpg&amp;sa=X&amp;ei=-TQAUY7rNM6NqQGGpoCYDA&amp;ved=0CAwQ8wc&amp;usg=AFQjCNEyfXApKOzoUrR1z4-ekyOX4TRS4Q"/>
          <p:cNvPicPr>
            <a:picLocks noChangeAspect="1" noChangeArrowheads="1"/>
          </p:cNvPicPr>
          <p:nvPr/>
        </p:nvPicPr>
        <p:blipFill>
          <a:blip r:embed="rId2" cstate="print"/>
          <a:srcRect/>
          <a:stretch>
            <a:fillRect/>
          </a:stretch>
        </p:blipFill>
        <p:spPr bwMode="auto">
          <a:xfrm>
            <a:off x="3737310" y="3717032"/>
            <a:ext cx="1605841" cy="1224136"/>
          </a:xfrm>
          <a:prstGeom prst="rect">
            <a:avLst/>
          </a:prstGeom>
          <a:noFill/>
        </p:spPr>
      </p:pic>
      <p:sp>
        <p:nvSpPr>
          <p:cNvPr id="3" name="2 Marcador de contenido"/>
          <p:cNvSpPr>
            <a:spLocks noGrp="1"/>
          </p:cNvSpPr>
          <p:nvPr>
            <p:ph sz="quarter" idx="1"/>
          </p:nvPr>
        </p:nvSpPr>
        <p:spPr>
          <a:xfrm>
            <a:off x="251520" y="1124744"/>
            <a:ext cx="8496944" cy="2448272"/>
          </a:xfrm>
        </p:spPr>
        <p:txBody>
          <a:bodyPr>
            <a:normAutofit/>
          </a:bodyPr>
          <a:lstStyle/>
          <a:p>
            <a:pPr algn="just">
              <a:buFont typeface="Wingdings" pitchFamily="2" charset="2"/>
              <a:buChar char="v"/>
            </a:pPr>
            <a:r>
              <a:rPr lang="es-ES" sz="2000" b="1" dirty="0" smtClean="0"/>
              <a:t>El </a:t>
            </a:r>
            <a:r>
              <a:rPr lang="es-ES" sz="2000" b="1" dirty="0" smtClean="0"/>
              <a:t>de carácter </a:t>
            </a:r>
            <a:r>
              <a:rPr lang="es-ES" sz="2000" b="1" dirty="0" smtClean="0"/>
              <a:t>social.</a:t>
            </a:r>
          </a:p>
          <a:p>
            <a:pPr algn="just">
              <a:buFont typeface="Wingdings" pitchFamily="2" charset="2"/>
              <a:buChar char="v"/>
            </a:pPr>
            <a:r>
              <a:rPr lang="es-ES" sz="2000" b="1" dirty="0" smtClean="0"/>
              <a:t>Se </a:t>
            </a:r>
            <a:r>
              <a:rPr lang="es-ES" sz="2000" b="1" dirty="0" smtClean="0"/>
              <a:t>ven envueltos en serios problemas familiares, como la desintegración familiar, el abandono y la separación ocasionada por el </a:t>
            </a:r>
            <a:r>
              <a:rPr lang="es-ES" sz="2000" b="1" dirty="0" smtClean="0"/>
              <a:t>divorcio. </a:t>
            </a:r>
          </a:p>
          <a:p>
            <a:pPr algn="just">
              <a:buFont typeface="Wingdings" pitchFamily="2" charset="2"/>
              <a:buChar char="v"/>
            </a:pPr>
            <a:r>
              <a:rPr lang="es-ES" sz="2000" b="1" dirty="0" smtClean="0"/>
              <a:t>Así </a:t>
            </a:r>
            <a:r>
              <a:rPr lang="es-ES" sz="2000" b="1" dirty="0" smtClean="0"/>
              <a:t>como otras muchas familias que se separan motivados por la migración hacia las ciudades con mejores oportunidades laborales</a:t>
            </a:r>
            <a:r>
              <a:rPr lang="es-ES" sz="2000" b="1" dirty="0" smtClean="0"/>
              <a:t>.</a:t>
            </a:r>
            <a:endParaRPr lang="es-ES" dirty="0"/>
          </a:p>
        </p:txBody>
      </p:sp>
      <p:sp>
        <p:nvSpPr>
          <p:cNvPr id="5" name="4 CuadroTexto"/>
          <p:cNvSpPr txBox="1"/>
          <p:nvPr/>
        </p:nvSpPr>
        <p:spPr>
          <a:xfrm>
            <a:off x="323528" y="260648"/>
            <a:ext cx="8294258" cy="830997"/>
          </a:xfrm>
          <a:prstGeom prst="rect">
            <a:avLst/>
          </a:prstGeom>
          <a:noFill/>
        </p:spPr>
        <p:txBody>
          <a:bodyPr wrap="none" rtlCol="0">
            <a:spAutoFit/>
          </a:bodyPr>
          <a:lstStyle/>
          <a:p>
            <a:r>
              <a:rPr lang="es-ES" sz="2400" b="1" dirty="0"/>
              <a:t>En cuanto a las causas del consumo de enervantes </a:t>
            </a:r>
            <a:endParaRPr lang="es-ES" sz="2400" b="1" dirty="0" smtClean="0"/>
          </a:p>
          <a:p>
            <a:pPr algn="ctr"/>
            <a:r>
              <a:rPr lang="es-ES" sz="2400" b="1" dirty="0" smtClean="0"/>
              <a:t>por </a:t>
            </a:r>
            <a:r>
              <a:rPr lang="es-ES" sz="2400" b="1" dirty="0"/>
              <a:t>algunos </a:t>
            </a:r>
            <a:r>
              <a:rPr lang="es-ES" sz="2400" b="1" dirty="0" smtClean="0"/>
              <a:t>jovencitos tenemos:</a:t>
            </a:r>
            <a:endParaRPr lang="es-ES" sz="2400" b="1" dirty="0"/>
          </a:p>
        </p:txBody>
      </p:sp>
      <p:sp>
        <p:nvSpPr>
          <p:cNvPr id="39938" name="AutoShape 2" descr="data:image/jpeg;base64,/9j/4AAQSkZJRgABAQAAAQABAAD/2wCEAAkGBhQSERUUExQWFRUWGR4YGBcXGBwYHhobGBgaHRgaGRgYHCYeGBsjGxwYHy8gIycpLC0sGB4xNTAqNSYtLCkBCQoKDgwOGg8PGiwiHyQsLCksLCwpLCwsLCwsKSksLCksLCwsKSwsLCksLCwsLCwsLCksLCwsLCwsLCwpLCksLP/AABEIAKsBJgMBIgACEQEDEQH/xAAcAAACAgMBAQAAAAAAAAAAAAAEBQMGAAIHAQj/xAA+EAABAgMGAwcCBQMDAwUAAAABAhEAAyEEBRIxQVEiYXEGE4GRobHwMsEUQlLR4SNi8QczchWCkhYXsrPC/8QAGQEAAwEBAQAAAAAAAAAAAAAAAgMEAQAF/8QAJxEAAgICAgIBBAIDAAAAAAAAAAECEQMhEjEEQSITMkJRYXFSgaH/2gAMAwEAAhEDEQA/ANEiNlGMEblLxlUzVtGSxC2+ezwncSThWPI/t1hhIWxY/BBApBcb2gVL0znJu5cuYRMThOdMjz2ggTIvFusiZqCleW4zHSKPaLOULIL0fPbQxt29mONK0b4hTKNFLBBgW2KIFM2iOWFJzyZvh12ja0d6DGCqZxusYcxEdjbFBc9LpPSFtU6Cg9WbWVQUCCAeRjDdEp6cJGqTT+REdiU4+aQUTWBarSD5X2D3lOqEVzzEHmeEy6Vpn4QqvaYywxbKvnBEieChia5VjuOkzuW2L1rIkvQV1o8L0EgilXbbpRvB842tswmn6S3zwiJCKl/RtgOWEZn48VQjqyebTZspR/Tp8B88+kFWa8FpyPhy98vmUCBHJuXjXJ+sbql4tDnu/wAAME0n2ApV0PJFtlTsKJqjKL/W2JL6OAXA6PB8+61WdbKY0dKgaEHbwiuou1WZYatrXl/EP5V4k2TuFkFSFAyyc21Ty184knFLopjKT20J77kGYcVCA1C4ia6ZDIxZk5HkMo8tpZL8onkBkAVoBDMe1QvK0nZIVa+caFFDHuLX4Ix+RIh1E7YtvYEI5O3ym8a3fdwmFlGgFG5N0JhksBqgZPWEci8TLmPhOe5bZg1NXeAfJ2kPx8aHH4dl4BuBtFitPaKXJGAAlQ/KC4fmaxXJMtUyoBrWsP7q/wBP504k/SndTjPYZmJJJP7izHKUU+CKzeFo7yYpeFiqrCgHRoCwpfp888o6lK/00QkOpRUejCKPflziXNUgaftDYZV0hOTDL7mLSqlH9/WNULJr/GWVYxEpQBNaRNMIIcUHzzh6ZNJUQ2gMKiBlMa9ILM1JLHP588ogtMtqjLy9YNMW1ZAUN18P25CB5sxmbSrUoXFW+Z8o2M8gU88hruenlAy1Enap56ZHzPnBoZGLDkW4BncU0/zs38xkDSQ+gOdDXbQ5Z+pjIxxQVHWAIGtF5oQWLvyiJV4hRZFWzP2G5OXjA8pKcRIAUo5kkMOQq2XWJZMZFBUmeV8aQaFjt55PBH48AF6Ab59OsIrStSlYRTyppsGgyfdQADrW36uFYf8A7VOPWBUmgmkyeZfKS1SGzH8ikBW+zd7UBlZjp+0RyZSEOhYBVliGTZ00c0hrZkJCGKhh1ASCH65wD7sZF0uJVbXdxQvjDEaHKoz2NNYxUxw1MqRZbfYgqW6DiSBpVt21G7HqIqhOFWE0I0g4vkZXElFmYPBGIENrGiFP09o878Ax12Cka3eCEjQwbIDq6QvTbk5e37QfZTRwXB126xkjIogtksLmtoBHk6SAknk/pGWtu8FflYEWsMobijnKuntBLoyS7AESi5frSlekbS0N5NqafPaJAWTERVp5xSStmZ/N9KQ9uK7gomnERTlCeQjV8q9YtPY0jvS+1IRnk1BlHjRTnTCDcOCpDmPV3YkrwgB9tIvabo71GyhkecCSuz/d8a2Kmbw36x5vKVWetwV0c5va5cKFeY8DlAxOviIe9tFAAB+cV6wpJQkmuUej40m42zyvLglOkSyS77+0ermgaknlEglYjhFBrDmwdnSshkqPNqCCnmp6Bx+Pa2VlNqS4zHWIk2JKZpUdS9cqn0/iLbfHZFUtOMJAr16GK5a7MUofb1G0DHIpBywuHRb+x13pXNKlZJyGjkZ846TLXtHK+wt5FylKcRISwdhR3JJyGUdIu++EnhIAUM8JxAHrvEclUnZ6GP7U0T2mfhorP9IqfIRWb+uKVaOIgpUNWY+WsMlpUCrArBiLlQDk7uTV8uVY2tKiZbbb5wu/aHcLVM5darDhUqWEup2bfn6iES5JAI2enQNHVLNZE/iETGcqDN4GOfdrlBFrnITRyFdCr6hnvWLME+To8/yMPGNiQkVPL7/u3lA85RSRX+AXHx4mD1LM/s2WQhYqe6ifENpXfp80i2OyKKMWoVAHqdNtvHaNJjUPkfWr5beBjCjmw9f4/iPS1WrlTQ0qeRHi7wwaj1Jf9gH98svWPY1wuT+Wu/pWMjaOLzNn4U4UHLUDf6iDu1H69Y2sFVCuUEXfYkKSSpRf559Imk3WrEAAz6k75f4Eea3Q2KtjW6blSqcnHkpi2TgkEZeMXgdmZB/J7/5gK5LiVi7xbuww+DN0i1y5dA9IV2y2MVFbK3M7EWdT8OcV+29jpkkvK40O5T/EdGMqB56I5to6lI5KiWZczF+RXCtJFU6PXYnOE3au7kgoWMwGVzbItuzeUdH7U2ZJSCeEkhlAAhzodWOTisUS/wCclQYfM2gk92hEo8bTFCcRSwSEpbz8f2ge2WNbNw/+W3XpDCwf7YHD0OZ5qL0A6xiLmnF1hBKC9UjEPJmNaUPjDeidJsTfhiCyg3I9dINsSi7MfH9/3ja0yDiwkEDN2wsfHR42u+QrGkE55EHPpvBN2jK2TW2xihz+0KLSAh3zhveCSlevjSusJrfMA8dRn+/tGwjZ0pURKmO2WfyhrHksfPnjHsuyESQvILJp/nePApiDt8rD0SyWyVKeeUXiVcn4aZLWglQUgYiNTwmnV/SKjIkKV9KSRFxuO+QlEuTPopJ/p6ulWhbJucS57a0W+K4p0y23RfiXwqSpOVaFPiRE98XokUSlcxWoTkHyc6QPPCe7JGv3j2SpAmrCiNDUgaAGI/4o9KvdlSvC7DPnSypIw4hR3Gp2EJ71lpRaFJSGCQHAyxEB4s/aS/USlJKB3hqwSaAswJaKDMtSsWI1x1PNzFOBPv0ReVKNcV2dK7OdmpK5aVqBcxdJFlSEhKQABtT2im9k78lCzpC1BJFC7+8WObegSh5ZClGg1zFIQ1vZTGmrRHe1nGEg6xzu8bpUuemTQOQ50Y9deUXVcqZNBdCTkMSlF3OrAMADoIX3pITKVLJLlJBKjmXNSfeMXxZko8lsq1y2D8LbjKPEFoLaZhw/MMqL5Z0BBGLhBTRg7ufekVu+rvMy3BUojvJSQQMgsB3A51bxi0FajKRMH5c0tUb03G0bkV1IPE4xbigyzyVMcQoWIprz8IlnS8WjaUhOb4VNACAyc1LmnyZIonxeD/8Aq0hKcImIfViM/CkDS9DJNrsrt4rMv6SxTUGOW9p8X4iZiJJUQQTnxHkRp7R1eakTppAYgZ+MVXtz2WMxSVoDqDimo1+8MwTUJ7J88XkjooC7Q6c86DpUA77/AMwGovkD8fL4fSGSrkmqNUkac2r4axobEEk4nO+u2ezbaR6XOK6PNUWATE0bc7UfLN6mv+I0TL8mbbWLLY7pSvIZ55g+Ricdja8JKSBkWPrv4QC8iPsPhIqk5NBUAGrH5yjIcW3s+uWWYk8jh++XSMhqyRZlFnuuViUHNMj/AJ/aOmdnrmQhImqS6z9L/lGn+YpVw3EVWgS5gYJqQHGTZnM/zHRk2LQTJieigf8A5hUedN7LsEKVsMRaQ8GS+IbQrRLXLA/qO5bJIUSSSH4WAA5QIm2zlBSjLcJLELSEnMiiks+T5HMR1UrDbssFRnEM9dI1u6ckuGKVAPhJej5pOo03GoERT7xSKYSatSsY6oKIn7QoCpRJySxryIP2jk9vmBc0kUS9HOmkdO7W2kCzzFJfJiOpZ/WOYWazlcwJAckhIbV8o7Hq2xWbbSRYuy3YzvkJJ4nU5IyHJ9T6DmWjqdkuuXLQlKQwSAB4a/eEN0AWeRLRNWmT/aAPMnc8oaWS8gSz405Yk6f8k6V2eFttvYUYKK0R224ZS1EmWkqOpHvHPe1PZgSHUgEJUCWGihUFO2sdXnymip9rZGKTMxU4S3UBxApuMgpJSgc1mqM6T3n50fVzGeLrFUnoxzQmtWADD9/beHlntxTLXkxDP12gW4kBU5ORavg1I9GFwTPPk02gi+5JT3SACzab9fmcPLF2dTKCVHiUc3GR2EFrsSVYXFQoEeEM5stx89YQ8mkkcoLbFywAMqfMorl5TFG0cLkjCza65RYjLOIB86eOnm0EXZYS4WAxSWds2yr6QbajG2dCDnKke21S1hImJWlASyg1Qp3YjMUGbGC+yMpKkWpKUkqXJWBwqVVwdmf+Ic2qSVoBJQmlKk9dngKxA2HjQrHiDKLABm/UXYvV9wnOJsc/VFuXC1sqlkshdQwOUqTxbDUVPMc4UTbtKzRQATwgHMtUtpkRWLhaTZfxKpkhRCSxIXopqkYvqFHc6k0IES3PYwFrqWUtRCglK0kF3fcdNob9Rpkv000KezeFAmKmvgTVwkqBrhIpQO4ryi0oveW6kkpSHBCVUZSaU0emYhTIuxYlWkrkFRmGXgWAin9TMAVSSEucoB/BAIql14gArlrlzgMiQ7DKS/o6FZ7SnAHBBPPXducJb4l0JOoIr0gqxyytlKoEpDjctr4QuvO294oSxm4dtoUVTaSDbFZ3KJhHFhY+IDxl6W3uXUDs6f1fy0GpokchFVt9nVarSqWHZIAfqMSvMMIbpQ2SW3k0Lbzv0zVB0sgVSgHPmY1CyweW6SHBFR7RfJHY6SpAZJSWzGYPPeNx2eVJSwAUnb9oTf6Q9x3tlOs80IZQODTOj7PoesH2m9UhDzQHTUEZKDO8Ze12LmPL7tQSrIlId9CDkfOKZedmnoIsi1EhSwBrQmjbDlHKKkZcoG1n721la0yyB+oeNGiGxdkJ5W3dqHRMdd7P3OmVLSlIoBt6w5TZ4JZH+KMeCP5PZy2VcCpAxLSQBuk+4iGd2jlp4SgKG4NfZ46zMsjCusU3tJ2KkTkuB3S6spOT/wBycj1DGO5U/kD9L/ErUu8LPOHGQCOjfwYyKrelzzrLMKVjooHhVzB35GMh3CPpiHJrTR1q7ruCFrVzLfOcObMomrQHLD+0ObJIYCFLbPRdRRHMlYh9LnqftEC7OVEOCAOZIh0pbCghdapxZganNtoNxFwd+gA2XjKlOaEJrhwhTYmwkZkO5rCUWaZiIE4pSFl83Ad3xYSo0O+mcWOWlyxVpkQx/mFqrJxTP+X2S/3EA9bG8YvRTe0V8rJEkLMwzFYfpBcEgA0AJL6OcoI7D9nwLTMTMYTJFMLb/mGJjsRTWNJ9tlyrfj7pc6ckDu5aAAl8OZJrR9BFi7IXGvvZlrtQHfTFOB+gNy5MG2EE+qJknysbXndqVfWnEOb7vvuAfCILvs4lsUgAABICQ1BQPuW1MPZ6goMzwBPkEs2QzDt1POFyVdDotPsWX/ei1DCgVwuzs9Wz5B+sVa/ZgFmnYwUKQgHElSmJWn6SFEihdJ6OItc6TiXwg8Iq/hFb7egGyLS3ErCB1xCMi7dM6cUo2jlU4D8LsVKp0GZ5/wAx7c1rKJgJrmOnzf2j28LuUViW4ARwv/dmptDVhFpua6JckAqwu31KIYa0H8R6DyKMf2ec42R2O2zDPSAkhBBqRnT2iyY6aPzp6whs9499aWSeBALNrzhvPnJyJr5mJcjo2Mb6Brapkk5FNfIvSLJdSgZRqCxOYDhy9H+VisfhjMcAFjDq7pokuFKZBGv6gGz0pAZMicUkU+PjlGTbHN3yhXhD/wB3wwysFnK0qAwqYVSRTdlHTrpFUtV8SUJK1FRY0AJY7DnnrSKred7LtloCZcriUUpSEkhRw4nTnhJU4/8AFIB3DHG2PzZKjSLJbuzYkS55nTZWPACh2zSoHhq4JDjm8SWGfZUjDPmKQUqdJwnAVCpGJLtTTk8Uq0T0lMsJkhOBKgtbuVkqdy+TZBhGT5gKUpCnSl1eJyp6RQ0rIoqlZ1wXjZESUJNoSmRMSUpOhYMpnSRTIp08Ypsy1yBNwy5xnsXCUpUcWH+8tVqUiqosapiThcs6mHSpbSgh32Mu6Z+IrwkALdQZ0pIxAOKnJg8dJJo2Np/wdFl2DvJblWEkNhck8nxVMVqddpsbqU6gT9YqXOQI0qwi5Wi8UJ+tSQDqqnrUesV7tracMkAVchQarhJBBHlCEqKZU1YTKVw84V9n5oTbJqTqX9KehEMEKC0hQyIBHRoq152pUi2pUHZbA9MiX6D0ijJG1SI8MvlbOryCBSnSAbdaXmMlQo3QPl/mK+uaVpUEhgHCiFMQQxAbVyWDkksYPSjFhmFwSkAkeoLc3hDlotjC2aoscxZacxBLkAqOWVX1rTVg4pFW7V3elFqspCQBjIoG/LSOiyJQw0IYxWe2F2FctKhQoWlYPQ19IyX7CW1Q5utTpENMUVKy22XLAAnTCdaYg5BLEBLBwCwz84dWa9ArENRGKSSpnSXJh9qtKQKqT0evlnCW321JGo6giNZ04pLSkgEucRGKujhwc+cDzFWhT94UEf24g3XenIQM5KSs2MeLEN62VM41em0ZEluJQWS51OfxoyE8mM4ost3p1h5IEI7IrDQ7w3kzosiIns1t1oKWDBjRyWA5H5pEKlMHUkgbs4y3FPWDJ8oLBBrCtchUoHAsp6ZeRpB7Mhvoht1pC0HCS+4JHlEtlmpEoCgYP+8JlY5k1IVQPxFICXHMino9YA7f32JUnAgstYw00GrdB7wtW3SGzfFCPs7M768p01P0pevJwkR06yTnEVzsL2eEizgqH9SZVf2T4BvOHM+SqWcSKjaBlK3aEw62H2mWSKEg8oXTpuEMvvAf1JIV6FvhiSVewdl8J569DGl4WxISTQgamOsOPYBZbUVY1HJNMRo78o5v2v7QGfPwIPCjI7q1I6ZQw7TdtGlmVJ+pb8WgGVNzptnFKsspSVOScmL886w7Dj/JiM+b8Ue21GAmYhzh0cl65tuHMRqnLXVQMF2FIXjcUdh9/WDEpq3hDZS4romjFT9m/Z+XhSqZrUDwqftDuwB9HMA2SWUjCWFS2uYEMZSxLiXLsow/GxzIQTQNEF4WqXKSe8q+SRUqPKFk6/2ZKWJNA3Pc6CAEKJV3iy6z5AVonlGY8Lk7YeXyFFUtsjt804HYJBJYVU2JLF3o7A1A9hHvZO6jPtslKVFGFSSS7HhUkul6uWFIL7lK0lJFKe0aIuqWmoKg1QcTZRX9OuiJZbWxPewadMD0TNWwNBVZcgaUbyiGbKKAnEKKSCDuHIcHZx6Q3k3YhRCi5Lk5l2+axqLAlK14kukk4cVGArRQoD8aFzlxdMbj+RPLEviRIQopmBgVP3iC44RhISoOAHatcocdiLoTPE5ChiIlKKSXDKdPE76PC6zWFakpMt0guD0d8ztvF27O2RMiyLKWUqYrCpRqGKg6gQXwpFGo5gbvZrVaFPbJSghitbpQqnCQX5pz1DHeIJSJi5CVLQoiUhzzCQSG5YQD0ja/7GXmpABSl+L+05HMir58jBd+3aVWdKErKQUJSo/U6WS5bUj2hXXY57toUdkr97zvHcSseFD1wOCwfNjz5bxN2usCl4VpzFC2Y0HrSGdiuNMuziViMwCuI6vkzabQhva8VISpKyrGlgktRQcCvNvZ4epKXxESg4/J/wCyxdk7wxJwTf8AdTQ5CrUIAYVDVh7Ps7EIJAlvj2I1Z9Q8cqsvaEpmYyQ++Vdju8X6w35It0psTTEs4di/3EJlFxK8WVOhzLvZyEyklXM0A/eCL3Rikqf9BdukQ3WEJHD4vWIb6vB0KQmpIIPKhge0MdXoFu6QAkFI4j4VOcZZEHGtqtQkcoH7P3smbZ0qBqwChsQziJLNbZYKuIgk5JJ+whbiOT/QZIUCWwFy9QdoIVZuAkK86RiTQFEteWYDe8DLtJKiMJxM5Bb1Ykjk+cFSQN2JLbeGBZoCqjuW39Y8hde0k99MO53bQaiMiekZRcLUhqj0iay2xxzjachxCy0WRYOJFeWUWexbRY5c46RBa10qMoQpvzB9QKeob1ZoEvLt3IlIOJQfNgXPgIYt9C7Udsmvy/ZclJUSwHvHLbZeK7TNM1eX5RHt7XhMtczGoYZYNE+PysarIAfQCHQx1tkWbyObpdHVuxfaH8RJwrP9SWwV/cNFfY9OcPl2mOH3R2lNnmiYh6UI0IOYPKL3L7fSJiHQTj/QpgSdA/0+MT5MTT0huLNFr5MYdqu0SZEsgAFaqJH3PIRye13pOW7qWQ9UuW6hORhnbbYucozFHiVtk2w2AeApgbiGafbUQ/Hj4rfZPkz8pa6AVLUwxOwFKGlTlT0bWMCFL+kEVFTQeAzPpDeTOSsOPKNFikNsXZpZpIQjCI9WC4ahz8o9CqR4gurpAMKyaZaVKVsRl+8ELJU2I6gecBTJzB8zDJYogbFL9SY1JPszk10RmzMUtmfRv5ickVyyYeHz0jJhc0pRh4vENpnpQN+W8M6A7N59s7tLD6so0krJSHJJOfOBZFjXMOJVeWnrD2xWAhnboBCZ5oxHw8ect0RWQMohqe0GqFORo/PZQiSYjeNJooeYY+AoesJcuTsLi46AJ1twrCE4iCDiScnSh2bZw/jDW673mIlJYMVmnCGo+IsQx/KH/uir3lLWpaGUA4CkHGGdRYgbVFYNkWuclEnGsIlzTReeSiCSEuXBemdaQv8ADT3spi0nTSr/AL6G1ot01UpgocYBWQlNHUK8Idszhi3yLKAmWMw1HGjRz9V4krUCTVJwkBszriDV1YbF49/9xlhCsKGmMyVEuEjdtTCsOPJLsbly449De/79TYrUlKeJChimof6XNCn9JIemsJO3t4omCUJZCgod4SNsh450ipzrQpaypRKlEuSXLvqYjBz+fKCPSjhSaZ5ks7acf2ZMmZatXo2/nG1lnlJCkkhWYUC3k0QKX4xcewvZMWj+pM+gZD9R1c7PBzcYK2LhzySqI87GSrxngKSQZTsVTKYmzw4anrlFntANnUpKg+mLPTXaLrYrImXLQlIYJSAANmin37ZiqasF2JPjnEWekrSPQ8e26bOa9m+0JsNpKV1lqUQsZjkfSOiWqfhUJ0jCQobAiuvWKT2l7FFSVTJdTmU5+W8D9mb8mSE4VuZaaEN9PQeGULdSVrsdCThKn0dAXa7SsHEpTHYYPg84IsMsSwRk9VE6n7xtd1qQtIWFBQ0bpAt62tIoCCflYW2yjkukhXeVkUZyilONCw7HRSaOPA+8ZEssYxR/CkZCqBLDWJEqAhdLt4Jga22wsyTFnQLdmt/3olIwIGJZySPu0c3vawKRaFGZxKIBB0AIqB0UCPCHa727ueCniCTxbq0LHQjQ7ww7W2JMySicioyJ5KAYt1amjnRoogq2ednnzfFFPWrKIcuhjaYujGjfPDpGpy9ociJqjVcobBjAs2QMsjof3g01ERzA45/eNBNbvnOCk5ivTcD38Y3nFwRqdYEmobjGYz6fxEsy0ulxmcusd0Ea3QXMw6OEj/tFfV4PZwRGnchGAUGKUhbDQkMX6s/jGyTAS7HLojUKRqkaCNjmeUZiYQJxIAAKmPUTv31jexWYzC5+fxB8+60gakwp5Yp0PjhlJWMbBdBWhK2cqrybTxaMtaZUocYroGDn4xgCy9qlyZYlIDlLhzsSSIDnW9c1YxMHBJ5YSPPOEcZSdsr5RjFUthCe0QD4ZaQ2ijU+WvKPf/VS8RAShgWyIPu8DGSgLcoxAKCi4CSpGLIDmmrh8zHtrbGoygUpK3Sl3IGeH+45c4LhGugXOX7GX/WklAWsYQ7PUhzzaBLzvdPdkS3UpqUbPVzHl9zEqBUlRViSlSqNxgsWB0Zj1eEgVSCUUloV9z2bWiXxME8IAZzR2rka1rBKLudIIUApql2rVmBzPLrC5c0igLQTKvJWFuHPFkPXlyyjHF+jVrsMskxqEMU1300EJCggP8+ZQZ+NXvyPl+0DqVDca4isnyByqojUZ8/jj1iZSR/iBlzBQg7v4NFadkcouJqrP9/v81jtH+nYSbJKbaOId7Wn8+G+0dJ/0vvz6pRoRxAcjn5GFeRHSY/xHUqfs7fKU6R0hLfVkxE7wbdlrxIO49ohvQ5Henl/ETZPlCynH8Z0VIKKVMd4M/6fLWHKE5vlruY9tVnxGGF02VwVHTKJMceTosnNJWQruRExnSE7M6TycpIpCi9LnEohaUunUZs7jWrRbpqKDp/IgOasYQ4cHhI6xY8aqiNZHdiazW+WkM46O0ZA05KQopL01qKR7EbTTLE00Q9wULSTksZgUxDETUU4kg7VSaamO0yitfdBwljjUCxbCSA/VnP7wLeHeJl4gSrCOFhV0LClYi5c7ZZs1WhpIRwqIDYkkuoHI1rTVIaLnF8iPHkvE1fRztcoyiywXTQ/NveLPct5y+4WiceFqA6pJcgZ5FyBm6nBFXq5nYlFRriLnqcyY9XMAAS7tXoADp5CKqILdgcxFTmznPqc21iJSW6RPhp8+Zxig7iFjWrISpun3jFb+EaZUORFPvGuNgRtBpk7VM8mI8sjAksMsJJoC450pnz9oMK/nzxgC2mqVDP6dOo9o7s1DO1WkLWMKcKZctKM3KizqJOpqB4NpGiZhfOPbVLCRLOqpYUphQHQE6qIqfCIO8EAxvRpappC/WN1zcQDaxkhX9VRZ2SkepP3ghEgrmDCBwpqeaq+0Y6SsKKt0Nbrq3zzhhbpnDzjywWXCmucKr5vEfSnPb54RBXKVnp9RBDOGIvBFmlqUpACVEEgBqOTsWr4R7dN3qUAtsRK8CQa1CcSlEahKW0byhlLvozxMSEf00kDC5KSqrEE6/UQ5c12h27ESkuIFPShalnvANnDgcgw4qe+8HW265chSv62IhbBSQQWH5hTfXEMqQw7PWcLmd4mpAGMzE4wZhViCwH1Zy5zeHVttNlC8c+agLcEFMriNS/EVqqzB2o0boHZTLwswwLAzAKs3+katyHMGEAmONIud42pK5c4SAk40kBIwggOSMlUSATWKcixKyAfoQfaOTQSiwdSdoNsd3qmHChJUo6D1fYc4gwNnDm7ZoTLLOCsnxAAp5xtmNC5dgYsVJG7cXsI9mXYGcTUnOmFQ8cvvBky7iqZhBBc4RnQuwrpE96dlrRJlpVMwpTmCFOTVtH1juX8ncUJF3TMKTgZfJJc0FThLE70fKFIs5fUPRssi377w+sVnU5UF1SxpQ0I10b94i7S2XBMlliCtJxhVeIH9iK8oOE9gOK6KsXSXOmSt9j4hvAwf2fvZUiamYn8pNM3H5h5VfeDbOUpJCg6VllbOcjXm1Yy3dnWdaFZVKTWgqwOh/aLYtZIkk5fTlR2/s7fPeoTMlkVGW/KLOhAmy2NNuRb/McH/wBPO0plq7tR4VGnXUR3C5LZjQDtSIlDi3FlTnySkuwI2UpLKDH5lDOxoZFOcGqXuHgWWc2yc+5jI41HaNlk5o2mZDr/ABAM5LUzH7QafpPzL/EQzjQ+fpBgCu87pE5jkoUfcbHmPvHsMFywcqRkcZRS7KCCrEPpUCCUlLvhJ4mY0f6h13iS97zwWBQLpU3diueLUUD8JNY1sa2agGWTOMJzoFGgJyAHDCLtUpkoSwdRUS2pQSnLOoKc2yhsWIehJYLKZiwlIfU6sBnlo33ja9bGJawEsxQkuGqfzE1ObCLL2fu4S0OQH1cZMQlf1UZlhiP0kvWFXaGWcCH/ACgpNf0ltyNIxs5CLVt/2rHgUY1Wpw+0ZirGBkVpFOYrECQ5cbQTNPzxgWymg5BvKNiBMlKYZdn7hRaVlMx2SAWSWfP0hVMmsKZmHnYm9BItIKwrAsYVKAy1B6Z+cDkvjoLClzVltu66UpsndqAUlQwOQzglg/Nm8opF4djZ9nl95MwqTm6S5YZOCBVttjF3mdqbKAZQWSe8f6FkAYnqyWFNIbWmci0YkSlBaSijMUqChxF8iMNG/uiWMpRPRnCE1SOOXUt0lTEqWqg5AMOgb3izXHcajQEYi5JrBtv7OokYTKSAHwqAoA7N6tB1imGUgqWSAxpsRGZcvPo7HhUNsQ31ajIBQTxCniTTxhAhBJc1JgW1Xuu1WkzD9AJLb5gH7+MGYoPhw0Yp82GXda8BJL0SpmOqgE/tEF2X2qzglKUrStsctQcKYukuCCCDVxES5ZUUgZnw5/aJBJHd5VxNk+h+4NOkbySQLjbHCu1YnSzgkiVUlXGVhZpUlQfqSS9NIRTlKUolTnizGRDVantE1hsxCSkjIKV/9e2wKqQdZL4XZqyyAVghiHYE0IJoDRox16MWuyG6uJTKDulVXIwhiKkB8uUQJskwKKXZidWyzMO1X9OnSTLUXCVFbAVxcWZAchgPOFNukkFKmDEFmrRJIL7V3gYrYbejS8JOFGJy4UxDbj/HnEtiySaUJI5+ENL3s4/Cpd3ArR88JDno4gaxWdKpSA5CiTVhU1AG+0EKT1ZJZJZM5D8LLQCoKYVU4B5ktXlFjv5Kp9kJRiUEpLskZoWHJbPm0IbAlIVjLJLg4q0UMgSkFtDUaw6td5PITJCP6ylKSoBw6FJxYgxAarEmrQLim7/R1lRuVCkTWUWTTE70CsqbNXPUQT24DzZT5Bx5BArsXeN5dlSJpSgILjJ+8Cq07shIYZONQ+0S9tpYJllLt3ixyoEP4u/g0M/kFPdFYmWcENm8Bpty0OlRKgKVrwkZ16+kMCmBLxsBWh05jlpr85QWHJxdPo7Pi5x/oX2dRlqfIpPsQActRqfvHev9P77E2U7/AD4I+e0zaOak+Pp89ov/APppfKpM1lf7ZoTs+rbZGK8kV9xNG+jvaVBQgSUviUM9R7QNLtRTUVHzKPcVQrVv5Pu/hCmg0w2X89YGmfS2tR7iJUqz6xpPHFyNYBhGsymQeMjd4yMNKbaC5JCVM+IAtUKAUGSlaRktQ+kmhrR4S3jJxzkKd0hDjJ8XBoFf34s8xB6FYUEpCQXAfCKh5oY0rSlYxdZCVGp4fUyxlkzaZQViGE2dgGqE56gAF5StaEUL8JpmYU3rZFLCnFeImhPEGUR9Du4OvpDawpDooK4vWQkltnIGUZbrIkzlOH4hqdZaXo+r13jkqSbMu+jm6v48IjColmjiiJveNCPJ5y5wKSyi/L+faCF5CBrV9Q6H7Rq7Bl0FXfaEpJCg+IUJALEZGo8YbzLTLloBmKCcQITTEMTOHYslOWZ3DForSz7RJIWSmeNAhJHJwQfSMlBNnQYJLmqB/qpUFBVFOfqdzkKhnDuY6R/p7aFIRMKQXmEBALZkMSR+VyPSKj2UlhSSk1AAIGzirbPyi22FZQtGGjgA9Gf3hGeaui3Ct2Pr/lJTZZgoGSXOrgZk7vWOc2+8LTaZLpTRQYl9PzMBrnU7xdu2M4/h5tdGhL2aQPw0of2D3MdiSbtheRJqkil2SwKl0VmfPOr+MGNBt/UngD9IgJ4zI7YWKuJulZBceEbotLLCikEOCQXYtux2ceMRxuKJJ/451zJGsAg2FqIJXMSnCgq4Q4/MMubgGogabZjMmOC/I0IHgGbZjB9j/wBqb0//ACqPbisyZhIWMTN1rMCTUVyPxo1dC5aZLZrpWJRmlkpCgDxcNXICgKkUZtecAfglFRLjCM3ptkDnBcmzpCwAAzj7wfaVEJmpBYMKf9r+8akBJgy7QVIwKSru8NcOZAFCHJDhqlsngCSrAAoLfCXwkMOuIE7DMQSitmP/AAUfUx7dMwiW4JBDkEFjmBmOpjpI6LW0zLutYxpSDgKiKlQCaNkpwAaZlmeLTjXiQVTpSVJSUgpXiLEs5KlYUJcMMLV13pk6aZqpxWxKSkCgFCgmrCtauYadnrWqqH4RUUFOEmhzZwC2UHGvZ0Yc21H0EW2yLkKROWhUtR4nUQsLIol1JP1HiVyAOdIXdpZgV3SgX7wrmdASAB6GLX2eAXNEtYSqWFuEKAKRiSXYEMA4FMqQg7d2dKbXhSkJSMTBIYByCWA5kx0o0DCVtFZ+8E2RES3dZkrmpSoOCa1I9o2lpYkCEPopi9iO09m1KnMh8Jr0c7cj7iLpcFyiWgCBrIeJB/uA8CC8WOWKQcskpJJgKEYtsY3dbly+F3TqDVuh0izghYw5FqfYxx3tPekwKwBZCXFAwyO7PHWbEHQknNs/CHwT4k02uWgyyzXSHzZj1BrG05bs2lYGstD4/vBcoVMaYYia4jIGBjI06z//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9940" name="Picture 4" descr="http://www.google.com.mx/url?source=imglanding&amp;ct=img&amp;q=http://pagina2010.galeon.com/alcoholismo5.jpg&amp;sa=X&amp;ei=GjMAUbXJO4T0qQHqs4CoBg&amp;ved=0CAsQ8wc&amp;usg=AFQjCNGF9UB3QVg2lBtI4nNXhbZaCMCqbA"/>
          <p:cNvPicPr>
            <a:picLocks noChangeAspect="1" noChangeArrowheads="1"/>
          </p:cNvPicPr>
          <p:nvPr/>
        </p:nvPicPr>
        <p:blipFill>
          <a:blip r:embed="rId3" cstate="print"/>
          <a:srcRect/>
          <a:stretch>
            <a:fillRect/>
          </a:stretch>
        </p:blipFill>
        <p:spPr bwMode="auto">
          <a:xfrm>
            <a:off x="251520" y="3789040"/>
            <a:ext cx="2638776" cy="1647000"/>
          </a:xfrm>
          <a:prstGeom prst="rect">
            <a:avLst/>
          </a:prstGeom>
          <a:noFill/>
        </p:spPr>
      </p:pic>
      <p:sp>
        <p:nvSpPr>
          <p:cNvPr id="39942" name="AutoShape 6" descr="data:image/jpeg;base64,/9j/4AAQSkZJRgABAQAAAQABAAD/2wCEAAkGBhISEBIUEhQUFBUUFBUUFBQVFBQUFBQUFBYVFRQQFBQXHCYeFxkjGRQUHy8gIycpLCwsFR4xNTAqNSYrLCkBCQoKDgwOGg8PGiwkHiUsLCwpLCwpLCwsLCkpLSksLCwsKSwsLCksKSkpKSwsLCwsLCwsLCwsLCwsLCksLCwsLP/AABEIAK4BIQMBIgACEQEDEQH/xAAcAAACAgMBAQAAAAAAAAAAAAAFBgMEAQIHAAj/xABCEAABAgMEBwYCCQIGAgMAAAABAAIDBBEFEiExBiJBUWFxsRMycoGRwSOhBxQkM0JSgtHwFWI0U5Ky4fFzohZDRP/EABoBAAIDAQEAAAAAAAAAAAAAAAIDAQQFAAb/xAAvEQACAgEDAgQFBAIDAAAAAAAAAQIRAxIhMQRBBSIyUSNhcYGxEzSRoTNiFEJS/9oADAMBAAIRAxEAPwBZsnSyJCOq403HEeidrJ02hRKCJqHf+H/hcXl3O2fumGz2Oe5oFWimZxrTcqEvh9zXjFZlwdrhxQ4AtIIO0LdL2iH+HbzPVMKanasqTjpdGr1qFu4LRqkEw5ahZcsBccYcsNKy5ZYoJPELQsUhWWlEQVnNUD2opdBXvqQK6jrA9FmiLf0visiyeIXUdYn6QaSw5VuIvvIqGDOm9x2Bc5tjSiZmHG88tb+RhIaOe/zXUJDQztWzTo4+JGLg0/kaKhoHyXPrQ0YiQHua9pqHYYYOG8KIyVtDJYnSYClLTjQXBzIj204mh5jaulaG6ZfWT2cWjYuymT6dCk2Z0WmGwO3MP4W07QDtIzA4oRI2i6DFhxG4GG4HnTMemCZtLgS04cnfoYUzWqWQjw4sJkRmLXtDhyIqpnMQ0SV6LymIWpXHEdFkNUiwVBxr2axcW69RccRlq9cUlFhccahi3DVhZUkGQs1WqyuOPVXqry8uOPVXlheXHHzfJNTLY7dYeE9EuSBw8ymWxe+PCeiodS/MbXRL4R0TRNvwG8z1R4oJov8AcN5nqjZVqHpRl5fWzDlqFlywEYs0eVD2qlewkGipSslEeXF2QyA5Zpcp0HGNm8WYG8eq3hRlQm7Ad2Z31afUkL1nQSIQJ2U+dRT1CBZHYbx7WmFry2CqsiLScmixpIOIFeGCdYovgqVrkkj6RWMdSLDI4sNfkUXhabShAJeWgius0orIoZYb1MHIBL6WSbso8PHe6nVX/wCuSw/+6F/rapBLUWZLXAXSQdo37uChtizWxmC9mMQqsfSaX1QyIx5c4No1wNOJIV+PHFMFXns2aOLeCBVoNZ9WisNKdmYZbmXE4MuhcjmNBYrYgD3BrTiSc+VN66TbE8+G4OaBW8G47jWpQKAx8aO68SQDtVHJ1LxWomrg6COeKlk4QT0WtN0s2BLAX2Xroe7vAONfknglKsORDaO2txB3HYpoWkjsAbgOVSCj6Xq7VZHuUuu6NXqwrbuMJC9dQj6/GP4mjkFqJmIc3n0C0bMegxRYIQq+78zvVYe3HEn1XWdQULxvHqtHTDfzD1Q27wWpPBdZNBB063etDPjcVVu5LR+a62dSLf8AUOBWDPHcqzB0XqYBRuTsWHTztwUT59+8eiiin2WHjD0UnGj56Kfx05AKhaESMW6sR9a7Crbm4lTiHlguo6xR+1/5kT/UV5Nv1fgvKaZFo4bZ7at8ymSxR8T9B6JfswavmUxWMPinwO9ln9Q/Mza6RfCR0TRY/AbzPVHEC0X+4bzPVG6q5j9KMnL62ZctFkuWtcUQATs6W1cdvRSS8Cj37ro91PJRWl13cApHN1n8kt82GgbNuAL65BretfZBbSg3YIG+6f8A2LuisWrGrEiNr/lO5iuKnnILYmJOFEtljHH3A73UIxGIrnlzVK2I3wn+ErL3fFeKAAUpQbOPFV7WPwX+EooytC8kdMqRzSedVw81fJrCZ4R8ih0z3xzV+Eaw2jn1RsFdwb2dHw+J6FE7XgjtBxHRDicWcHFFbW77PNSzlwzOjrdSIdwTXobpI1rXw4h16Xw9zq3gMAzHcEqWF3I/mqUztPAdUDVsOMtKOizU4I+Ip+byIKuWbJhjCdpxJ47Sgui8Alh4ho/cpiivGDRkAsLqtsjR6Lp5t4IxKsaOcQEGnQQ0OGR67kVh43nb6oc5t6C9u7EeSTB0XlFcBOwLSERt05gYct3MIyGiq53ZloGFGB8/TP1C6lLxAQ0jIgH1XoeklrjpfY8t4lgWHJqjw/yUw3NeLcPNW3KIjFWtJmplfsnY4LYyjqbPVXHjPkpPwo9CB1FAwDULD5XM1y4Ky7MLamDlGkmys6WoRjsUcSHRo5q28ZclBG7vmoaJTK0duPosmGcFvEGPorBhZ+ShIlspmUNc+CsiFjyIUtM+YXnOxPkjoCzHZry2vLyIg+f7L7g5lMljj4jvA72QCSh3QRuJTBY/ecf7D7LH6j1s9H0q+CvoPui7vs7ebupRqqAaLO+zt5u6lGXRVdg/KjGy+tkjyrVlyDojgaaozPsopSVMQjMN2n2CMRLUhsFxtBQYDfRS5JckKDfBXiweymO1vapAaW0yOx1VYmo9Irdzh/wg85NGI13Kq9Oxi6Cw1yNK8xh0VdzHuBQt+Fix/jgu5jFh6IJZzYpF50R9DkK/Mo9OxBEqwm6IzbzT+WNDwKGwIZaKHA1K5K2S5uMaRi7jWtSd/BUrY+6f4SiBVC1fu3eEpgi23bOZzvfHP9lflMuVeqo2gMf5wVqSdnyKN8ErkpjIeIovaoxZ4fZCIZw8/Yo1aQwZ4AuZ0TSwv/0DgqcUYO5BXLBzmOS9IyRivLBtIry2oZNK2w4xcqSHvRyDclWE7RX1UjYtXxeQI88FPHYGsDBk0AeiqywxdyHVebyS1Scj1ODGow/r8Er20Z5IVAdg7zRaawFOCBh1A/mV0d0Ph7i7HwjDdQ/z5rpuic1flmb26vocPkuazfeB4U+aedAZj4T2/wB/sFt9G6mvoY/isLwX7MZHBavGstojv55rWLmFqM80iV+Z5Lwdq/zcvHPyWrckYJqdizXNa7AtqYoVyS+DxybyUMcavmpqYNUcZuqVzJRXerBdieSru9lNTohiSzLjifJedmeSwczyC3fmeSYAaXl5aVXkNhUcPlxifEeqOWUe/wCA+yBy+3xHqmHR+VdEiXG954ujmSAsfP62ej6X/CvoOOiTC6AwNFSS7qU0/VYcIXohBO7YP3U0jZTJKVusxLWmrjm45n57EmWnPxHuxqa5AJ05uK0mfDGpycgraGlJGENKdq6QPa8OJJcCCAE56J6KtiViR8Q04Q9hOdXH2V7STR6FEINxuGGQS3ilWpj45salpQNkJsRAKZPbUDcHCqvwYF2Vo78NRXhWoPkVpZ9lhuO3+YKxPOuw3A5EGvKhqpinVsTkp7IXos6xzS12FXZ/kiUpXk7L0VWTe4Etca0wH7Ic2NU4/iaK+WFfkFfgwiHEk1yxUwtsjJFRRac9UrQNYbvCVYJVaa7juRVgqnOLRGt5H2UlnHA8ivWq3XHmtLPOfIo+xPcjhZHmjVoZQvB+yDw8j5IvaPdg8vZczkaWD3o/II3obLXosQ7BTH2+SCWB34/IJy0VluzgF9MYhJHIYBU+snpxv5l3oouWRP2Ck48DE7VVs99XHDMdFvFLicQCtYRo7DZ6LBPSxVQaPTr9aiAzLqF3mitsvoGuGYOKBz8WtCNqfjRK9ILmX4+Sdvo8bVj/ABeyQI0SrzzXQvo8+7d4j0C1ulVZEZXif7d/YZorM16IzLyUkd9SVpEfW7yWqeXJDBN5atZgp2xQX9TuwCHzVqNaaAVxz2KJZYxdNkxxykrSJGjAKZjcfJDzabRn+4U0parHOpWh3HBRHJFvkmWOSXBaLNUc1FFbgVKYmr+orR2R5FGAVD7KwBl4fZViVahnucvZRAmRGRj+lTfi/T7KJxy5FSB2LeXsjsErLy2ovIQjhsoKDzPVMWj846E8xGYOY28OYIS7K+56lG7OFBE8HuFjZ352ek6ZfBX0R12RtT61KsiDC8NYbnDAhLcZphRm7q09VJoJOXZdjT3XV8jU0Kt6RSmFRsxTZ9pFGDTbiNOi7tR/iHRWZxuaD6Fzl8O4tFRxGBRqdyKtN3GynFOM6KcMAKhbsEOhOGVQR6q7VB7eeWtzzySJPYfFbiAS5jwCRw4AZI8x9Wg8AqUxZ5dSpyV5kOjQOCDDdsf1Ti4xrkxeUUz3TyUxCrzHdPJPKIg2uNcefRV7P/FyKtWz3281UkM3cimLg7uZZkeQRO0j8OCf5khje6eSJWh9zB5+xXHIzo82sWMN4b810iHCDWNaNgAXPNFRWZeODOq6HFcsnxF7xRseHR2bInhRQm3jU4NblxPHgtzUmgW0w8AUGQWWbPyBtqxB2LwloxdTHZVFbWm9Vw3pdixdQjeaK5hjsFJ0V5cVK6X9GuUQcfZc5l20XR/oxH3nP2Wl07+KjK8S/bP7fkaZuHrlCLXtaHBaST3BidgJOA4k7kXtSLcc88K+gSSJX6xGaHYsh1eW51ecA53EnIcOGNzLkaelHn8WNNamWLKiR4zzFiuLGU1YY3OyLgM3U2ZBXZlzjeDWVyIJ6I7JWcbg44nmdqmiWfRVqLKaEWcixhUdnSmWRw48UNhGMT3Tv/m5PE8wBDQ4bv5sQ2M0qipJ2nGaNYGgzrt48EekpxsRtRtB8juQONU4hbWW+5E4PzGy8NqdiytSplfNiVWgu7JTwn4MVfctmOwHNXIlNkjnZeawHZKN78uZWC5ECb3l5RduF5FaO3OJSD6gHeCfmUdkMonh9wglnMpDbvp7o5IHCJ4PcLDz+tnp+n/wr6IbtFh9mh+fUplES+26cxlxG5Lmiv8Ahofn1KNtOKuqKcaMWUtM2yPR+Z+rTYa7BkSorsBOXzTlarw1jiUrPkhGa7DFoqitm20I0qC7vt1Hg51GF70QRuKcWOklJqa+5mDG1GlVbXhBwvHG6DgsQyGuLScMxyUlpzLGQXHDEU9UHK3DqnsKEOZvvpSnBWIjlWlgDEc4ZUHqrDwixrYXnfmo1LlBMHA8lK5V5h2BRsQIltnXb4lTku87kVbts6zfEqkn33cimrgjubtGqfCiM9/h4PiHQoc3u+RRCcP2WH4h7ru5PYn0TP2t3hb1T/MuOxc60ffSZcd0MH0IXRTEwB20Bpu4FZHiEfNFm14ZLZr5mZerRVwxOXAIXak+G3t6uOmqxXD+0FJ9ozJfFdurgqWOGpmwtt2QzE1WpJQ0vJK9OOxHBTwIdQtBJRVi92zaGui/RXi+J5dCkBkFdD+i1uMQjfTzuk+6d0z+KmUfE/27X0/If0oP3t04hleWWPyShoREre5+37lOFtFrTGJ/KW476JE0bjlkYs/KQPk33onSnqm2YsYVBI6vCoByw86f9rSYFAqkjELnP4OFPMKS1Y7WMq5wA4o07QCVMXbTfmgMWZpVXLRtmCe64Gu5BpiJjVJlyXYrbcuwY1VJ2l13oUGba7GnGvkCVdjzTXGGQdtDwwQ8bnTj2GVpwC2acPNQy5qwLdr81pJ7GQ0bRPdaRPZedMgjz6LV0SvoptkbFS8vLC8hJOWPigkECgutw40FURksong9wgclEq1m+6EWkIpIfX8h6hZmZeZnocD+Evoh30VP2aH59SjbUB0Vd9mh+fUo8HK7HgxsnqYZs6XDWuri5wFKZDgUpwoERk6GNJbVwLhsLMyDwWrJu5HdE1wKUNw0JAyUMtpK1seJEjQTQ9266rqbnVXZcUnVDsOaEUxqtKaaaXW1u4bh6oTOzV5uOe6poFBNafym0PYOLKjlgUL/APmEi7HtWjmHD2VacJ+w2E4e5dguzwA5dVmqilLQhRg50J15taVFc6cVIU2CpFbI7k2jxVWaGBViqhjjBEwEIVu5jxBU5X7w+fRXNIc/1BUpc/EP82Ji4I7kzBh5FP8AZmgzTAZ9bitht1XUa9tSMwL2Q8kgsyPmn7QuwAYEONMDVBDoTHfiIOq4jdXLehk6G41bqi7/AEKXhPJZDaCKtriTTiVHNxbrtXaMRy3cVbt+MQ4uGAOfApbiTTnuDW5nLhvJ4LByRnrakz1PTqOhSRPNTdIuriXM9Eu2hDLTQEceKPx4DYYJrVxGLjt/YJcmY4c7Meqbhi+wyc4pbsrth1Kna13BSQ7ooK4kjYVI6PDBpexHAqw4z9n/AAKWXEv+y/lFcmJwXRNC5swZRrhQOc5xHQk14Bc/ZFa5wAIzTHpTaP1WTYxp1nQywcj33efd5Xk3EmnwZvXzjKKSd73/AAHZS2hN3xXCpoMcq0vY7zeH6VDGsd0OZY4CrXvFSNl3MH+bEj6O2uYcRlDgGQ2ni7/sldal5wPhQbtD2jwAc6UpUo5Q08GfCWoPWdCwJ5e6UtORHc1xZDJa1pN441I2Ab92/htcLPOBCq2tALmkCqcl5ULi6kzjGjcaYixIYiMAL3EXbpF0AVqTuOScLbskw6GmYRuyrNhQ4taC+cK5nkFc0mhtEMVONf4ELimrHKTUlG7OJwIk0+ZLXEw2VOTQ6lMudU4wpZ/YDtKBwINW7qKWZlYZfkA5WY5uwXV2NQSlq7BKLSu2b2JalYj4R3B7eWFR/N6MUzSHJTd2bgbyDXwhpr8ynyG8EVCs4ZbUUM0adkQZgsMy8ipHHBR3vdPsRRBVeWt5eQ2FRyKRiDsmC7jnermCMqIpInveA9QhEpgAKbByyRKRdi7wO9lQzbyNvptsdD1omfszPPqUYmHkNJG5BNET9mZ+rqUYnHfDcrWPlGVl5YLiRiAa0yPBA5qNn+6JzETVKXp+JWquFUXrSjFzjWuHFUoAq6iszOZOCrQomIpvCAk63ZsmIUGGwACjRWm0nElTVXg7Vb4R0WFULJ5QxTgpSoIuRUHIRdJMz4h1Q+Afi/zcr+kZ73MdUOgn4o/mxNXAL5CdmPhiI0xQSwOBeBmW7QumwLUDmMikVL6CXhYYDIPI2HoFyqGe8i1hRniBqOIcC4Ag5cAlzjY/Fk07DraEUFzmBwc5rb8Z/wCEbAwDbjlySdBikxHNbXGoA2nHJDG25FLXwq0o6r8NZ26rtqmsC0mwo7XRCboqcq40w+aX+mluyw88pJRi6XcZ56XMOCGOpeGBpl/MUDlbOq/LaEyRm9pjUOJAJoQQCcadFN9SDRUefmtGLtJmXkjpk18wG4XTdOFQRX9vJL8zCuuLXGh2HYRmCmiYhYk0rRppzQqaY18OhoXNxqEbQqzGjcn2k1DFK461NrRn8k2aZ2G2MW1JaAwwyQLxhmoc15aMS2oxpvVrRSwHy8BhDCY0YBzjQEhhFWw67KDE80zHR9hc18Z5FMSyGSKncXbuSoTbnLbt3LcFpW5x+U0ZjQy6tHCuo5hreruFKjBP+itriWaYMwCGjWa4gm4dgIzFdiaiYAODA0DEUxx3kHyQq25dsWE5rBrA1bxG1hr+E8cjQpjhFq9SsiM5J+l0GrEtJsW9dIN0gYbQRUFXJx2BSHoWY8vMRmRWOEMtBY/Choa3cD/cfQp2jTbbtapS2VFhK3YvNlnCMH1oWnD3Qy3ZFzdW89we5z3F7ySD/bU6o5LW1Z974lWxDDDT+Foc4+uASpbLS6JW/GdXMvzJ391KbRdxxbe7oJCXoRQnAUFTU081Ja8cCA6pzoPnj0QOFMOYQS9zhlR1MuBWbUme3uwwdXNxzPBtEC5JmnQPsCbDph0d+V4Q4Y8Rp/yngzLoWrUkOyoQKE7hmQgtmaHNcGm7GN3EAara51yTE+xHmuo4VrtBpxUt27RV0VsyCJGiarmOqCaU/cLePNuGRBBwpldPPOiginsTdLabQfzHacf5ihU3aF04OqGkGmGeGe7NRbBouXon5/kV5DP60N3/ALBeUUyRIlu63kOivST9Y+B/sqMDut5DorUodceF/RFPllzG/IvsPeh7vszObupRuabWG7kgGhp+zN8TuqYgKim9Pi6MvIt2LUy7UKATLc0xWzCukjYKJdJrVXSoA7SZQO5IdKOxHkitruqDyKFSDCXtH9w6oTu52Np1W8h0WCV45DkvBVC0YJwUL8irBVeMFBIiaR/j5jqhkI/Eb5dEU0jyf/NqEwz8RnkmrgB8l2GcXK9ZjyJV5Gwu6qhCzcrlm/4WKPGuJK+kLewi3gLwiDaKGrc+qEf1av4fmmTSWCYkpDiH8IZTkRQ186JO7NdBKS3InKUXsdF0Dj3oZ4uOHMf8JvjDV5iiQdBCQHA1FHt+af451aK1DhFeTt7gOaZquHAj1wKXrGF+ZYwZXqPOwNGL3E7AACUxPfhjxHqgsGW7Fsw/8zoMIcGPLnxfUQwORKNq+AO53GRhN7NrgM2giudMxUbECtabdeKOx51ohXqihFRyIwXLrY0hiOeaYCpWXka4NXDjbthx07TapYU0DmUjPtZ29aHSK7tStLY5qjosOM1ZfNQxmuaO0y2A+QxRqxocaZxMRkJu9xDn+TAeqLS12A29xjizUJpqNXiCqUfR+NMOvQ3vp/c0XedcEw2Jo5LQqOJMV/54hDqeFuTfIJiEVqlQb5IeXT6REhfRrfp28Y02thC7XgXmp9AmKzdGJWXAEOE0cSLzv9TsUWfHCpR5tHpSAc5S5JHxANiqx5mgVOYtIBC5m3AELaJUWza03X8HNBbtBxSHpBLdjGF0artZuPkQeWHyTLN23XAIVpLGqyFiMXEGuRBG1AnuNlGogf8ArDP8tZVT6vD4+pXkWwncCw4pLWg5AYeamlna7eT/APaq0PIch0Uss74jP1f7Sulyy5j9K+w96Fu+z/rd1TKClbQp3wD/AORyZwUxGdk9QEt/PnT5JTc/VBTdbgq7kw+6USa0Cux4KkuQVamR5KpYkG9Ghj+4dVctnbyW2h8K9NM4Vd6BC+GclujpgWwWjSs0VQsmQoY6lBUEYrjhH0jH3iDQzrs8kZ0hP3iBtOtD8k6PAEuQjCzcrdkH4EUePoqUM6xVuxT8OLzd0Ue4SGBsMfU4LXAG8GeeFUGlJJnbNDWDvnZsoi0+wthyoGVRX/QqtkiszyLj8kmPDY18omkNWNMU2FnyTfHrcDhtAPqKoD2DKzDgMTdB5gHFMFlOvy0Ov5aelQr2L0Ip5PWwBMuAcedVE+VdFgTF1pNy7Fyw1Lwc3nde4/pUlsQ7pPB3yKaNHWASkJ2d+JEvDeA06p8kWTI8aUl7kY4a20J1i/SEWQRLx6lrcIcQYua3Yxw2gbCMVY/qspEIDYrS5xADda8XE0ADSKk1S3plYYlo91pqx4vM3gEnVPKiN/Q7YzIk9FjPx7BgLB/fEN2/5C96oc+DHOP6iGdP1OSEv0ytb1jzENwBY1jSaXnOx46o5hK83K46z73AYDknz6YYzmx4LWmgd8v4EgRHJGGFD+qy9u5EYgaMAFF9ZK0ixFXL1Zoz7D9maYzMA6sRxH5XEkeVck3WZ9K5w7QUXLy5bwcfVLeNSHQzOPzO2QfpCgvHeHqtI+mEM/jHquHzQ+I4biR6YLLWBLeD5jV1S/8AP9nXI+kbXfiHqFX+uNd+Ieq5WYQXrtED6b5hrrP9f7OrthjOqFz8/DiHF4utwAGd7eN+SULHnH3gwucWuq0gk0xGB8iAiEPG6BgDt24bkt4dDGf8j9RbBH6wP4QvIb2zNzvkvLtJGo//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9944" name="Picture 8" descr="http://www.google.com.mx/url?source=imglanding&amp;ct=img&amp;q=http://www.encontrandodulcinea.com/docroot/dulcinea/ed_images/articulos/2009/Abril/Estudio-dice-a-los-padres-Dejen-que-sus-hijos-los-vean-discutir/features/0/image.jpg&amp;sa=X&amp;ei=hTMAUdSoH8b6rQGQ9IDIBg&amp;ved=0CAsQ8wc&amp;usg=AFQjCNGM0x0P6xyMPpwAkyn1chSTFleeAQ"/>
          <p:cNvPicPr>
            <a:picLocks noChangeAspect="1" noChangeArrowheads="1"/>
          </p:cNvPicPr>
          <p:nvPr/>
        </p:nvPicPr>
        <p:blipFill>
          <a:blip r:embed="rId4" cstate="print"/>
          <a:srcRect/>
          <a:stretch>
            <a:fillRect/>
          </a:stretch>
        </p:blipFill>
        <p:spPr bwMode="auto">
          <a:xfrm>
            <a:off x="5220072" y="3861048"/>
            <a:ext cx="3456384" cy="2084442"/>
          </a:xfrm>
          <a:prstGeom prst="rect">
            <a:avLst/>
          </a:prstGeom>
          <a:noFill/>
        </p:spPr>
      </p:pic>
      <p:sp>
        <p:nvSpPr>
          <p:cNvPr id="39946" name="AutoShape 10" descr="data:image/jpeg;base64,/9j/4AAQSkZJRgABAQAAAQABAAD/2wCEAAkGBhQSERQUEhIUFBUVFxUYFxcVFxgYFhcdGBcYFxQXFBoXHCYeFxkjGhcXHzAgIycpLCwsGB4xNTAqNSYrLCkBCQoKDgwOGg8PGiwkHCQqKSksLCotLCksLCwsLCksLCksKSwpLCwsLCwsLCwsLCwsLCksKSkpKSksKSwsKSwsLP/AABEIALcBEwMBIgACEQEDEQH/xAAcAAAABwEBAAAAAAAAAAAAAAAAAQMEBQYHAgj/xABGEAACAQIDBAcEBggGAgIDAQABAhEAAwQSIQUxQVEGEyJhcZGhMoGx0QcUQlJywSMzQ1NigpLwFaKy0uHxVMIksxdkcxb/xAAZAQADAQEBAAAAAAAAAAAAAAAAAQMCBAX/xAAtEQACAgEDBAEDAgcBAAAAAAAAAQIRAxIhMQQTQVEiFGGBMpEjQlJicbHwBf/aAAwDAQACEQMRAD8At+Wiy0rloste4eUJ5aLLSuWhloASy0MtKRQy0AJZaGWlMtDLTASy0MtK5aLLQAlloZaVy0WWgBLLQy0rlostACeWiy0nito2rf6y7bTuZgD5b6cbNK38vVsCGUsp1AYAgGNO8b6lLPjh+qSRSOKcv0piUUeWqF0mxDYfat4uzL1dq2YVp7OVXIGvEk1a9h9JrGLH6FjME5WEHQjxE6+hrEOojNtG54JRipeySy0WWlctDLXQQEstDLSmWhkoATihFK5aGWgBKKOKUy0eWgBLLR5KUy0MtACeSjy13lo8tACeWhlpSK5zDmPOgAstDLXWcf8AQJoZu4/340gCy0KOT931FFRYDvLQy0ploZazYCeWiy0rloZaLASy0MtKZaGWmAllostK5aEUWBFrtuycQ2Hz/pVyyIP2lLAA8TlE09uMFEsQANSSYHvJqmYTAv8A41dYg5Qc5aNABYCiTuiWHryqJ6UdGsVjcS7W4t2RuN26EJgAE5CxIEjTTWuSWdpN15o61gi2t/FlwxHTHBpvxNs/gzP5FQR61EYv6TMOoDLbusNcpaEzR9xRmLDvMDmeFR+y/owhQz4rDZmMKGZmXcDIEAv4bhxmYpy/0SW2fPe2hm0EhLRO7kS8AchGlQl1E2VjhgiDx30n33gWlt25ngXI5atpu7qisX0qxriDfMHugeQ09KvC/R1gLRBZ8RcI11ZEHos8edOLSYKzOTC2pG43Zunx7RI9KnKU5cspFQj4Mps2sTdcBA9xgZAQFiD4AGtA2F04OANpMThMQjIjq8rl3kEEZo0gGrBsXaz3r6JmK2wwICAKOypMEDQjxrUbdgPayuAwZYIOoIPduIrnyYoyavwVhkcU68nnnAbb+ubUfEMB1bM7jOmYBLStkzcAMiAGfjFOWx9q3fwuLsAW2ujLftBYXMACtwx2R1gzaccpPM1V7+Di89q3CuHZFG4HK7kzrwy7uM+FPbLOmFWYM4i3m3EiBc6mD9kEdaI/hHdW4x8oU5Kkmbyq4W4GKsBlIBytI1EiN86f2KiSKrOyumluxb1w4Yk5WHWMxMbmhpEHfAPyqWHSzC3LLXkGQoAXtgSVBIAbUAZZIB4CRXV0+enUmznzYLVxH+Ycx5iqb0B23evG8t+4Xys2/eIYCNBu36VKbF2+he8zYhHtO82XUnKsKx6i4unVuYkHc0HXlG9GcOuHx2MDkIuZsjN2Qwcq4EkxpqNNee4VZ5lOUXF+SSxuCkpLwW+fHyPyo57j/fjSqEESCCDxGoo8tddnIIa8vUUcHkPP/ilstESOY86BiWU93kfnQ6s8/IfOlM45jzoZx/YNAhPqu8+n5Cj6kd/mfnSmbuPkflQn+E+nzosBMWByHlXQSutfu+o/KaEHkPM/KiwCy0MtHlbu9T+dH1Z5+nzNKxnOWjo+qP3j/l+VCiwHeWhFKRRRWLHQmRQy0ploZadiEooZaVy0VFhQzx97q7VxwASqswndoJE1WU6cXGHsovOBVh6REjC3vwH1gVlbuQahl3Z0Yi5r0ndpDvIIgjSCIggiqlt+/wBXciw75W1dJ9kcQp4iOHI8aQOMAUzMxp49/dSFkSCx1LH0H/M1zJbl72HVjaDEi4rkkRBndHADhu1p/Y6Q3Ae0xI5aVAXLRU5k38Rwb5HvpS3iQ3cRvB3im9uQRKYrbLPz95pj9bbd/frSTGkyaVjounQkTiE1G5jw5H51s1kQq+ArEPo/vf8AyVGm5vh8fzracfdy2Xb7qOfJSahPkpE80bQuquNv3gywbt1rZYSBndjbca6FdGmKeYa1e2gcKRaUWuvZHuWkJINx1b9KFJYhc8AkQOdROLwZKSO0MqTGrCZ3rvGvHd31bOh2xmtWXJGItpddVDWypAYoUtvJAyEMW7U6ZxpprnHO7iVz4tKU/sPulvR4LZs3UZQ0ZbiAiWydnrFG8iYBI/hPE006GLb6xrT2+tfE23tqjSLeWMx60qCVDMoQGPvb91S20OjdsNaznEC6ECm0LiszqAezbz21yrMy5jjAMzTjpDax1tEw+Dw6Jaf2crg3GMl/0jHcAdYJ158KVOO0gU4zVxG2O2Jh8NnNqyym7kAKAG0O1ntuFuXCbdwKGGoEkGAN1c9GujWKt4huszdQyg5rRaHley0o2bN2pJMElYiAKse0OjbPhGw97EvcdbCtcBGfOe0U6sghnCuPZbMCcugmaYbB2UVto15bYxa2iothlDAJwMnqwQGHZyk6679NxlTJyVi+KvW8I+Ri7PcBZQFJZVX2rl4IBmtfxRn36tuEjhXW4uYAciJBg+O4jiCN4II304wlpNXKWhccjOyDUxoqksSYA0jQTwG6onZiC1fe2p7ENlHAAFWUDuAuFB3Io4V3Y24vfycc0n+CVFgch5CjFschXeccx50M45iuqznOctDLXWcc6GYd/kflRYgstDLXWYd/kflQzdx8j8qLA5y0MtdZu4+VDN/CfT50rGc5aPLRyfunzHzoa/d9aLALLQo9eQ8/+KFFgOooRXcUIqWo3RxFERSmWgEo1BQlHvo8tKkUVPUFER0mEYS9+Ef6hWS3zrWs9LTGDu+C/wCtayK+2tQyPctjWw3utNPisAAcBFMrAlx3a+X/AGKeXDU0yrQmwpvesTruI3Eb6XY1wTTsKEFxBGj6d/A/I0saJ1BEGm+Qp7Oq8uI8KxRpFk6FXcuLT31uHSFoweIPKxd/+tqwXojil+soeU+IrcemDxs/FH/9e9/oNSmbiedQ1xTmtXGQ5YJXedNB58KuiYS+UNm8+bOEdsgA1IDLOgEzB0jXnVOe9ly7jqJn3afGr/0f21du2HIAZnOaAoB7JUdpmGVECKRvA5kb64Mj9ezvn8Yok1xLsii84a5oCqOwDAa22ZlUAEkCVJ079TTPD7WvpcHWDFIi5IUG5lVZLMzOWOpClQSQAJPAVIXOktrKEGHVoABaYEzLlAvCSY110qeOyrWJwsLmysObBuySMsljpM6GRrUpdWnL5yOeOOMFtEqY6ZfrEDPet/pFXKAbtu3lGq3DDtc0J3nhvNUXGgNjlfDXHtQlsSFyi2wtrMGdQXziGjXcTIqx7e2ZftqrWr9q0Hm0nW/orhhe1bFxWOVhGubIDoQBvqi5QXYXEVmViCcxbUGDDBiDx1mu3G4yVp2YcqfBq9u5tG1IZLF4GP0itlnhmZWIjhMTu41LbJ2bcVmu3ipuOIhfZQTMDmSdT+dUvZ/TPEQJYEREFVOn9PKpfAdL7m51kCOADd2+ZMfCu+OSCZxyhNlwihFJWnZlDAyGAI0G4iRwrrI/P4fKurUc1HcUMtcdW/P/AE/7aLqrn3v9P+2jUFCmWhlpL6u/7w/5f9lN8Xs+4wMX3TTgVAB56JNGoNI9y0eWozZOHuG1bLX2Ysqk6pxEkex3+lPfqrfvH/qH+yhSG4i2WhFI/Uz99/6vkKH1P+N/62o1CoWy0KS+qfxN/U3zoUah0Qdjp4kkMv2wsjdBnXXfUpgOkdu4pJYJDMNToYnWeGgOhrPF2C8AumjQ3AEzIIg7iInfp30/w+CVFbsgIRJzQYIGubu8e/3eT9VKJ2dpMv8Aex4Fo3FIYBZHCfOonZXSQ3XVWUQQdZ3Run0qv7M23h7du7bGIHaBhRrlI0IneF4RHHfSezoVWgHTdxkGIOscDIngK1LO3TiEcaVpmgq07hSd7FKoJZwANTqNPzqlt0luWrYt5tRG7fHGO6qvjdtNeuFSQi8AwIkjXNP2p/ua0+rVWjUembe5fel20LZwlwLcViwUiDMjOAYrKb71MLaZwUGYzAG/eSOE6jv76jcRZtKYuXSp70PpSjm1rfY3LDodR3Q3wR7THuApw7UnYfDjN+m46eEDu5zSjXsP+/HlWtSM6WJlq5JpTrcP/wCQKANj/wAhfT50akGliU0Kci1Z/wDJt+Y/3UGw9v8A8m1/UPnT1IWkGyMPN5SDDawfdpPMd1bH0m2jcbZd/rUAZ7LKSp7IY9khpgr2pE6jdJFZBgr9m04Y4i2QAdFOvpVs6V/SNYv4C/Yslne7dZUXI0lS/WSBA8t+vKp5HfBSCZn2MVTlknRpOWNd2/URrVywO1Q9lUt2xZt/uwZmDvuMdXPHX3Vnd/P+sKlVnKQRxE7+WvCpbYG3kt2grGDmbkBBMjee+vPzwk4fH2deWa228F2ttGkz4xWhdFdpKmEQEFtX9kTHaO+N1ZHY20h9nteDKT6GtV6HbTAw1sBbh0JPZESSToc3u15cK8xwlB29ieqLRT/pqtC9YstZDT1xzKFJ/ZmGIA909wrJkwF4ahfOQD45gK1L6ZcXcu9Tbs2iRJuM0qCDlyZAJ1MGT7qzFVvpqy3V8M/xFep0Sl2vlzb/ANmJVZ19ev2vbtsB4GPcRIqZ2R0lDmMrE9wkCOJqOsbaI0zsD+M+s1KJeeFMsFadSNG4dk8TM+VdjtIxsXTDdKrtkWlZp11WABk+yMxnjoTwjjNXrAYtb1tbiGVYf9j3Gsg7VwDUnSCSdezLQBG4TNWXovt/qHyOJUrqVJAUAkzlMAHmO/fvquLM09+CE8drbk0LLXFx1USxAEga95AHqRUVjeleHSR1oLQSsAkHSdCNKyvpB0huX75a7qFjKFzKBESBMg6CdImRyrpllSJRxN8mwYbalm47IlxWdd4HxHMa8K7x9gFZ+6VfuOQ5oPdpWObO2+bV9b3aJXOTJAzjgNBIB899aBhem9u/hHY9m51bggbp6tiCvdpxrEc6lsxvE1wWPZtuLNocrdv/AEinOWm2DvIttFDCAFUe4CnFy6FEsQBzNWUtibiHlo4rm3dDbiD4a11NPUGkEUKjsXt61bcoxMiJ05ifzo6WoehmXY3pA2eypYkdUh1MQSunA/2K7tbUg5maUbssARpmBltOEc6kMf0Lc5VtujKAqnOSJCSEPsk7jJB5DfTS99HN5kyo1lDEfrX17yAg1C6evOvG2Z3aWVTZGLTr7mbKQwyruPGJHInQ7jVvwWPMsnZIkcZkb4Gu/dUdhvooxStJOEf8T3R7zAGvGrN0Z6FYjDi4l27hWRwjEuGdsySMqwy5QQe/cNBW3T8i3XJG4nDSydkhWIDEDMFkgS0TwqAx20FtuxedIEgHUcMoO5fKrh0v27hLJnD2bS3LYA69IndHYjee8kjuO8ZzhMFcxdwtE8Y4fiM7+7zq2LCpRUmKWatkFe2kXnq8Oig8X1Mc+6o2/ZZRrAnkNfXWrU2zWsiWCgLqdeWtVfGXSzz5fl5V0VFKomMbc3b4Qya3PGuThz3+Zp31NdWre+tdtJClO2MTY728zXJtn7zeZp/eEHeD8KbhZJNGhC1MQ6s/ebzodW33m86dBKILG6l20GpjWG+8aktmMbIFxYbOCpDcZOVlngDOvcTSF+360uoJsrHB574OnlmHrUsiSRbE7lQltTGEgIAFCEtlEwSwUMYnfKz/ADGm2DuM7QAK6xOpBPM0thUaSwKg6Tpv366can4KT+MqQpcsZSNe1/DII99WPZ/0i4vDgI1zrFHC6O0PB/a85qssjzvn8OlcFI4eMmazKCkqkEcji7RpGA6bW75hnNtvuuYX+U7vODVhw9m43sqx8ASfdWM23Ekkb9NdeOsT3aVO9GumeKwr2lW85thxmttqkSAZHHT4VFdOlw9j1Y/+m3GtCbNOvdHrrHtYfODwdQfRxTlOjJyBTYKqBGWYAA1AUAkASSYiNTXXRr6V8PiFi4BYcAlsxCpAA1zcyZ0jlUliPpHwijS6G/ArN6qIqscaj5OXN1byKtCX4GGA6H4O9aRgLjEl9zECFYgyMsEyOWvM6VEdIeia27qhVutZZZJy6oxJBHs6LAGsRr3U9xP0l2CZVLxPcI7vtc++k8d0ptlYe1iV9oAoYIymCwO/fm8q23FeTjUZN3RTsYLluw4CkjUArAjUATEkHf57+VSuY4llLliU3QZA8OWprUW6Q7PugW76XHB0zXEIcSR+0tgHfB1mq1t7ohh7uZ8BiluFST1NxlFwGdyHSdeDARzNHJmUWvBVVYsC08j751HfVg2OjNauxJBWNDu1A7tNarKI63Cjgo4lCjSSCp1B5EHlVg2RjgqkDSSgn+cGDHCKlwwRerZuM+TtkswIhSxJWdNB7z4VP7VxM2VEnVdcw0Om4jnp7qhei3SO015bhusQhzFCslQcwlSFkidNeR1pbaVm3eHad41jLn0/liPSrqdIzotknsO+lsQXUBhmAnQeHzmKW210iWzaa5bC3iNIR0kEjs6EjMNRoDMVne1dmOisRfNy2YlWzpuOm9creY1qoY7E5rgVQ4ywWVjvju1iPDWhZnWyB4lfJJbRW/euvcLtLsWOot6nf2JOXXvoUE2wYEajgSDPvihXL35/0lO3H2XbDvezAujhRMgFSG5bjOlEL7dbOS4tvKZlO0TIgghvZif+ZqxHCuN9txTLE40Wv1qso5lZHmNPWob+jVMa38YiAls459h484qrbV6Zdootw5JVScpiCQHbvABOnGNdKT6T9Ies7I7KchvPjFVe5cESI38R867cWOMN5cicJTVA6T7RVrqC2/WIN50AJ0PDhBiTv15Uthtprovsk8tQffTdnXiF8vlSYt2/uj3EiulZiT6V1QvjMVOkzG/dw4U2sWJPh8T/AH612Cp0EiDHDx/KjFyNx8x8jQppytlHiccemJ21qkjYpUYnvXzI+IroXf4Z8CD+dW7kWcjxTXga3LcA1zZsdkU5v6j2W8j+VAX0G8x46fGnaFUvQhkoJZ1pwroeI86f7LyG4AxABBAY+ypI7JPITGtDEiN204d5UFRCqAf4VC6x4VHrfyuoIkZSCPEsfQwfECpTaloByAQYJEggjQ8CN/jUTe9vwH5VLIviWxv5HVte1bnXtflT+4AhgCAQeM7tYn3UwtmDb/EKmMbbBAJGgIPkZqNFcj3GSsDuk+FddRTnKFEbgNKKycwnvPxilwYW4xvJ41zhrbZ0iCMy7+GoqRNgcqkdioFZsrKjwMrkGAQ6kxoSCRmWYjtVWMsXDTMtTW6G2xcG6vey2rzm3nJW3bUsQh1KltY3eyDU/wBEXG0L4VMOdAzF3uMxUWwJ0UDXUADmam9l4hnx+dbhW+j3g4E6Kh7J17IBgIVJgwsARU7gtmW8Nj1xpLAXDde6S2ZbZeFJJA/VnNPaMrl4hSazlhDHKvsax5ck429iTwX0eoQGum0zTIyoSCJ7BBcyNIkc/MyDdAMLcWY3qANF038hrqd3jT/ae37VovnuqpRc5zTAkHSQNZgwBrp4U02Dt1MQBcylEaSEcEODv0EbokyNDzqTr0bt+zNekPQg4a8yOltlYZrbqWt5hMMCCWCsunMGRzqIx2w2ENNtg51lgWWAucqecknT862rpC9q7ZyAoxkETBO7hxXgJqiW9j4e4HRkNt0YZwIlc8Zbg0gqcoMjeM06ihLVKkVv+G5Sk9jPj0TcHMBmMmD1onfJ9o75p3hdjuCP0cawwF1SBAXL+L/ilSy5yEYtGoOoJB17QBidd2tF9bCjtMQATuYATu1j+9Ki51yiVD7Y2Iv4UgixAIVCWuA6dY7gkKPvXCPcKmrnTPF5Av1EnWZVidSPw1CW8YmT2rh3GZJ3ExG/1pEbTWILXIWNScuXU8orOuL3o2pNKkyUvdI79yyyXMJcYyoZdcxGpDezAEiKp21til7pcYbE2uMBMwneTIUVYExwWWtvodDJnwMmfKkLt92P6yNdBmIGh15CKanFcIUm5csg7mxuS3iCAeykjUA/nQq0LiGAAGWABx/5oUtcfQaV7NfGIHKPfVQ+kDbA6s4dIlgCxblrAWOMgGgm3Y/ar/UPnVc6VXs7dbmDSMsAiRAge6uuK33JN+jLcVtg5zoCASBvkxT+zYNxVdUMEcIO7TUDcai2wRlpRjqeB3TU9sS6VtAAbi4gidCVbd76agnyb7skM3sxv+R8q4NsVYlx4IhknwP5GR60m2HsPwA9xHqhy0PEvDKR6hr9SK2EI1B3z+VEwJqfOwlb2HPuKt8qb3dguNzA/iBX8iPWsPFIrHPAhiK6S5T19l3R9gn8JDf6TTZ7caMCD3iPjU2mi0ZxfkNL3eRXZxJ+9+dN2SiFqjUzWhM7a9O9VPiorkMv3B7iRXJFFlpqTMyxw9Dq1cQb1P8AUT+YrtsPYYMS1xTHKe4caZA0LjaUObCOGArcw6BQRdLQZAyEa+NTLWpUDfOlV663Zq/dGtlZkFx+I7I7vve+r4rmzh6iKxkbjdgqQpO9kRt8CQoRoHe6sffUUloqIAEDTlu8atfSDs2gR9h3T4Ovqz+VVK9icgGhPh3RrrW8ySSSIYndsU1iTp76lujmxnxF+0ogKzqGJOXQ79YOpExx0J4Ehrs/Ci4MxOVVgsx1CzuEfacwQFG+DuAJFs6I7OvXLyXcOidXhmBFu45XNnV1JdgplyN5jSAAIrklKkdCVlwv7EuW7bFbWRma47lStwOznMSW7BXlqDw10qJ6Q4+x1IS5be23ZFxgqmUcuLbIQxBObNBB1GYHfU9jeni4dlTF2LlgtJDKVu2zBAJlO0BrxUUdq5hMR1jYe9aZrkZwr+1ABUMkhlOkysGddagsjTtopoVURW3NiLcXrTicqMygrADuBbCW0Yycm4zAI104RZ8JtG2FS2uZggUQyuNwgHtju31mX0gsLdzCut4glSAjl2tTbgBleWKE5iNRBMyVNMsLtraNy9ZCvkGZcu42zrvLLIceE8a6FkTVkJYnZonSbovbxDWrguLaYMSQUQlwTmOVpVgdWOYE+1rMUh0k2YBg77Lma4thwHntdkZ+Gm9Z955mnuzbRW2qEyATlHaIAPCWJJ/6pTHhDbdZUMUfdGYdk66borlnO5Wjpxx0xpmJdHMETimhoIk6cQdRx76suK2LmWRl94Ma790U2tdG2Qlrd4g7vZknXx0nSad4e3iVEHI5P3jwHIRoa1J2+SCQ2vbPyKQVWCeE9qeAjWa5TB6cRp3z6+7yo8ZaxTOpypCQVJYidDvkgE8NaanH3xczXLJ0O9dRqIMR50qHQocL2MvAGdy7u7zri5gQ3tHUGR4Dh2SPGnNvayggMCG3wQYI1n0pTE7QskhVgk74HpoOXHlRuDiMEwMjQp/mFCnjXE4HTwj0mhTFpKNgNhYi+4S3dVmPDMRwneQBuFP9o9CMbh2VbrKhf2e3pvC7xoNSPMUWyMcbd9WGkERu3rqPh61r3SvDDE7PF5derhp45WUBvJSG/lr0lFNWc0pNMzL/APFm1YORc+UwQt5ZmAR7RE6EH31B4q/jtn3sl9XRhqUujMrA8pkEd4Pvrfugu2uus2nb2iOpufjtglD71zD+mo/6bejQxGzmvBf0mGIcHjkJC3R4QQ38tZlGuAUn5MqTawuKHKBlYT3rzHuPHwroXrTcSp79fjPpVUweJYWXCkgqQ2nI9lv/AFpNdpvznxpWbLmMNm9llb++/N+VGOsXdmHgSR/7fAVVbO245jwqWwe3idAwPcd9OxkoNoHiFbxEH0M/5adLilKMWBVV36yP6WH5UzXaUiGSfX41zjLqmy6qI4x7xT1MVIQ/xPBuSDlHjbZfVKUTZNi5+rf+h1b0aD61UbK6k+6lrhy8yfQUtS8o0nJcNliu9G2G5/6lYeokVGXcOymCN3u8prjA7euWWUhma3pmUkkRxyzuIq24jFwZyq6kSCQY8wCPhS0xfBtZprncqlzBuBmKNl+9GnmNKQbWrhZ2hbk5bZQnf1TAj3hTr5U4tpac6zE657E+uXWs9lPyWXVSXMSj28MXZU+8yjzMGtWGKW3bASOQHIDdUP0lOFw5TqyrMmUsFsLbaeI3SNO/jUfZ2pbmes3jRWBVhxEg79OVXwrSuTnz5O5JOh7tC5ms3gdT2Lg9zZD/APb6VXLWy+tJZiUtp7bzuncoH23MaL4nQAkTuzrZvXWBMWzbuhj9qBbY9kHeQwXeQJgTSX1B8TetWLRW2rA9WjcBrJYkjPcOXXidBAACjGa5S2MwVIYHG5oVUyIs5RIOp0LMftOYEmOAAgACtZ+jjD5cKz/fc+SqAPWaqm0vouv2rQdJuuCsqmsg+1AIDAjTTWRO7dVw2C7WcJYTIfYLNodCWJA8YiuDPsjrxoa9JcJcvXTlWzdTKqFWaLiHtEsoYQYDg6SdOFc7f2OhBvPat5sOhuo6iGPViUVxGu7nwqWW7aft5AZntZe7WSO7nUT0obLs3GMpZs1pgs67xlEc/armUnaRXSZd0s2u+JexlgWpY27YA/RswTrQTJaS4LFTuJMTNWfo5hrmdER+qA1MANMKfaU9nf41Wf8AD2zWcyAFwGmROddJ1+8BB7wOU1oGzurtOWd1Xsn2iAeHDwroyOqMRRMW8LcgBjn1mVLDxGRmg/1e6pJCuRlSNxB0ggkQMwiRrzFQtrpZhwY6znqVYLp/EwA9aW//ANRhzJLp2AWBEmIE+0BpPrUbb2ZukhviNjXJMBW47yu/TiO6mN3Zt9f2GbwuoPiaseH2ojXAMw1RSDmENOYnLOpEAa98VIxXV2os5NVFFbAXIk2Lk8uywPkaRXDuN9u4Ika22A9BFX8oDwHlSdzDKd48iR8DWeygsod7D5oDKO7MBr4TqKa/UN+hU8CB8jWiHDLEa+8k/Gk2wSn/AKU/EUuy/DC7KHkPM+TUKuh2La+4v9I+dCjtP2I8/o8MD8a2j6O9oLdwrYe5yZSD90/8MR7qxSQSPHjr61cOhG0WS5EuGZSAVEsDqJAnWASfdXoRfKOeSssvQ/FNZvYnDMYaM6d92y0j+pkPnVn2j0xXE4N7blLRvqyST2Qraey3aaVJEgRx7qirfRIlhiROcMrFrpyl10zwo0WQJ7Ukk99O8VhLLvm6lSBIXOMxAkmO13k1lsaRgOBSLrIeOdPQgeoFIG1Ux0nsdVtK+AIAvEgDdDHMAPcansR9H9xlD2nVgyhgGlTqJidQfSsqjZRilc5am8dsG9a/WWmUc4lf6hpUebNOhWdYXa9y3uaRyNTGH6SIwIcZZHuqBazSZt0DHtqMw5ZvzoONJ7z7zxH986b4duHvpy4JkrHeDGh4kTQAgR2T3GrfsPEpcsW8+9RlnUER3jUaRVRYQviakejWPVc6OYmCJ8j+VFgW5dji5orFvHK4/wA4J9ak8D0XvKrGFgCdzjd+C6B6VXbdzeVYU4sdIL1rc7D36U7QtzjpGrMrs1xJIMAXLp4aBQ1w+tVuzt9lIL21dlACkyIjjpoT31aLu2Evmb1tSx0JGhPGTB1PfTLFpaVWKW1mDlB11gx7R8KbaXA035C2J9IuIsAoiWyrMWKvaS4CTzkZuHA1OjptavZfrGybLZTINlrmHIPNchOvhVGt4i4GUvcCgEHKCBMcIXSlr23+/wAqlbGWvD/SVfthkFxwPs59WXUHjv0GWe8mpfY30hWUABvXlJPaBW3ctjQCRLK/DcDWZXNrFt4nxpxs+/YchLtsrJ1uLcyx3lWBWB7qJLUqZqMnHg3jC7atXtLWIw1wEaxc6t9d46t5JPhTPpN0VxX1Y/VCrNIzBiQdGBJSBBYFRvHOqBsnZrWmDYbG27yCT1TMIOhjskkb4nQVc9mYi4ttC4UXMozdWAomNYy8PCoLFBPgq8smiL6P2NoYdXZ8JcuiBkC2VEEEkwVQE7/Q0x2j0+x9ppvYW5YshgGZkbNB3wScoaN3OreNpXc4brrun2c5yHxUzr4RTx9ts65XMg+HD3VTRB70T1z9jnY2ItYnD2rwf9YgJ9rLI0cAgncwI3cKa4zoPhbhkgZpmVuupnn2jHpR29oLpuEADQAaDcNKWXGKeNFJcCtsYr0CImLt5s0TmFq6CQSZPZ30rcwGMTdiEb/+loqfQn4U9S9yNL28e43M3maYEQcRjV+xYufhcg+oFJYnpFibaMzYJyVBPZYEaCeEmKnjtBuIU+Kr8qMYteNsfylh+Zp2KimbC+k+xiHFt0azcJgAkGTy1gjwIq24fFhgDDDuYFWHiDUV0o6K4THWytxGS5rkurlLKY0k6Fl5g+m+q30K2TtOw62rt211AZs3WsXIAMDqistrvAOg48qRt00X/PQofVB+8t/1H8xQoMGa7D2QitGDsdoRN67qV8J0TwEmn+2Ohj/rlvZnUEtPZ0g5gp8J3nyqzWyttYAVEUcNABVO6V9I7lxGWzbJUGJbspO+XmAx5LOnGTu6KUSFtkle2zcxOHS2TlGUI28liBlLHUTrw3b6d7O2athBbVmYj2iYGsSQoGigExA76rfRzalxsgc22KsCcttQEVRoJAEljxnTSN5q3Hs2Q5ElmYzOsDf61NlEY59IqRtK4eYtH/Io/KtO2IZw9r8C/Csv6f3g+0HjgEX3gQa1HYtr/wCNZn7i/Cs+DSHTLUfidh2X9q0h/lqTWzyoFaQyq4zoFhm9kMh/haR5NNQeL+jh/wBndVu5gVPmJHwrRSKTKU7YqMhxnRLE2zraY96doelRtxHQwyweRBB8jW3NbB5GkHwsjgRybUeu6nqFRiF4s3CkuqNa7jOi+Gf2rIQ817PkVgeYqo9Iej1myge27dpyqqxBlQDLaAHePUU1TDgqSEjcSPA0qMdc++3x+NKmzXBs06FYQx9z73oK4uYt23sT7676mi6mlQ7EIo4pbqePCnNrZF1vZtXD4I0fCigsZCu1qSTo3iD+wue9Y+NOLfRDEn9lHiyj86LQDfZeNuKYt20c8jaW4f8ASTWhbHxmMdGa6iWLaBZYqS5JMKqJm3k84A76ZdG8BiLK5LnVZOEHtjxhYYeOtWHal3KlkPpb6pmWc+Rrpcr2ymui6x86nOVI6Onxdyaiw8BiNSt17itqB1ttLagrqwLg74I0I+NO0x9iQvXGTAz5D1IYiQpuTpu3xTPHbQwtxzJ0c38z5WOXOVNu6oPLLl560WIxuGcy6dWDezKpVlD2xaypJUaAuBmIE9oxUe4/sej9Jjf8siTt28wlXtMOa3bZ/wDajv4m1aIW4bhMBna2FZLYYwucz8KhMZiMOczBLFxurAUBCyF+sB+4ozZMw3cBMmlVX6sl63ctiyzm01sKgcFc5ZlzQQ5AOmbiKO4zMeigt3f+OP8AqJpgATF+wY49bb/M6V3ZJJAW7aJO4LeQk+Aza1Bddhg9uHtZFY6ZWudnIwHWTaUntZSZLGd0CuUxuHa2q3BbByJnKIVbrOsGcyF0i2DoNO1umn3H9jP0S/u/Ystu47ewyXIiQjo5E6CQDIE8ac4baAXMHayRmTN+kt6QWkGW0JmBVQxWKtHLkuW7Ji4CbOduyV7KMerSZIiTJ7Wp0pa/fwpKFOrUItxR2HMFh+je+CmpB0jtSe7SjuD+hX3/AGLWu07WnascJ/SWj9kAx2hmkgmTunca7fFqVUqVZVlZVkYDtFlBKcYPGNx51VVxmEDKMq5esXrM1o9pOqAd10lFLiYEGnGy76s7NbjL9XYXoXIofOTaAEAZgMo05eNNTtk8nSKMXLf8k79ZXmKFQnWnmaFVo8+yC2ltY3SQJyiYBJ15Ex5gVBts3rGXrHZt86mdAY1NHQqpNE1cazhLKLAX7V1gCZj2Rx0En+5qLs9L87u1rMyZYGbRVOuu/Nrp9mhQrLNLgpz7OuXcQCxDM7jUcSTpvrcMPhMiKn3VVfIRQoUmNBlKTK0KFZGcEUQFChQACtcRQoUAIYvCh1KksJ4qcp8xUO3RDDEy1tidNS7nduG/dR0KAoC9FMMP2C+8sfiaTvdDsMf2QH4WYek0KFO2FBp0Vww06lT4yT5zStvYVhd1i0P5QfjQoUmxDhsOsRlGXlw8oikcPs22hlECk/d0HkDl9KFCgY4KUQFChSAEClbGMdBCMVB4A6eVChQHkW/xa9+8b0+VEdq3v3rec/GhQp0MNds3v3je6PlXNval1dBcYazE8eJoUKKA7/xe9+8Pp8q6G2rv7xvT5UKFFBYY21d/eH0+Vd/4vd/eN6a+NChToA/8Xu/vG9PlSV/Hu4hmLDfB+NHQooTEdKFChQI//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9948" name="AutoShape 12" descr="data:image/jpeg;base64,/9j/4AAQSkZJRgABAQAAAQABAAD/2wCEAAkGBhQSERQUEhIUFBUVFxUYFxcVFxgYFhcdGBcYFxQXFBoXHCYeFxkjGhcXHzAgIycpLCwsGB4xNTAqNSYrLCkBCQoKDgwOGg8PGiwkHCQqKSksLCotLCksLCwsLCksLCksKSwpLCwsLCwsLCwsLCwsLCksKSkpKSksKSwsKSwsLP/AABEIALcBEwMBIgACEQEDEQH/xAAcAAAABwEBAAAAAAAAAAAAAAAAAQMEBQYHAgj/xABGEAACAQIDBAcEBggGAgIDAQABAhEAAwQSIQUxQVEGEyJhcZGhMoGx0QcUQlJywSMzQ1NigpLwFaKy0uHxVMIksxdkcxb/xAAZAQADAQEBAAAAAAAAAAAAAAAAAQMCBAX/xAAtEQACAgEDBAEDAgcBAAAAAAAAAQIRAxIhMQQTQVEiFGGBMpEjQlJicbHwBf/aAAwDAQACEQMRAD8At+Wiy0rloste4eUJ5aLLSuWhloASy0MtKRQy0AJZaGWlMtDLTASy0MtK5aLLQAlloZaVy0WWgBLLQy0rlostACeWiy0nito2rf6y7bTuZgD5b6cbNK38vVsCGUsp1AYAgGNO8b6lLPjh+qSRSOKcv0piUUeWqF0mxDYfat4uzL1dq2YVp7OVXIGvEk1a9h9JrGLH6FjME5WEHQjxE6+hrEOojNtG54JRipeySy0WWlctDLXQQEstDLSmWhkoATihFK5aGWgBKKOKUy0eWgBLLR5KUy0MtACeSjy13lo8tACeWhlpSK5zDmPOgAstDLXWcf8AQJoZu4/340gCy0KOT931FFRYDvLQy0ploZazYCeWiy0rloZaLASy0MtKZaGWmAllostK5aEUWBFrtuycQ2Hz/pVyyIP2lLAA8TlE09uMFEsQANSSYHvJqmYTAv8A41dYg5Qc5aNABYCiTuiWHryqJ6UdGsVjcS7W4t2RuN26EJgAE5CxIEjTTWuSWdpN15o61gi2t/FlwxHTHBpvxNs/gzP5FQR61EYv6TMOoDLbusNcpaEzR9xRmLDvMDmeFR+y/owhQz4rDZmMKGZmXcDIEAv4bhxmYpy/0SW2fPe2hm0EhLRO7kS8AchGlQl1E2VjhgiDx30n33gWlt25ngXI5atpu7qisX0qxriDfMHugeQ09KvC/R1gLRBZ8RcI11ZEHos8edOLSYKzOTC2pG43Zunx7RI9KnKU5cspFQj4Mps2sTdcBA9xgZAQFiD4AGtA2F04OANpMThMQjIjq8rl3kEEZo0gGrBsXaz3r6JmK2wwICAKOypMEDQjxrUbdgPayuAwZYIOoIPduIrnyYoyavwVhkcU68nnnAbb+ubUfEMB1bM7jOmYBLStkzcAMiAGfjFOWx9q3fwuLsAW2ujLftBYXMACtwx2R1gzaccpPM1V7+Di89q3CuHZFG4HK7kzrwy7uM+FPbLOmFWYM4i3m3EiBc6mD9kEdaI/hHdW4x8oU5Kkmbyq4W4GKsBlIBytI1EiN86f2KiSKrOyumluxb1w4Yk5WHWMxMbmhpEHfAPyqWHSzC3LLXkGQoAXtgSVBIAbUAZZIB4CRXV0+enUmznzYLVxH+Ycx5iqb0B23evG8t+4Xys2/eIYCNBu36VKbF2+he8zYhHtO82XUnKsKx6i4unVuYkHc0HXlG9GcOuHx2MDkIuZsjN2Qwcq4EkxpqNNee4VZ5lOUXF+SSxuCkpLwW+fHyPyo57j/fjSqEESCCDxGoo8tddnIIa8vUUcHkPP/ilstESOY86BiWU93kfnQ6s8/IfOlM45jzoZx/YNAhPqu8+n5Cj6kd/mfnSmbuPkflQn+E+nzosBMWByHlXQSutfu+o/KaEHkPM/KiwCy0MtHlbu9T+dH1Z5+nzNKxnOWjo+qP3j/l+VCiwHeWhFKRRRWLHQmRQy0ploZadiEooZaVy0VFhQzx97q7VxwASqswndoJE1WU6cXGHsovOBVh6REjC3vwH1gVlbuQahl3Z0Yi5r0ndpDvIIgjSCIggiqlt+/wBXciw75W1dJ9kcQp4iOHI8aQOMAUzMxp49/dSFkSCx1LH0H/M1zJbl72HVjaDEi4rkkRBndHADhu1p/Y6Q3Ae0xI5aVAXLRU5k38Rwb5HvpS3iQ3cRvB3im9uQRKYrbLPz95pj9bbd/frSTGkyaVjounQkTiE1G5jw5H51s1kQq+ArEPo/vf8AyVGm5vh8fzracfdy2Xb7qOfJSahPkpE80bQuquNv3gywbt1rZYSBndjbca6FdGmKeYa1e2gcKRaUWuvZHuWkJINx1b9KFJYhc8AkQOdROLwZKSO0MqTGrCZ3rvGvHd31bOh2xmtWXJGItpddVDWypAYoUtvJAyEMW7U6ZxpprnHO7iVz4tKU/sPulvR4LZs3UZQ0ZbiAiWydnrFG8iYBI/hPE006GLb6xrT2+tfE23tqjSLeWMx60qCVDMoQGPvb91S20OjdsNaznEC6ECm0LiszqAezbz21yrMy5jjAMzTjpDax1tEw+Dw6Jaf2crg3GMl/0jHcAdYJ158KVOO0gU4zVxG2O2Jh8NnNqyym7kAKAG0O1ntuFuXCbdwKGGoEkGAN1c9GujWKt4huszdQyg5rRaHley0o2bN2pJMElYiAKse0OjbPhGw97EvcdbCtcBGfOe0U6sghnCuPZbMCcugmaYbB2UVto15bYxa2iothlDAJwMnqwQGHZyk6679NxlTJyVi+KvW8I+Ri7PcBZQFJZVX2rl4IBmtfxRn36tuEjhXW4uYAciJBg+O4jiCN4II304wlpNXKWhccjOyDUxoqksSYA0jQTwG6onZiC1fe2p7ENlHAAFWUDuAuFB3Io4V3Y24vfycc0n+CVFgch5CjFschXeccx50M45iuqznOctDLXWcc6GYd/kflRYgstDLXWYd/kflQzdx8j8qLA5y0MtdZu4+VDN/CfT50rGc5aPLRyfunzHzoa/d9aLALLQo9eQ8/+KFFgOooRXcUIqWo3RxFERSmWgEo1BQlHvo8tKkUVPUFER0mEYS9+Ef6hWS3zrWs9LTGDu+C/wCtayK+2tQyPctjWw3utNPisAAcBFMrAlx3a+X/AGKeXDU0yrQmwpvesTruI3Eb6XY1wTTsKEFxBGj6d/A/I0saJ1BEGm+Qp7Oq8uI8KxRpFk6FXcuLT31uHSFoweIPKxd/+tqwXojil+soeU+IrcemDxs/FH/9e9/oNSmbiedQ1xTmtXGQ5YJXedNB58KuiYS+UNm8+bOEdsgA1IDLOgEzB0jXnVOe9ly7jqJn3afGr/0f21du2HIAZnOaAoB7JUdpmGVECKRvA5kb64Mj9ezvn8Yok1xLsii84a5oCqOwDAa22ZlUAEkCVJ079TTPD7WvpcHWDFIi5IUG5lVZLMzOWOpClQSQAJPAVIXOktrKEGHVoABaYEzLlAvCSY110qeOyrWJwsLmysObBuySMsljpM6GRrUpdWnL5yOeOOMFtEqY6ZfrEDPet/pFXKAbtu3lGq3DDtc0J3nhvNUXGgNjlfDXHtQlsSFyi2wtrMGdQXziGjXcTIqx7e2ZftqrWr9q0Hm0nW/orhhe1bFxWOVhGubIDoQBvqi5QXYXEVmViCcxbUGDDBiDx1mu3G4yVp2YcqfBq9u5tG1IZLF4GP0itlnhmZWIjhMTu41LbJ2bcVmu3ipuOIhfZQTMDmSdT+dUvZ/TPEQJYEREFVOn9PKpfAdL7m51kCOADd2+ZMfCu+OSCZxyhNlwihFJWnZlDAyGAI0G4iRwrrI/P4fKurUc1HcUMtcdW/P/AE/7aLqrn3v9P+2jUFCmWhlpL6u/7w/5f9lN8Xs+4wMX3TTgVAB56JNGoNI9y0eWozZOHuG1bLX2Ysqk6pxEkex3+lPfqrfvH/qH+yhSG4i2WhFI/Uz99/6vkKH1P+N/62o1CoWy0KS+qfxN/U3zoUah0Qdjp4kkMv2wsjdBnXXfUpgOkdu4pJYJDMNToYnWeGgOhrPF2C8AumjQ3AEzIIg7iInfp30/w+CVFbsgIRJzQYIGubu8e/3eT9VKJ2dpMv8Aex4Fo3FIYBZHCfOonZXSQ3XVWUQQdZ3Run0qv7M23h7du7bGIHaBhRrlI0IneF4RHHfSezoVWgHTdxkGIOscDIngK1LO3TiEcaVpmgq07hSd7FKoJZwANTqNPzqlt0luWrYt5tRG7fHGO6qvjdtNeuFSQi8AwIkjXNP2p/ua0+rVWjUembe5fel20LZwlwLcViwUiDMjOAYrKb71MLaZwUGYzAG/eSOE6jv76jcRZtKYuXSp70PpSjm1rfY3LDodR3Q3wR7THuApw7UnYfDjN+m46eEDu5zSjXsP+/HlWtSM6WJlq5JpTrcP/wCQKANj/wAhfT50akGliU0Kci1Z/wDJt+Y/3UGw9v8A8m1/UPnT1IWkGyMPN5SDDawfdpPMd1bH0m2jcbZd/rUAZ7LKSp7IY9khpgr2pE6jdJFZBgr9m04Y4i2QAdFOvpVs6V/SNYv4C/Yslne7dZUXI0lS/WSBA8t+vKp5HfBSCZn2MVTlknRpOWNd2/URrVywO1Q9lUt2xZt/uwZmDvuMdXPHX3Vnd/P+sKlVnKQRxE7+WvCpbYG3kt2grGDmbkBBMjee+vPzwk4fH2deWa228F2ttGkz4xWhdFdpKmEQEFtX9kTHaO+N1ZHY20h9nteDKT6GtV6HbTAw1sBbh0JPZESSToc3u15cK8xwlB29ieqLRT/pqtC9YstZDT1xzKFJ/ZmGIA909wrJkwF4ahfOQD45gK1L6ZcXcu9Tbs2iRJuM0qCDlyZAJ1MGT7qzFVvpqy3V8M/xFep0Sl2vlzb/ANmJVZ19ev2vbtsB4GPcRIqZ2R0lDmMrE9wkCOJqOsbaI0zsD+M+s1KJeeFMsFadSNG4dk8TM+VdjtIxsXTDdKrtkWlZp11WABk+yMxnjoTwjjNXrAYtb1tbiGVYf9j3Gsg7VwDUnSCSdezLQBG4TNWXovt/qHyOJUrqVJAUAkzlMAHmO/fvquLM09+CE8drbk0LLXFx1USxAEga95AHqRUVjeleHSR1oLQSsAkHSdCNKyvpB0huX75a7qFjKFzKBESBMg6CdImRyrpllSJRxN8mwYbalm47IlxWdd4HxHMa8K7x9gFZ+6VfuOQ5oPdpWObO2+bV9b3aJXOTJAzjgNBIB899aBhem9u/hHY9m51bggbp6tiCvdpxrEc6lsxvE1wWPZtuLNocrdv/AEinOWm2DvIttFDCAFUe4CnFy6FEsQBzNWUtibiHlo4rm3dDbiD4a11NPUGkEUKjsXt61bcoxMiJ05ifzo6WoehmXY3pA2eypYkdUh1MQSunA/2K7tbUg5maUbssARpmBltOEc6kMf0Lc5VtujKAqnOSJCSEPsk7jJB5DfTS99HN5kyo1lDEfrX17yAg1C6evOvG2Z3aWVTZGLTr7mbKQwyruPGJHInQ7jVvwWPMsnZIkcZkb4Gu/dUdhvooxStJOEf8T3R7zAGvGrN0Z6FYjDi4l27hWRwjEuGdsySMqwy5QQe/cNBW3T8i3XJG4nDSydkhWIDEDMFkgS0TwqAx20FtuxedIEgHUcMoO5fKrh0v27hLJnD2bS3LYA69IndHYjee8kjuO8ZzhMFcxdwtE8Y4fiM7+7zq2LCpRUmKWatkFe2kXnq8Oig8X1Mc+6o2/ZZRrAnkNfXWrU2zWsiWCgLqdeWtVfGXSzz5fl5V0VFKomMbc3b4Qya3PGuThz3+Zp31NdWre+tdtJClO2MTY728zXJtn7zeZp/eEHeD8KbhZJNGhC1MQ6s/ebzodW33m86dBKILG6l20GpjWG+8aktmMbIFxYbOCpDcZOVlngDOvcTSF+360uoJsrHB574OnlmHrUsiSRbE7lQltTGEgIAFCEtlEwSwUMYnfKz/ADGm2DuM7QAK6xOpBPM0thUaSwKg6Tpv366can4KT+MqQpcsZSNe1/DII99WPZ/0i4vDgI1zrFHC6O0PB/a85qssjzvn8OlcFI4eMmazKCkqkEcji7RpGA6bW75hnNtvuuYX+U7vODVhw9m43sqx8ASfdWM23Ekkb9NdeOsT3aVO9GumeKwr2lW85thxmttqkSAZHHT4VFdOlw9j1Y/+m3GtCbNOvdHrrHtYfODwdQfRxTlOjJyBTYKqBGWYAA1AUAkASSYiNTXXRr6V8PiFi4BYcAlsxCpAA1zcyZ0jlUliPpHwijS6G/ArN6qIqscaj5OXN1byKtCX4GGA6H4O9aRgLjEl9zECFYgyMsEyOWvM6VEdIeia27qhVutZZZJy6oxJBHs6LAGsRr3U9xP0l2CZVLxPcI7vtc++k8d0ptlYe1iV9oAoYIymCwO/fm8q23FeTjUZN3RTsYLluw4CkjUArAjUATEkHf57+VSuY4llLliU3QZA8OWprUW6Q7PugW76XHB0zXEIcSR+0tgHfB1mq1t7ohh7uZ8BiluFST1NxlFwGdyHSdeDARzNHJmUWvBVVYsC08j751HfVg2OjNauxJBWNDu1A7tNarKI63Cjgo4lCjSSCp1B5EHlVg2RjgqkDSSgn+cGDHCKlwwRerZuM+TtkswIhSxJWdNB7z4VP7VxM2VEnVdcw0Om4jnp7qhei3SO015bhusQhzFCslQcwlSFkidNeR1pbaVm3eHad41jLn0/liPSrqdIzotknsO+lsQXUBhmAnQeHzmKW210iWzaa5bC3iNIR0kEjs6EjMNRoDMVne1dmOisRfNy2YlWzpuOm9creY1qoY7E5rgVQ4ywWVjvju1iPDWhZnWyB4lfJJbRW/euvcLtLsWOot6nf2JOXXvoUE2wYEajgSDPvihXL35/0lO3H2XbDvezAujhRMgFSG5bjOlEL7dbOS4tvKZlO0TIgghvZif+ZqxHCuN9txTLE40Wv1qso5lZHmNPWob+jVMa38YiAls459h484qrbV6Zdootw5JVScpiCQHbvABOnGNdKT6T9Ies7I7KchvPjFVe5cESI38R867cWOMN5cicJTVA6T7RVrqC2/WIN50AJ0PDhBiTv15Uthtprovsk8tQffTdnXiF8vlSYt2/uj3EiulZiT6V1QvjMVOkzG/dw4U2sWJPh8T/AH612Cp0EiDHDx/KjFyNx8x8jQppytlHiccemJ21qkjYpUYnvXzI+IroXf4Z8CD+dW7kWcjxTXga3LcA1zZsdkU5v6j2W8j+VAX0G8x46fGnaFUvQhkoJZ1pwroeI86f7LyG4AxABBAY+ypI7JPITGtDEiN204d5UFRCqAf4VC6x4VHrfyuoIkZSCPEsfQwfECpTaloByAQYJEggjQ8CN/jUTe9vwH5VLIviWxv5HVte1bnXtflT+4AhgCAQeM7tYn3UwtmDb/EKmMbbBAJGgIPkZqNFcj3GSsDuk+FddRTnKFEbgNKKycwnvPxilwYW4xvJ41zhrbZ0iCMy7+GoqRNgcqkdioFZsrKjwMrkGAQ6kxoSCRmWYjtVWMsXDTMtTW6G2xcG6vey2rzm3nJW3bUsQh1KltY3eyDU/wBEXG0L4VMOdAzF3uMxUWwJ0UDXUADmam9l4hnx+dbhW+j3g4E6Kh7J17IBgIVJgwsARU7gtmW8Nj1xpLAXDde6S2ZbZeFJJA/VnNPaMrl4hSazlhDHKvsax5ck429iTwX0eoQGum0zTIyoSCJ7BBcyNIkc/MyDdAMLcWY3qANF038hrqd3jT/ae37VovnuqpRc5zTAkHSQNZgwBrp4U02Dt1MQBcylEaSEcEODv0EbokyNDzqTr0bt+zNekPQg4a8yOltlYZrbqWt5hMMCCWCsunMGRzqIx2w2ENNtg51lgWWAucqecknT862rpC9q7ZyAoxkETBO7hxXgJqiW9j4e4HRkNt0YZwIlc8Zbg0gqcoMjeM06ihLVKkVv+G5Sk9jPj0TcHMBmMmD1onfJ9o75p3hdjuCP0cawwF1SBAXL+L/ilSy5yEYtGoOoJB17QBidd2tF9bCjtMQATuYATu1j+9Ki51yiVD7Y2Iv4UgixAIVCWuA6dY7gkKPvXCPcKmrnTPF5Av1EnWZVidSPw1CW8YmT2rh3GZJ3ExG/1pEbTWILXIWNScuXU8orOuL3o2pNKkyUvdI79yyyXMJcYyoZdcxGpDezAEiKp21til7pcYbE2uMBMwneTIUVYExwWWtvodDJnwMmfKkLt92P6yNdBmIGh15CKanFcIUm5csg7mxuS3iCAeykjUA/nQq0LiGAAGWABx/5oUtcfQaV7NfGIHKPfVQ+kDbA6s4dIlgCxblrAWOMgGgm3Y/ar/UPnVc6VXs7dbmDSMsAiRAge6uuK33JN+jLcVtg5zoCASBvkxT+zYNxVdUMEcIO7TUDcai2wRlpRjqeB3TU9sS6VtAAbi4gidCVbd76agnyb7skM3sxv+R8q4NsVYlx4IhknwP5GR60m2HsPwA9xHqhy0PEvDKR6hr9SK2EI1B3z+VEwJqfOwlb2HPuKt8qb3dguNzA/iBX8iPWsPFIrHPAhiK6S5T19l3R9gn8JDf6TTZ7caMCD3iPjU2mi0ZxfkNL3eRXZxJ+9+dN2SiFqjUzWhM7a9O9VPiorkMv3B7iRXJFFlpqTMyxw9Dq1cQb1P8AUT+YrtsPYYMS1xTHKe4caZA0LjaUObCOGArcw6BQRdLQZAyEa+NTLWpUDfOlV663Zq/dGtlZkFx+I7I7vve+r4rmzh6iKxkbjdgqQpO9kRt8CQoRoHe6sffUUloqIAEDTlu8atfSDs2gR9h3T4Ovqz+VVK9icgGhPh3RrrW8ySSSIYndsU1iTp76lujmxnxF+0ogKzqGJOXQ79YOpExx0J4Ehrs/Ci4MxOVVgsx1CzuEfacwQFG+DuAJFs6I7OvXLyXcOidXhmBFu45XNnV1JdgplyN5jSAAIrklKkdCVlwv7EuW7bFbWRma47lStwOznMSW7BXlqDw10qJ6Q4+x1IS5be23ZFxgqmUcuLbIQxBObNBB1GYHfU9jeni4dlTF2LlgtJDKVu2zBAJlO0BrxUUdq5hMR1jYe9aZrkZwr+1ABUMkhlOkysGddagsjTtopoVURW3NiLcXrTicqMygrADuBbCW0Yycm4zAI104RZ8JtG2FS2uZggUQyuNwgHtju31mX0gsLdzCut4glSAjl2tTbgBleWKE5iNRBMyVNMsLtraNy9ZCvkGZcu42zrvLLIceE8a6FkTVkJYnZonSbovbxDWrguLaYMSQUQlwTmOVpVgdWOYE+1rMUh0k2YBg77Lma4thwHntdkZ+Gm9Z955mnuzbRW2qEyATlHaIAPCWJJ/6pTHhDbdZUMUfdGYdk66borlnO5Wjpxx0xpmJdHMETimhoIk6cQdRx76suK2LmWRl94Ma790U2tdG2Qlrd4g7vZknXx0nSad4e3iVEHI5P3jwHIRoa1J2+SCQ2vbPyKQVWCeE9qeAjWa5TB6cRp3z6+7yo8ZaxTOpypCQVJYidDvkgE8NaanH3xczXLJ0O9dRqIMR50qHQocL2MvAGdy7u7zri5gQ3tHUGR4Dh2SPGnNvayggMCG3wQYI1n0pTE7QskhVgk74HpoOXHlRuDiMEwMjQp/mFCnjXE4HTwj0mhTFpKNgNhYi+4S3dVmPDMRwneQBuFP9o9CMbh2VbrKhf2e3pvC7xoNSPMUWyMcbd9WGkERu3rqPh61r3SvDDE7PF5derhp45WUBvJSG/lr0lFNWc0pNMzL/APFm1YORc+UwQt5ZmAR7RE6EH31B4q/jtn3sl9XRhqUujMrA8pkEd4Pvrfugu2uus2nb2iOpufjtglD71zD+mo/6bejQxGzmvBf0mGIcHjkJC3R4QQ38tZlGuAUn5MqTawuKHKBlYT3rzHuPHwroXrTcSp79fjPpVUweJYWXCkgqQ2nI9lv/AFpNdpvznxpWbLmMNm9llb++/N+VGOsXdmHgSR/7fAVVbO245jwqWwe3idAwPcd9OxkoNoHiFbxEH0M/5adLilKMWBVV36yP6WH5UzXaUiGSfX41zjLqmy6qI4x7xT1MVIQ/xPBuSDlHjbZfVKUTZNi5+rf+h1b0aD61UbK6k+6lrhy8yfQUtS8o0nJcNliu9G2G5/6lYeokVGXcOymCN3u8prjA7euWWUhma3pmUkkRxyzuIq24jFwZyq6kSCQY8wCPhS0xfBtZprncqlzBuBmKNl+9GnmNKQbWrhZ2hbk5bZQnf1TAj3hTr5U4tpac6zE657E+uXWs9lPyWXVSXMSj28MXZU+8yjzMGtWGKW3bASOQHIDdUP0lOFw5TqyrMmUsFsLbaeI3SNO/jUfZ2pbmes3jRWBVhxEg79OVXwrSuTnz5O5JOh7tC5ms3gdT2Lg9zZD/APb6VXLWy+tJZiUtp7bzuncoH23MaL4nQAkTuzrZvXWBMWzbuhj9qBbY9kHeQwXeQJgTSX1B8TetWLRW2rA9WjcBrJYkjPcOXXidBAACjGa5S2MwVIYHG5oVUyIs5RIOp0LMftOYEmOAAgACtZ+jjD5cKz/fc+SqAPWaqm0vouv2rQdJuuCsqmsg+1AIDAjTTWRO7dVw2C7WcJYTIfYLNodCWJA8YiuDPsjrxoa9JcJcvXTlWzdTKqFWaLiHtEsoYQYDg6SdOFc7f2OhBvPat5sOhuo6iGPViUVxGu7nwqWW7aft5AZntZe7WSO7nUT0obLs3GMpZs1pgs67xlEc/armUnaRXSZd0s2u+JexlgWpY27YA/RswTrQTJaS4LFTuJMTNWfo5hrmdER+qA1MANMKfaU9nf41Wf8AD2zWcyAFwGmROddJ1+8BB7wOU1oGzurtOWd1Xsn2iAeHDwroyOqMRRMW8LcgBjn1mVLDxGRmg/1e6pJCuRlSNxB0ggkQMwiRrzFQtrpZhwY6znqVYLp/EwA9aW//ANRhzJLp2AWBEmIE+0BpPrUbb2ZukhviNjXJMBW47yu/TiO6mN3Zt9f2GbwuoPiaseH2ojXAMw1RSDmENOYnLOpEAa98VIxXV2os5NVFFbAXIk2Lk8uywPkaRXDuN9u4Ika22A9BFX8oDwHlSdzDKd48iR8DWeygsod7D5oDKO7MBr4TqKa/UN+hU8CB8jWiHDLEa+8k/Gk2wSn/AKU/EUuy/DC7KHkPM+TUKuh2La+4v9I+dCjtP2I8/o8MD8a2j6O9oLdwrYe5yZSD90/8MR7qxSQSPHjr61cOhG0WS5EuGZSAVEsDqJAnWASfdXoRfKOeSssvQ/FNZvYnDMYaM6d92y0j+pkPnVn2j0xXE4N7blLRvqyST2Qraey3aaVJEgRx7qirfRIlhiROcMrFrpyl10zwo0WQJ7Ukk99O8VhLLvm6lSBIXOMxAkmO13k1lsaRgOBSLrIeOdPQgeoFIG1Ux0nsdVtK+AIAvEgDdDHMAPcansR9H9xlD2nVgyhgGlTqJidQfSsqjZRilc5am8dsG9a/WWmUc4lf6hpUebNOhWdYXa9y3uaRyNTGH6SIwIcZZHuqBazSZt0DHtqMw5ZvzoONJ7z7zxH986b4duHvpy4JkrHeDGh4kTQAgR2T3GrfsPEpcsW8+9RlnUER3jUaRVRYQviakejWPVc6OYmCJ8j+VFgW5dji5orFvHK4/wA4J9ak8D0XvKrGFgCdzjd+C6B6VXbdzeVYU4sdIL1rc7D36U7QtzjpGrMrs1xJIMAXLp4aBQ1w+tVuzt9lIL21dlACkyIjjpoT31aLu2Evmb1tSx0JGhPGTB1PfTLFpaVWKW1mDlB11gx7R8KbaXA035C2J9IuIsAoiWyrMWKvaS4CTzkZuHA1OjptavZfrGybLZTINlrmHIPNchOvhVGt4i4GUvcCgEHKCBMcIXSlr23+/wAqlbGWvD/SVfthkFxwPs59WXUHjv0GWe8mpfY30hWUABvXlJPaBW3ctjQCRLK/DcDWZXNrFt4nxpxs+/YchLtsrJ1uLcyx3lWBWB7qJLUqZqMnHg3jC7atXtLWIw1wEaxc6t9d46t5JPhTPpN0VxX1Y/VCrNIzBiQdGBJSBBYFRvHOqBsnZrWmDYbG27yCT1TMIOhjskkb4nQVc9mYi4ttC4UXMozdWAomNYy8PCoLFBPgq8smiL6P2NoYdXZ8JcuiBkC2VEEEkwVQE7/Q0x2j0+x9ppvYW5YshgGZkbNB3wScoaN3OreNpXc4brrun2c5yHxUzr4RTx9ts65XMg+HD3VTRB70T1z9jnY2ItYnD2rwf9YgJ9rLI0cAgncwI3cKa4zoPhbhkgZpmVuupnn2jHpR29oLpuEADQAaDcNKWXGKeNFJcCtsYr0CImLt5s0TmFq6CQSZPZ30rcwGMTdiEb/+loqfQn4U9S9yNL28e43M3maYEQcRjV+xYufhcg+oFJYnpFibaMzYJyVBPZYEaCeEmKnjtBuIU+Kr8qMYteNsfylh+Zp2KimbC+k+xiHFt0azcJgAkGTy1gjwIq24fFhgDDDuYFWHiDUV0o6K4THWytxGS5rkurlLKY0k6Fl5g+m+q30K2TtOw62rt211AZs3WsXIAMDqistrvAOg48qRt00X/PQofVB+8t/1H8xQoMGa7D2QitGDsdoRN67qV8J0TwEmn+2Ohj/rlvZnUEtPZ0g5gp8J3nyqzWyttYAVEUcNABVO6V9I7lxGWzbJUGJbspO+XmAx5LOnGTu6KUSFtkle2zcxOHS2TlGUI28liBlLHUTrw3b6d7O2athBbVmYj2iYGsSQoGigExA76rfRzalxsgc22KsCcttQEVRoJAEljxnTSN5q3Hs2Q5ElmYzOsDf61NlEY59IqRtK4eYtH/Io/KtO2IZw9r8C/Csv6f3g+0HjgEX3gQa1HYtr/wCNZn7i/Cs+DSHTLUfidh2X9q0h/lqTWzyoFaQyq4zoFhm9kMh/haR5NNQeL+jh/wBndVu5gVPmJHwrRSKTKU7YqMhxnRLE2zraY96doelRtxHQwyweRBB8jW3NbB5GkHwsjgRybUeu6nqFRiF4s3CkuqNa7jOi+Gf2rIQ817PkVgeYqo9Iej1myge27dpyqqxBlQDLaAHePUU1TDgqSEjcSPA0qMdc++3x+NKmzXBs06FYQx9z73oK4uYt23sT7676mi6mlQ7EIo4pbqePCnNrZF1vZtXD4I0fCigsZCu1qSTo3iD+wue9Y+NOLfRDEn9lHiyj86LQDfZeNuKYt20c8jaW4f8ASTWhbHxmMdGa6iWLaBZYqS5JMKqJm3k84A76ZdG8BiLK5LnVZOEHtjxhYYeOtWHal3KlkPpb6pmWc+Rrpcr2ymui6x86nOVI6Onxdyaiw8BiNSt17itqB1ttLagrqwLg74I0I+NO0x9iQvXGTAz5D1IYiQpuTpu3xTPHbQwtxzJ0c38z5WOXOVNu6oPLLl560WIxuGcy6dWDezKpVlD2xaypJUaAuBmIE9oxUe4/sej9Jjf8siTt28wlXtMOa3bZ/wDajv4m1aIW4bhMBna2FZLYYwucz8KhMZiMOczBLFxurAUBCyF+sB+4ozZMw3cBMmlVX6sl63ctiyzm01sKgcFc5ZlzQQ5AOmbiKO4zMeigt3f+OP8AqJpgATF+wY49bb/M6V3ZJJAW7aJO4LeQk+Aza1Bddhg9uHtZFY6ZWudnIwHWTaUntZSZLGd0CuUxuHa2q3BbByJnKIVbrOsGcyF0i2DoNO1umn3H9jP0S/u/Ystu47ewyXIiQjo5E6CQDIE8ac4baAXMHayRmTN+kt6QWkGW0JmBVQxWKtHLkuW7Ji4CbOduyV7KMerSZIiTJ7Wp0pa/fwpKFOrUItxR2HMFh+je+CmpB0jtSe7SjuD+hX3/AGLWu07WnascJ/SWj9kAx2hmkgmTunca7fFqVUqVZVlZVkYDtFlBKcYPGNx51VVxmEDKMq5esXrM1o9pOqAd10lFLiYEGnGy76s7NbjL9XYXoXIofOTaAEAZgMo05eNNTtk8nSKMXLf8k79ZXmKFQnWnmaFVo8+yC2ltY3SQJyiYBJ15Ex5gVBts3rGXrHZt86mdAY1NHQqpNE1cazhLKLAX7V1gCZj2Rx0En+5qLs9L87u1rMyZYGbRVOuu/Nrp9mhQrLNLgpz7OuXcQCxDM7jUcSTpvrcMPhMiKn3VVfIRQoUmNBlKTK0KFZGcEUQFChQACtcRQoUAIYvCh1KksJ4qcp8xUO3RDDEy1tidNS7nduG/dR0KAoC9FMMP2C+8sfiaTvdDsMf2QH4WYek0KFO2FBp0Vww06lT4yT5zStvYVhd1i0P5QfjQoUmxDhsOsRlGXlw8oikcPs22hlECk/d0HkDl9KFCgY4KUQFChSAEClbGMdBCMVB4A6eVChQHkW/xa9+8b0+VEdq3v3rec/GhQp0MNds3v3je6PlXNval1dBcYazE8eJoUKKA7/xe9+8Pp8q6G2rv7xvT5UKFFBYY21d/eH0+Vd/4vd/eN6a+NChToA/8Xu/vG9PlSV/Hu4hmLDfB+NHQooTEdKFChQI//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9950" name="Picture 14" descr="http://www.google.com.mx/url?source=imglanding&amp;ct=img&amp;q=http://www.divierteme.com/wp-content/uploads/2010/11/cambiandose-de-casa-en-auto.jpg&amp;sa=X&amp;ei=-TMAUbG6NcSZrAHGzYHADA&amp;ved=0CAwQ8wc&amp;usg=AFQjCNGZPU_DVyifMNsv2peeufhMfpixiA"/>
          <p:cNvPicPr>
            <a:picLocks noChangeAspect="1" noChangeArrowheads="1"/>
          </p:cNvPicPr>
          <p:nvPr/>
        </p:nvPicPr>
        <p:blipFill>
          <a:blip r:embed="rId5" cstate="print"/>
          <a:srcRect/>
          <a:stretch>
            <a:fillRect/>
          </a:stretch>
        </p:blipFill>
        <p:spPr bwMode="auto">
          <a:xfrm>
            <a:off x="2843808" y="5221738"/>
            <a:ext cx="2448272" cy="1636262"/>
          </a:xfrm>
          <a:prstGeom prst="rect">
            <a:avLst/>
          </a:prstGeom>
          <a:noFill/>
        </p:spPr>
      </p:pic>
      <p:pic>
        <p:nvPicPr>
          <p:cNvPr id="39952" name="Picture 16" descr="http://www.google.com.mx/url?source=imglanding&amp;ct=img&amp;q=http://es.dreamstime.com/adolescente-desesperado-thumb21108144.jpg&amp;sa=X&amp;ei=szQAUcKXLI7sqAGRuYGwDA&amp;ved=0CAsQ8wc&amp;usg=AFQjCNH153RDVsc5s09y4Aq4BmhcKpvRiw"/>
          <p:cNvPicPr>
            <a:picLocks noChangeAspect="1" noChangeArrowheads="1"/>
          </p:cNvPicPr>
          <p:nvPr/>
        </p:nvPicPr>
        <p:blipFill>
          <a:blip r:embed="rId6" cstate="print"/>
          <a:srcRect/>
          <a:stretch>
            <a:fillRect/>
          </a:stretch>
        </p:blipFill>
        <p:spPr bwMode="auto">
          <a:xfrm>
            <a:off x="2987824" y="3501008"/>
            <a:ext cx="961227" cy="14466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ox(i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ox(i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9940"/>
                                        </p:tgtEl>
                                        <p:attrNameLst>
                                          <p:attrName>style.visibility</p:attrName>
                                        </p:attrNameLst>
                                      </p:cBhvr>
                                      <p:to>
                                        <p:strVal val="visible"/>
                                      </p:to>
                                    </p:set>
                                    <p:animEffect transition="in" filter="box(in)">
                                      <p:cBhvr>
                                        <p:cTn id="27" dur="500"/>
                                        <p:tgtEl>
                                          <p:spTgt spid="39940"/>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9944"/>
                                        </p:tgtEl>
                                        <p:attrNameLst>
                                          <p:attrName>style.visibility</p:attrName>
                                        </p:attrNameLst>
                                      </p:cBhvr>
                                      <p:to>
                                        <p:strVal val="visible"/>
                                      </p:to>
                                    </p:set>
                                    <p:animEffect transition="in" filter="box(in)">
                                      <p:cBhvr>
                                        <p:cTn id="32" dur="500"/>
                                        <p:tgtEl>
                                          <p:spTgt spid="39944"/>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nodeType="clickEffect">
                                  <p:stCondLst>
                                    <p:cond delay="0"/>
                                  </p:stCondLst>
                                  <p:childTnLst>
                                    <p:set>
                                      <p:cBhvr>
                                        <p:cTn id="36" dur="1" fill="hold">
                                          <p:stCondLst>
                                            <p:cond delay="0"/>
                                          </p:stCondLst>
                                        </p:cTn>
                                        <p:tgtEl>
                                          <p:spTgt spid="39950"/>
                                        </p:tgtEl>
                                        <p:attrNameLst>
                                          <p:attrName>style.visibility</p:attrName>
                                        </p:attrNameLst>
                                      </p:cBhvr>
                                      <p:to>
                                        <p:strVal val="visible"/>
                                      </p:to>
                                    </p:set>
                                    <p:animEffect transition="in" filter="box(in)">
                                      <p:cBhvr>
                                        <p:cTn id="37" dur="500"/>
                                        <p:tgtEl>
                                          <p:spTgt spid="39950"/>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nodeType="clickEffect">
                                  <p:stCondLst>
                                    <p:cond delay="0"/>
                                  </p:stCondLst>
                                  <p:childTnLst>
                                    <p:set>
                                      <p:cBhvr>
                                        <p:cTn id="41" dur="1" fill="hold">
                                          <p:stCondLst>
                                            <p:cond delay="0"/>
                                          </p:stCondLst>
                                        </p:cTn>
                                        <p:tgtEl>
                                          <p:spTgt spid="39952"/>
                                        </p:tgtEl>
                                        <p:attrNameLst>
                                          <p:attrName>style.visibility</p:attrName>
                                        </p:attrNameLst>
                                      </p:cBhvr>
                                      <p:to>
                                        <p:strVal val="visible"/>
                                      </p:to>
                                    </p:set>
                                    <p:animEffect transition="in" filter="box(in)">
                                      <p:cBhvr>
                                        <p:cTn id="42" dur="500"/>
                                        <p:tgtEl>
                                          <p:spTgt spid="39952"/>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39954"/>
                                        </p:tgtEl>
                                        <p:attrNameLst>
                                          <p:attrName>style.visibility</p:attrName>
                                        </p:attrNameLst>
                                      </p:cBhvr>
                                      <p:to>
                                        <p:strVal val="visible"/>
                                      </p:to>
                                    </p:set>
                                    <p:animEffect transition="in" filter="box(in)">
                                      <p:cBhvr>
                                        <p:cTn id="47" dur="500"/>
                                        <p:tgtEl>
                                          <p:spTgt spid="399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TotalTime>
  <Words>528</Words>
  <Application>Microsoft Office PowerPoint</Application>
  <PresentationFormat>Presentación en pantalla (4:3)</PresentationFormat>
  <Paragraphs>24</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Mirador</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40</cp:revision>
  <dcterms:created xsi:type="dcterms:W3CDTF">2013-01-23T16:40:57Z</dcterms:created>
  <dcterms:modified xsi:type="dcterms:W3CDTF">2013-01-23T19:10:27Z</dcterms:modified>
</cp:coreProperties>
</file>