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7" r:id="rId2"/>
  </p:sldMasterIdLst>
  <p:notesMasterIdLst>
    <p:notesMasterId r:id="rId8"/>
  </p:notesMasterIdLst>
  <p:sldIdLst>
    <p:sldId id="258" r:id="rId3"/>
    <p:sldId id="257"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79299" autoAdjust="0"/>
  </p:normalViewPr>
  <p:slideViewPr>
    <p:cSldViewPr showGuides="1">
      <p:cViewPr varScale="1">
        <p:scale>
          <a:sx n="79" d="100"/>
          <a:sy n="79" d="100"/>
        </p:scale>
        <p:origin x="88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CDEA10-DA68-4EBE-8673-CC68C925702A}" type="datetimeFigureOut">
              <a:rPr lang="en-US" smtClean="0"/>
              <a:pPr/>
              <a:t>2/28/2015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BAD9D2-9A3E-45BD-940B-B1A4148C666D}" type="slidenum">
              <a:rPr lang="en-US" smtClean="0"/>
              <a:pPr/>
              <a:t>‹Nº›</a:t>
            </a:fld>
            <a:endParaRPr lang="en-US"/>
          </a:p>
        </p:txBody>
      </p:sp>
    </p:spTree>
    <p:extLst>
      <p:ext uri="{BB962C8B-B14F-4D97-AF65-F5344CB8AC3E}">
        <p14:creationId xmlns:p14="http://schemas.microsoft.com/office/powerpoint/2010/main" val="2370988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065E6C48-3050-4DE4-ABAD-8ECDA827089C}" type="datetimeFigureOut">
              <a:rPr lang="en-US" smtClean="0"/>
              <a:pPr/>
              <a:t>2/28/2015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3605804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65E6C48-3050-4DE4-ABAD-8ECDA827089C}" type="datetimeFigureOut">
              <a:rPr lang="en-US" smtClean="0"/>
              <a:pPr/>
              <a:t>2/28/2015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2007077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5E6C48-3050-4DE4-ABAD-8ECDA827089C}" type="datetimeFigureOut">
              <a:rPr lang="en-US" smtClean="0"/>
              <a:pPr/>
              <a:t>2/28/2015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3860015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065E6C48-3050-4DE4-ABAD-8ECDA827089C}" type="datetimeFigureOut">
              <a:rPr lang="en-US" smtClean="0"/>
              <a:pPr/>
              <a:t>2/28/2015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2601264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065E6C48-3050-4DE4-ABAD-8ECDA827089C}" type="datetimeFigureOut">
              <a:rPr lang="en-US" smtClean="0"/>
              <a:pPr/>
              <a:t>2/28/2015</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945945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065E6C48-3050-4DE4-ABAD-8ECDA827089C}" type="datetimeFigureOut">
              <a:rPr lang="en-US" smtClean="0"/>
              <a:pPr/>
              <a:t>2/28/2015</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1243445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5E6C48-3050-4DE4-ABAD-8ECDA827089C}" type="datetimeFigureOut">
              <a:rPr lang="en-US" smtClean="0"/>
              <a:pPr/>
              <a:t>2/28/2015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1994248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065E6C48-3050-4DE4-ABAD-8ECDA827089C}" type="datetimeFigureOut">
              <a:rPr lang="en-US" smtClean="0"/>
              <a:pPr/>
              <a:t>2/28/2015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22039631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065E6C48-3050-4DE4-ABAD-8ECDA827089C}" type="datetimeFigureOut">
              <a:rPr lang="en-US" smtClean="0"/>
              <a:pPr/>
              <a:t>2/28/2015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2920744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5E6C48-3050-4DE4-ABAD-8ECDA827089C}" type="datetimeFigureOut">
              <a:rPr lang="en-US" smtClean="0"/>
              <a:pPr/>
              <a:t>2/28/2015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2648060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5E6C48-3050-4DE4-ABAD-8ECDA827089C}" type="datetimeFigureOut">
              <a:rPr lang="en-US" smtClean="0"/>
              <a:pPr/>
              <a:t>2/28/2015</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C3AA034-2318-482F-8C8F-1CCC67A25250}" type="slidenum">
              <a:rPr lang="en-US" smtClean="0"/>
              <a:pPr/>
              <a:t>‹Nº›</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382028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065E6C48-3050-4DE4-ABAD-8ECDA827089C}" type="datetimeFigureOut">
              <a:rPr lang="en-US" smtClean="0"/>
              <a:pPr/>
              <a:t>2/28/2015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1450149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065E6C48-3050-4DE4-ABAD-8ECDA827089C}" type="datetimeFigureOut">
              <a:rPr lang="en-US" smtClean="0"/>
              <a:pPr/>
              <a:t>2/28/2015</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C3AA034-2318-482F-8C8F-1CCC67A25250}" type="slidenum">
              <a:rPr lang="en-US" smtClean="0"/>
              <a:pPr/>
              <a:t>‹Nº›</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714514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065E6C48-3050-4DE4-ABAD-8ECDA827089C}" type="datetimeFigureOut">
              <a:rPr lang="en-US" smtClean="0"/>
              <a:pPr/>
              <a:t>2/28/2015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3140221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65E6C48-3050-4DE4-ABAD-8ECDA827089C}" type="datetimeFigureOut">
              <a:rPr lang="en-US" smtClean="0"/>
              <a:pPr/>
              <a:t>2/28/2015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2260023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65E6C48-3050-4DE4-ABAD-8ECDA827089C}" type="datetimeFigureOut">
              <a:rPr lang="en-US" smtClean="0"/>
              <a:pPr/>
              <a:t>2/28/2015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C3AA034-2318-482F-8C8F-1CCC67A25250}" type="slidenum">
              <a:rPr lang="en-US" smtClean="0"/>
              <a:pPr/>
              <a:t>‹Nº›</a:t>
            </a:fld>
            <a:endParaRPr lang="en-US"/>
          </a:p>
        </p:txBody>
      </p:sp>
    </p:spTree>
    <p:extLst>
      <p:ext uri="{BB962C8B-B14F-4D97-AF65-F5344CB8AC3E}">
        <p14:creationId xmlns:p14="http://schemas.microsoft.com/office/powerpoint/2010/main" val="4287926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5E6C48-3050-4DE4-ABAD-8ECDA827089C}" type="datetimeFigureOut">
              <a:rPr lang="en-US" smtClean="0"/>
              <a:pPr/>
              <a:t>2/28/2015</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0C3AA034-2318-482F-8C8F-1CCC67A25250}" type="slidenum">
              <a:rPr lang="en-US" smtClean="0"/>
              <a:pPr/>
              <a:t>‹Nº›</a:t>
            </a:fld>
            <a:endParaRPr lang="en-US"/>
          </a:p>
        </p:txBody>
      </p:sp>
    </p:spTree>
    <p:extLst>
      <p:ext uri="{BB962C8B-B14F-4D97-AF65-F5344CB8AC3E}">
        <p14:creationId xmlns:p14="http://schemas.microsoft.com/office/powerpoint/2010/main" val="3781877811"/>
      </p:ext>
    </p:extLst>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 id="2147483999" r:id="rId12"/>
    <p:sldLayoutId id="2147484000" r:id="rId13"/>
    <p:sldLayoutId id="2147484001" r:id="rId14"/>
    <p:sldLayoutId id="2147484002" r:id="rId15"/>
    <p:sldLayoutId id="214748400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nodulo.org/ec/2003/img/n017p02n.png"/>
          <p:cNvPicPr>
            <a:picLocks noChangeAspect="1" noChangeArrowheads="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artisticPaintBrush/>
                    </a14:imgEffect>
                  </a14:imgLayer>
                </a14:imgProps>
              </a:ext>
              <a:ext uri="{28A0092B-C50C-407E-A947-70E740481C1C}">
                <a14:useLocalDpi xmlns:a14="http://schemas.microsoft.com/office/drawing/2010/main" val="0"/>
              </a:ext>
            </a:extLst>
          </a:blip>
          <a:srcRect/>
          <a:stretch>
            <a:fillRect/>
          </a:stretch>
        </p:blipFill>
        <p:spPr bwMode="auto">
          <a:xfrm>
            <a:off x="5137955" y="620688"/>
            <a:ext cx="4042557" cy="2879291"/>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755576" y="1838434"/>
            <a:ext cx="5256584" cy="1446550"/>
          </a:xfrm>
          <a:prstGeom prst="rect">
            <a:avLst/>
          </a:prstGeom>
          <a:noFill/>
        </p:spPr>
        <p:txBody>
          <a:bodyPr wrap="square" rtlCol="0">
            <a:spAutoFit/>
          </a:bodyPr>
          <a:lstStyle/>
          <a:p>
            <a:r>
              <a:rPr lang="es-MX" sz="8800" u="sng" dirty="0" smtClean="0">
                <a:solidFill>
                  <a:schemeClr val="accent2">
                    <a:lumMod val="50000"/>
                  </a:schemeClr>
                </a:solidFill>
                <a:effectLst>
                  <a:outerShdw blurRad="38100" dist="38100" dir="2700000" algn="tl">
                    <a:srgbClr val="000000">
                      <a:alpha val="43137"/>
                    </a:srgbClr>
                  </a:outerShdw>
                </a:effectLst>
                <a:latin typeface="Brush Script MT" panose="03060802040406070304" pitchFamily="66" charset="0"/>
              </a:rPr>
              <a:t>Carta Poder</a:t>
            </a:r>
            <a:endParaRPr lang="es-MX" sz="8800" u="sng" dirty="0">
              <a:solidFill>
                <a:schemeClr val="accent2">
                  <a:lumMod val="50000"/>
                </a:schemeClr>
              </a:solidFill>
              <a:effectLst>
                <a:outerShdw blurRad="38100" dist="38100" dir="2700000" algn="tl">
                  <a:srgbClr val="000000">
                    <a:alpha val="43137"/>
                  </a:srgbClr>
                </a:outerShdw>
              </a:effectLst>
              <a:latin typeface="Brush Script MT" panose="03060802040406070304" pitchFamily="66" charset="0"/>
            </a:endParaRPr>
          </a:p>
        </p:txBody>
      </p:sp>
      <p:pic>
        <p:nvPicPr>
          <p:cNvPr id="4" name="Imagen 3" descr="http://www.multiversidad.com.mx/eLearning/theme/afterburner/images/multii_plataforma.png"/>
          <p:cNvPicPr>
            <a:picLocks noChangeAspect="1" noChangeArrowheads="1"/>
          </p:cNvPicPr>
          <p:nvPr/>
        </p:nvPicPr>
        <p:blipFill>
          <a:blip r:embed="rId4">
            <a:duotone>
              <a:schemeClr val="accent3">
                <a:shade val="45000"/>
                <a:satMod val="135000"/>
              </a:schemeClr>
              <a:prstClr val="white"/>
            </a:duotone>
            <a:extLst>
              <a:ext uri="{BEBA8EAE-BF5A-486C-A8C5-ECC9F3942E4B}">
                <a14:imgProps xmlns:a14="http://schemas.microsoft.com/office/drawing/2010/main">
                  <a14:imgLayer r:embed="rId5">
                    <a14:imgEffect>
                      <a14:artisticPhotocopy/>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043608" y="5013176"/>
            <a:ext cx="2476273" cy="1507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2"/>
          <p:cNvSpPr txBox="1"/>
          <p:nvPr/>
        </p:nvSpPr>
        <p:spPr>
          <a:xfrm>
            <a:off x="3640277" y="5084155"/>
            <a:ext cx="5480103" cy="1600438"/>
          </a:xfrm>
          <a:prstGeom prst="rect">
            <a:avLst/>
          </a:prstGeom>
          <a:noFill/>
        </p:spPr>
        <p:txBody>
          <a:bodyPr wrap="square" rtlCol="0">
            <a:spAutoFit/>
          </a:bodyPr>
          <a:lstStyle/>
          <a:p>
            <a:r>
              <a:rPr lang="es-MX" b="1" dirty="0" err="1" smtClean="0">
                <a:solidFill>
                  <a:schemeClr val="accent3">
                    <a:lumMod val="75000"/>
                  </a:schemeClr>
                </a:solidFill>
              </a:rPr>
              <a:t>Multiversidad</a:t>
            </a:r>
            <a:r>
              <a:rPr lang="es-MX" b="1" dirty="0" smtClean="0">
                <a:solidFill>
                  <a:schemeClr val="accent3">
                    <a:lumMod val="75000"/>
                  </a:schemeClr>
                </a:solidFill>
              </a:rPr>
              <a:t> latinoamericana campus: Torreón</a:t>
            </a:r>
          </a:p>
          <a:p>
            <a:r>
              <a:rPr lang="es-MX" sz="1600" b="1" dirty="0" smtClean="0">
                <a:solidFill>
                  <a:schemeClr val="accent3">
                    <a:lumMod val="75000"/>
                  </a:schemeClr>
                </a:solidFill>
              </a:rPr>
              <a:t>Asignatura</a:t>
            </a:r>
            <a:r>
              <a:rPr lang="es-MX" sz="1600" dirty="0" smtClean="0">
                <a:solidFill>
                  <a:schemeClr val="accent3">
                    <a:lumMod val="75000"/>
                  </a:schemeClr>
                </a:solidFill>
              </a:rPr>
              <a:t>: Taller de Lectura y Redacción II</a:t>
            </a:r>
          </a:p>
          <a:p>
            <a:r>
              <a:rPr lang="es-MX" sz="1600" b="1" dirty="0" smtClean="0">
                <a:solidFill>
                  <a:schemeClr val="accent3">
                    <a:lumMod val="75000"/>
                  </a:schemeClr>
                </a:solidFill>
              </a:rPr>
              <a:t>Semestre: </a:t>
            </a:r>
            <a:r>
              <a:rPr lang="es-MX" sz="1600" dirty="0" smtClean="0">
                <a:solidFill>
                  <a:schemeClr val="accent3">
                    <a:lumMod val="75000"/>
                  </a:schemeClr>
                </a:solidFill>
              </a:rPr>
              <a:t>II </a:t>
            </a:r>
          </a:p>
          <a:p>
            <a:r>
              <a:rPr lang="es-MX" sz="1600" b="1" dirty="0" smtClean="0">
                <a:solidFill>
                  <a:schemeClr val="accent3">
                    <a:lumMod val="75000"/>
                  </a:schemeClr>
                </a:solidFill>
              </a:rPr>
              <a:t>Bloque 2 </a:t>
            </a:r>
            <a:r>
              <a:rPr lang="es-MX" sz="1600" dirty="0" smtClean="0">
                <a:solidFill>
                  <a:schemeClr val="accent3">
                    <a:lumMod val="75000"/>
                  </a:schemeClr>
                </a:solidFill>
              </a:rPr>
              <a:t>Clasifica los textos funcionales </a:t>
            </a:r>
          </a:p>
          <a:p>
            <a:r>
              <a:rPr lang="es-MX" sz="1600" b="1" dirty="0" smtClean="0">
                <a:solidFill>
                  <a:schemeClr val="accent3">
                    <a:lumMod val="75000"/>
                  </a:schemeClr>
                </a:solidFill>
              </a:rPr>
              <a:t>Profesor: </a:t>
            </a:r>
            <a:r>
              <a:rPr lang="es-MX" sz="1600" dirty="0" smtClean="0">
                <a:solidFill>
                  <a:schemeClr val="accent3">
                    <a:lumMod val="75000"/>
                  </a:schemeClr>
                </a:solidFill>
              </a:rPr>
              <a:t>José Agustín Ramírez Ramos </a:t>
            </a:r>
          </a:p>
          <a:p>
            <a:r>
              <a:rPr lang="es-MX" sz="1600" dirty="0" smtClean="0">
                <a:solidFill>
                  <a:schemeClr val="accent3">
                    <a:lumMod val="75000"/>
                  </a:schemeClr>
                </a:solidFill>
              </a:rPr>
              <a:t>11 de Febrero de 2015 </a:t>
            </a:r>
            <a:endParaRPr lang="es-MX" sz="1600" dirty="0">
              <a:solidFill>
                <a:schemeClr val="accent3">
                  <a:lumMod val="75000"/>
                </a:schemeClr>
              </a:solidFill>
            </a:endParaRPr>
          </a:p>
        </p:txBody>
      </p:sp>
      <p:cxnSp>
        <p:nvCxnSpPr>
          <p:cNvPr id="6" name="Conector recto 5"/>
          <p:cNvCxnSpPr/>
          <p:nvPr/>
        </p:nvCxnSpPr>
        <p:spPr>
          <a:xfrm>
            <a:off x="3563888" y="5160688"/>
            <a:ext cx="0" cy="1436664"/>
          </a:xfrm>
          <a:prstGeom prst="line">
            <a:avLst/>
          </a:prstGeom>
          <a:ln w="38100">
            <a:solidFill>
              <a:schemeClr val="accent2">
                <a:lumMod val="50000"/>
              </a:schemeClr>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77322891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763688" y="332656"/>
            <a:ext cx="5256584" cy="1415772"/>
          </a:xfrm>
          <a:prstGeom prst="rect">
            <a:avLst/>
          </a:prstGeom>
          <a:noFill/>
        </p:spPr>
        <p:txBody>
          <a:bodyPr wrap="square" rtlCol="0">
            <a:spAutoFit/>
          </a:bodyPr>
          <a:lstStyle/>
          <a:p>
            <a:r>
              <a:rPr lang="es-MX" sz="6600" u="sng" dirty="0" smtClean="0">
                <a:solidFill>
                  <a:schemeClr val="accent2">
                    <a:lumMod val="50000"/>
                  </a:schemeClr>
                </a:solidFill>
                <a:effectLst>
                  <a:outerShdw blurRad="38100" dist="38100" dir="2700000" algn="tl">
                    <a:srgbClr val="000000">
                      <a:alpha val="43137"/>
                    </a:srgbClr>
                  </a:outerShdw>
                </a:effectLst>
                <a:latin typeface="Brush Script MT" panose="03060802040406070304" pitchFamily="66" charset="0"/>
              </a:rPr>
              <a:t>Carta Poder</a:t>
            </a:r>
          </a:p>
          <a:p>
            <a:endParaRPr lang="es-MX" sz="2000" u="sng" dirty="0">
              <a:solidFill>
                <a:schemeClr val="accent2">
                  <a:lumMod val="50000"/>
                </a:schemeClr>
              </a:solidFill>
              <a:effectLst>
                <a:outerShdw blurRad="38100" dist="38100" dir="2700000" algn="tl">
                  <a:srgbClr val="000000">
                    <a:alpha val="43137"/>
                  </a:srgbClr>
                </a:outerShdw>
              </a:effectLst>
              <a:latin typeface="Brush Script MT" panose="03060802040406070304" pitchFamily="66" charset="0"/>
            </a:endParaRPr>
          </a:p>
        </p:txBody>
      </p:sp>
      <p:sp>
        <p:nvSpPr>
          <p:cNvPr id="3" name="Rectángulo 2"/>
          <p:cNvSpPr/>
          <p:nvPr/>
        </p:nvSpPr>
        <p:spPr>
          <a:xfrm>
            <a:off x="467544" y="1988840"/>
            <a:ext cx="8532440" cy="2948179"/>
          </a:xfrm>
          <a:prstGeom prst="rect">
            <a:avLst/>
          </a:prstGeom>
        </p:spPr>
        <p:txBody>
          <a:bodyPr wrap="square">
            <a:spAutoFit/>
          </a:bodyPr>
          <a:lstStyle/>
          <a:p>
            <a:pPr algn="just">
              <a:lnSpc>
                <a:spcPct val="150000"/>
              </a:lnSpc>
            </a:pPr>
            <a:r>
              <a:rPr lang="es-MX" dirty="0">
                <a:solidFill>
                  <a:srgbClr val="000000"/>
                </a:solidFill>
                <a:latin typeface="Source Sans Pro"/>
              </a:rPr>
              <a:t>La </a:t>
            </a:r>
            <a:r>
              <a:rPr lang="es-MX" b="1" dirty="0">
                <a:solidFill>
                  <a:srgbClr val="000000"/>
                </a:solidFill>
                <a:latin typeface="Source Sans Pro"/>
              </a:rPr>
              <a:t>carta poder</a:t>
            </a:r>
            <a:r>
              <a:rPr lang="es-MX" dirty="0">
                <a:solidFill>
                  <a:srgbClr val="000000"/>
                </a:solidFill>
                <a:latin typeface="Source Sans Pro"/>
              </a:rPr>
              <a:t> se utiliza para facultar a un tercero a realizar cualquier tramite comercial, legal o administrativo en nuestro nombre, sin la necesidad de nuestra presencia física o nuestra firma, para cobrar un cheque, recoger nuestra credencial de elector en las casillas del </a:t>
            </a:r>
            <a:r>
              <a:rPr lang="es-MX" dirty="0" smtClean="0">
                <a:solidFill>
                  <a:srgbClr val="000000"/>
                </a:solidFill>
                <a:latin typeface="Source Sans Pro"/>
              </a:rPr>
              <a:t>INE</a:t>
            </a:r>
            <a:r>
              <a:rPr lang="es-MX" dirty="0">
                <a:solidFill>
                  <a:srgbClr val="000000"/>
                </a:solidFill>
                <a:latin typeface="Source Sans Pro"/>
              </a:rPr>
              <a:t>. En el trabajo se utiliza para darle poder a los subordinados de realizar funciones sin la presencia del </a:t>
            </a:r>
            <a:r>
              <a:rPr lang="es-MX" dirty="0" smtClean="0">
                <a:solidFill>
                  <a:srgbClr val="000000"/>
                </a:solidFill>
                <a:latin typeface="Source Sans Pro"/>
              </a:rPr>
              <a:t>jefe.</a:t>
            </a:r>
            <a:r>
              <a:rPr lang="es-MX" dirty="0"/>
              <a:t/>
            </a:r>
            <a:br>
              <a:rPr lang="es-MX" dirty="0"/>
            </a:br>
            <a:r>
              <a:rPr lang="es-MX" dirty="0"/>
              <a:t/>
            </a:r>
            <a:br>
              <a:rPr lang="es-MX" dirty="0"/>
            </a:br>
            <a:endParaRPr lang="es-MX" dirty="0"/>
          </a:p>
        </p:txBody>
      </p:sp>
      <p:sp>
        <p:nvSpPr>
          <p:cNvPr id="4" name="Rectángulo 3"/>
          <p:cNvSpPr/>
          <p:nvPr/>
        </p:nvSpPr>
        <p:spPr>
          <a:xfrm>
            <a:off x="1187624" y="4725144"/>
            <a:ext cx="7956376" cy="2169825"/>
          </a:xfrm>
          <a:prstGeom prst="rect">
            <a:avLst/>
          </a:prstGeom>
        </p:spPr>
        <p:txBody>
          <a:bodyPr wrap="square">
            <a:spAutoFit/>
          </a:bodyPr>
          <a:lstStyle/>
          <a:p>
            <a:pPr>
              <a:lnSpc>
                <a:spcPct val="150000"/>
              </a:lnSpc>
            </a:pPr>
            <a:r>
              <a:rPr lang="es-MX" dirty="0">
                <a:solidFill>
                  <a:srgbClr val="000000"/>
                </a:solidFill>
                <a:latin typeface="Source Sans Pro"/>
              </a:rPr>
              <a:t>Las funciones o implicaciones deben venir bien delimitadas dentro de la carta poder, es decir, si vamos a permitir a un tercero realizar el cambio de propietario de nuestro </a:t>
            </a:r>
            <a:r>
              <a:rPr lang="es-MX" dirty="0" smtClean="0">
                <a:solidFill>
                  <a:srgbClr val="000000"/>
                </a:solidFill>
                <a:latin typeface="Source Sans Pro"/>
              </a:rPr>
              <a:t>automóvil, </a:t>
            </a:r>
            <a:r>
              <a:rPr lang="es-MX" dirty="0">
                <a:solidFill>
                  <a:srgbClr val="000000"/>
                </a:solidFill>
                <a:latin typeface="Source Sans Pro"/>
              </a:rPr>
              <a:t>debemos especificarlo en la carta.</a:t>
            </a:r>
            <a:r>
              <a:rPr lang="es-MX" dirty="0"/>
              <a:t/>
            </a:r>
            <a:br>
              <a:rPr lang="es-MX" dirty="0"/>
            </a:br>
            <a:r>
              <a:rPr lang="es-MX" dirty="0"/>
              <a:t/>
            </a:r>
            <a:br>
              <a:rPr lang="es-MX" dirty="0"/>
            </a:br>
            <a:endParaRPr lang="es-MX" dirty="0"/>
          </a:p>
        </p:txBody>
      </p:sp>
    </p:spTree>
    <p:extLst>
      <p:ext uri="{BB962C8B-B14F-4D97-AF65-F5344CB8AC3E}">
        <p14:creationId xmlns:p14="http://schemas.microsoft.com/office/powerpoint/2010/main" val="226836689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899592" y="1412776"/>
            <a:ext cx="8064896" cy="3416320"/>
          </a:xfrm>
          <a:prstGeom prst="rect">
            <a:avLst/>
          </a:prstGeom>
        </p:spPr>
        <p:txBody>
          <a:bodyPr wrap="square">
            <a:spAutoFit/>
          </a:bodyPr>
          <a:lstStyle/>
          <a:p>
            <a:pPr>
              <a:lnSpc>
                <a:spcPct val="150000"/>
              </a:lnSpc>
            </a:pPr>
            <a:r>
              <a:rPr lang="es-MX" dirty="0">
                <a:solidFill>
                  <a:srgbClr val="000000"/>
                </a:solidFill>
                <a:latin typeface="Source Sans Pro"/>
              </a:rPr>
              <a:t>Si no delimitamos bien los grados (las facultades que otorgamos al portador de la carta, pueden con ella hacernos mucho daño. Por lo mismo, debemos tener cuidado cuando escogemos a la persona que con este documento hará cualquier trámite en nuestro nombre, pues es muy común que la carta poder vaya acompañada de una identificación oficial de quien otorga el poder, ya sea en original o copia</a:t>
            </a:r>
            <a:r>
              <a:rPr lang="es-MX" dirty="0" smtClean="0">
                <a:solidFill>
                  <a:srgbClr val="000000"/>
                </a:solidFill>
                <a:latin typeface="Source Sans Pro"/>
              </a:rPr>
              <a:t>. </a:t>
            </a:r>
            <a:r>
              <a:rPr lang="es-MX" dirty="0"/>
              <a:t/>
            </a:r>
            <a:br>
              <a:rPr lang="es-MX" dirty="0"/>
            </a:br>
            <a:r>
              <a:rPr lang="es-MX" dirty="0"/>
              <a:t/>
            </a:r>
            <a:br>
              <a:rPr lang="es-MX" dirty="0"/>
            </a:br>
            <a:endParaRPr lang="es-MX" dirty="0"/>
          </a:p>
        </p:txBody>
      </p:sp>
      <p:sp>
        <p:nvSpPr>
          <p:cNvPr id="3" name="CuadroTexto 2"/>
          <p:cNvSpPr txBox="1"/>
          <p:nvPr/>
        </p:nvSpPr>
        <p:spPr>
          <a:xfrm>
            <a:off x="1763688" y="332656"/>
            <a:ext cx="5256584" cy="1415772"/>
          </a:xfrm>
          <a:prstGeom prst="rect">
            <a:avLst/>
          </a:prstGeom>
          <a:noFill/>
        </p:spPr>
        <p:txBody>
          <a:bodyPr wrap="square" rtlCol="0">
            <a:spAutoFit/>
          </a:bodyPr>
          <a:lstStyle/>
          <a:p>
            <a:r>
              <a:rPr lang="es-MX" sz="6600" u="sng" dirty="0" smtClean="0">
                <a:solidFill>
                  <a:schemeClr val="accent2">
                    <a:lumMod val="50000"/>
                  </a:schemeClr>
                </a:solidFill>
                <a:effectLst>
                  <a:outerShdw blurRad="38100" dist="38100" dir="2700000" algn="tl">
                    <a:srgbClr val="000000">
                      <a:alpha val="43137"/>
                    </a:srgbClr>
                  </a:outerShdw>
                </a:effectLst>
                <a:latin typeface="Brush Script MT" panose="03060802040406070304" pitchFamily="66" charset="0"/>
              </a:rPr>
              <a:t>Una Advertencia </a:t>
            </a:r>
          </a:p>
          <a:p>
            <a:endParaRPr lang="es-MX" sz="2000" u="sng" dirty="0">
              <a:solidFill>
                <a:schemeClr val="accent2">
                  <a:lumMod val="50000"/>
                </a:schemeClr>
              </a:solidFill>
              <a:effectLst>
                <a:outerShdw blurRad="38100" dist="38100" dir="2700000" algn="tl">
                  <a:srgbClr val="000000">
                    <a:alpha val="43137"/>
                  </a:srgbClr>
                </a:outerShdw>
              </a:effectLst>
              <a:latin typeface="Brush Script MT" panose="03060802040406070304" pitchFamily="66" charset="0"/>
            </a:endParaRPr>
          </a:p>
        </p:txBody>
      </p:sp>
      <p:pic>
        <p:nvPicPr>
          <p:cNvPr id="4100" name="Picture 4" descr="http://www.canalgif.net/Gifs-animados/Oficina/Lupas/Imagen-animada-Lupa-07.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444774" y="4005064"/>
            <a:ext cx="2176242"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65127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39552" y="1268760"/>
            <a:ext cx="8496944" cy="3416320"/>
          </a:xfrm>
          <a:prstGeom prst="rect">
            <a:avLst/>
          </a:prstGeom>
        </p:spPr>
        <p:txBody>
          <a:bodyPr wrap="square">
            <a:spAutoFit/>
          </a:bodyPr>
          <a:lstStyle/>
          <a:p>
            <a:r>
              <a:rPr lang="es-MX" dirty="0">
                <a:solidFill>
                  <a:srgbClr val="000000"/>
                </a:solidFill>
                <a:latin typeface="Source Sans Pro"/>
              </a:rPr>
              <a:t>La firma es el sello de una persona; por ello, debe aparecer siempre idéntica en todos los documentos, para que éstos sean válidos. El cambio de firmas puede ser considerado un delito</a:t>
            </a:r>
            <a:r>
              <a:rPr lang="es-MX" dirty="0" smtClean="0">
                <a:solidFill>
                  <a:srgbClr val="000000"/>
                </a:solidFill>
                <a:latin typeface="Source Sans Pro"/>
              </a:rPr>
              <a:t>.</a:t>
            </a:r>
          </a:p>
          <a:p>
            <a:endParaRPr lang="es-MX" dirty="0">
              <a:solidFill>
                <a:srgbClr val="000000"/>
              </a:solidFill>
              <a:latin typeface="Source Sans Pro"/>
            </a:endParaRPr>
          </a:p>
          <a:p>
            <a:r>
              <a:rPr lang="es-MX" dirty="0">
                <a:solidFill>
                  <a:srgbClr val="000000"/>
                </a:solidFill>
                <a:latin typeface="Source Sans Pro"/>
              </a:rPr>
              <a:t>En la carta poder se debe</a:t>
            </a:r>
            <a:r>
              <a:rPr lang="es-MX" dirty="0" smtClean="0">
                <a:solidFill>
                  <a:srgbClr val="000000"/>
                </a:solidFill>
                <a:latin typeface="Source Sans Pro"/>
              </a:rPr>
              <a:t>:</a:t>
            </a:r>
          </a:p>
          <a:p>
            <a:endParaRPr lang="es-MX" dirty="0">
              <a:solidFill>
                <a:srgbClr val="000000"/>
              </a:solidFill>
              <a:latin typeface="Source Sans Pro"/>
            </a:endParaRPr>
          </a:p>
          <a:p>
            <a:r>
              <a:rPr lang="es-MX" dirty="0">
                <a:solidFill>
                  <a:srgbClr val="000000"/>
                </a:solidFill>
                <a:latin typeface="Source Sans Pro"/>
              </a:rPr>
              <a:t>1. Puntualizar muy bien a que persona o personas se le otorga el poder.</a:t>
            </a:r>
            <a:br>
              <a:rPr lang="es-MX" dirty="0">
                <a:solidFill>
                  <a:srgbClr val="000000"/>
                </a:solidFill>
                <a:latin typeface="Source Sans Pro"/>
              </a:rPr>
            </a:br>
            <a:r>
              <a:rPr lang="es-MX" dirty="0">
                <a:solidFill>
                  <a:srgbClr val="000000"/>
                </a:solidFill>
                <a:latin typeface="Source Sans Pro"/>
              </a:rPr>
              <a:t>2. Las facultades que se le otorgan a dicha persona(s).</a:t>
            </a:r>
            <a:br>
              <a:rPr lang="es-MX" dirty="0">
                <a:solidFill>
                  <a:srgbClr val="000000"/>
                </a:solidFill>
                <a:latin typeface="Source Sans Pro"/>
              </a:rPr>
            </a:br>
            <a:r>
              <a:rPr lang="es-MX" dirty="0">
                <a:solidFill>
                  <a:srgbClr val="000000"/>
                </a:solidFill>
                <a:latin typeface="Source Sans Pro"/>
              </a:rPr>
              <a:t>3. Firmar el documento de carta poder.</a:t>
            </a:r>
          </a:p>
          <a:p>
            <a:r>
              <a:rPr lang="es-MX" dirty="0"/>
              <a:t/>
            </a:r>
            <a:br>
              <a:rPr lang="es-MX" dirty="0"/>
            </a:br>
            <a:r>
              <a:rPr lang="es-MX" dirty="0"/>
              <a:t/>
            </a:r>
            <a:br>
              <a:rPr lang="es-MX" dirty="0"/>
            </a:br>
            <a:endParaRPr lang="es-MX" dirty="0"/>
          </a:p>
        </p:txBody>
      </p:sp>
      <p:pic>
        <p:nvPicPr>
          <p:cNvPr id="3076" name="Picture 4" descr="http://www.ieec.org.mx/images/if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9933" y="4149080"/>
            <a:ext cx="3724275" cy="2238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03415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arta Po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88640"/>
            <a:ext cx="6656922" cy="6552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8185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Espiral">
  <a:themeElements>
    <a:clrScheme name="Espiral">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Espiral">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spiral">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701CE2F9-0933-4560-9732-06820469267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Wisp</Template>
  <TotalTime>83</TotalTime>
  <Words>213</Words>
  <Application>Microsoft Office PowerPoint</Application>
  <PresentationFormat>Presentación en pantalla (4:3)</PresentationFormat>
  <Paragraphs>18</Paragraphs>
  <Slides>5</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5</vt:i4>
      </vt:variant>
    </vt:vector>
  </HeadingPairs>
  <TitlesOfParts>
    <vt:vector size="12" baseType="lpstr">
      <vt:lpstr>Arial</vt:lpstr>
      <vt:lpstr>Brush Script MT</vt:lpstr>
      <vt:lpstr>Calibri</vt:lpstr>
      <vt:lpstr>Century Gothic</vt:lpstr>
      <vt:lpstr>Source Sans Pro</vt:lpstr>
      <vt:lpstr>Wingdings 3</vt:lpstr>
      <vt:lpstr>Espiral</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Propietario</dc:creator>
  <cp:keywords/>
  <dc:description>Background effects, no animation.</dc:description>
  <cp:lastModifiedBy>Propietario</cp:lastModifiedBy>
  <cp:revision>10</cp:revision>
  <dcterms:created xsi:type="dcterms:W3CDTF">2015-02-06T07:19:44Z</dcterms:created>
  <dcterms:modified xsi:type="dcterms:W3CDTF">2015-02-28T20:57:33Z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TC018814329991</vt:lpwstr>
  </property>
</Properties>
</file>