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760" r:id="rId3"/>
  </p:sldMasterIdLst>
  <p:notesMasterIdLst>
    <p:notesMasterId r:id="rId10"/>
  </p:notesMasterIdLst>
  <p:sldIdLst>
    <p:sldId id="256" r:id="rId4"/>
    <p:sldId id="257" r:id="rId5"/>
    <p:sldId id="258" r:id="rId6"/>
    <p:sldId id="259" r:id="rId7"/>
    <p:sldId id="260" r:id="rId8"/>
    <p:sldId id="261" r:id="rId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230" autoAdjust="0"/>
    <p:restoredTop sz="93333" autoAdjust="0"/>
  </p:normalViewPr>
  <p:slideViewPr>
    <p:cSldViewPr>
      <p:cViewPr>
        <p:scale>
          <a:sx n="81" d="100"/>
          <a:sy n="81" d="100"/>
        </p:scale>
        <p:origin x="-1230" y="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831A56-967E-4605-9034-EA429421C3EB}" type="datetimeFigureOut">
              <a:rPr lang="es-MX" smtClean="0"/>
              <a:t>05/02/2016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78A95B-D735-43E4-96BA-97A5FF96025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170367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0250" y="1905000"/>
            <a:ext cx="7681913" cy="1523495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0249" y="4344988"/>
            <a:ext cx="7681913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12875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411553"/>
            <a:ext cx="4114800" cy="2129814"/>
          </a:xfrm>
        </p:spPr>
        <p:txBody>
          <a:bodyPr/>
          <a:lstStyle>
            <a:lvl1pPr marL="339976" indent="-339976">
              <a:lnSpc>
                <a:spcPct val="90000"/>
              </a:lnSpc>
              <a:defRPr sz="2800"/>
            </a:lvl1pPr>
            <a:lvl2pPr marL="673338" indent="-325424">
              <a:lnSpc>
                <a:spcPct val="90000"/>
              </a:lnSpc>
              <a:defRPr sz="2400"/>
            </a:lvl2pPr>
            <a:lvl3pPr marL="953785" indent="-288384">
              <a:lnSpc>
                <a:spcPct val="90000"/>
              </a:lnSpc>
              <a:defRPr sz="2000"/>
            </a:lvl3pPr>
            <a:lvl4pPr marL="1227618" indent="-273833">
              <a:lnSpc>
                <a:spcPct val="90000"/>
              </a:lnSpc>
              <a:defRPr sz="1800"/>
            </a:lvl4pPr>
            <a:lvl5pPr marL="1516002" indent="-280447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11553"/>
            <a:ext cx="4114800" cy="2129814"/>
          </a:xfrm>
        </p:spPr>
        <p:txBody>
          <a:bodyPr/>
          <a:lstStyle>
            <a:lvl1pPr marL="347914" indent="-347914">
              <a:lnSpc>
                <a:spcPct val="90000"/>
              </a:lnSpc>
              <a:defRPr sz="2800"/>
            </a:lvl1pPr>
            <a:lvl2pPr marL="673338" indent="-339976">
              <a:lnSpc>
                <a:spcPct val="90000"/>
              </a:lnSpc>
              <a:defRPr sz="2400"/>
            </a:lvl2pPr>
            <a:lvl3pPr marL="961722" indent="-302936">
              <a:lnSpc>
                <a:spcPct val="90000"/>
              </a:lnSpc>
              <a:defRPr sz="2000"/>
            </a:lvl3pPr>
            <a:lvl4pPr marL="1227618" indent="-265896">
              <a:lnSpc>
                <a:spcPct val="90000"/>
              </a:lnSpc>
              <a:defRPr sz="1800"/>
            </a:lvl4pPr>
            <a:lvl5pPr marL="1516002" indent="-273833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1553"/>
            <a:ext cx="4114800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0999" y="2174875"/>
            <a:ext cx="4114800" cy="1537344"/>
          </a:xfrm>
        </p:spPr>
        <p:txBody>
          <a:bodyPr/>
          <a:lstStyle>
            <a:lvl1pPr marL="281770" indent="-281770">
              <a:defRPr sz="2300"/>
            </a:lvl1pPr>
            <a:lvl2pPr marL="562218" indent="-265896">
              <a:defRPr sz="2000"/>
            </a:lvl2pPr>
            <a:lvl3pPr marL="813562" indent="-243407">
              <a:defRPr sz="1800"/>
            </a:lvl3pPr>
            <a:lvl4pPr marL="1050354" indent="-228856">
              <a:defRPr sz="1700"/>
            </a:lvl4pPr>
            <a:lvl5pPr marL="1279210" indent="-206367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981" y="1411553"/>
            <a:ext cx="4117019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117974" cy="1537344"/>
          </a:xfrm>
        </p:spPr>
        <p:txBody>
          <a:bodyPr/>
          <a:lstStyle>
            <a:lvl1pPr marL="296321" indent="-296321">
              <a:defRPr sz="2300"/>
            </a:lvl1pPr>
            <a:lvl2pPr marL="570155" indent="-273833">
              <a:defRPr sz="2000"/>
            </a:lvl2pPr>
            <a:lvl3pPr marL="821499" indent="-244730">
              <a:defRPr sz="1800"/>
            </a:lvl3pPr>
            <a:lvl4pPr marL="1050354" indent="-236793">
              <a:defRPr sz="1700"/>
            </a:lvl4pPr>
            <a:lvl5pPr marL="1279210" indent="-220919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WALKIN - Prints in GRAYS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0" y="6238875"/>
            <a:ext cx="9144001" cy="619125"/>
          </a:xfrm>
          <a:solidFill>
            <a:srgbClr val="FFFF99"/>
          </a:solidFill>
        </p:spPr>
        <p:txBody>
          <a:bodyPr wrap="square" lIns="152394" tIns="76197" rIns="152394" bIns="76197" anchor="b" anchorCtr="0">
            <a:noAutofit/>
          </a:bodyPr>
          <a:lstStyle>
            <a:lvl1pPr algn="r">
              <a:buFont typeface="Arial" pitchFamily="34" charset="0"/>
              <a:buNone/>
              <a:defRPr>
                <a:solidFill>
                  <a:srgbClr val="000000"/>
                </a:solidFill>
                <a:effectLst/>
                <a:latin typeface="+mj-lt"/>
              </a:defRPr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se for slides with Software Co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722313" y="1905000"/>
            <a:ext cx="8040688" cy="193899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2/5/2016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1427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8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9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0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1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2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3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1434" name="Rectangle 10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73250"/>
            <a:ext cx="7772400" cy="155575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231435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231436" name="Rectangle 12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2/5/2016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231437" name="Rectangle 13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231438" name="Rectangle 14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B9B09-B225-4420-8006-6EA08D24FF0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1D155F-32C7-42A4-BD89-9F27211B0512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CAC18C-9FF8-4BD0-A0D6-0D0AA0387E5D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C9AF2-F346-4516-8D5A-B3E5585DA09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DB6B4-1CA4-4119-8A80-BECC342DBE8C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E0B3F-8807-45C8-BB1F-6715E39F19F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31BF8B-4983-49A1-BE4E-5B636989A1EA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0539C-C117-46C3-B249-C1706F0B2CB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CB5CD-E241-4973-8F60-A99A17EC26F1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4305B-07BD-4B8F-8FAE-8D057D5C03B0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png"/><Relationship Id="rId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2875"/>
            <a:ext cx="8382000" cy="2135969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50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396875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5"/>
        </a:buBlip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258888" indent="-344488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963" indent="-3460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941513" indent="-336550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hite rectangle.png"/>
          <p:cNvPicPr>
            <a:picLocks noChangeAspect="1"/>
          </p:cNvPicPr>
          <p:nvPr/>
        </p:nvPicPr>
        <p:blipFill>
          <a:blip r:embed="rId5" cstate="print"/>
          <a:srcRect b="10453"/>
          <a:stretch>
            <a:fillRect/>
          </a:stretch>
        </p:blipFill>
        <p:spPr>
          <a:xfrm>
            <a:off x="0" y="1299706"/>
            <a:ext cx="9144000" cy="555829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2" y="1905000"/>
            <a:ext cx="8040688" cy="21082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23" r:id="rId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25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0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30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1pPr>
      <a:lvl2pPr marL="384954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8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2pPr>
      <a:lvl3pPr marL="761970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3pPr>
      <a:lvl4pPr marL="1094009" indent="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4pPr>
      <a:lvl5pPr marL="1426047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0403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4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5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6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7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8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9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0410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230411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230412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0E5D06A4-F09D-48DF-B302-EAE8AE25AA16}" type="datetimeFigureOut">
              <a:rPr lang="es-ES" smtClean="0"/>
              <a:pPr/>
              <a:t>05/02/2016</a:t>
            </a:fld>
            <a:endParaRPr lang="es-ES"/>
          </a:p>
        </p:txBody>
      </p:sp>
      <p:sp>
        <p:nvSpPr>
          <p:cNvPr id="230413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s-ES"/>
          </a:p>
        </p:txBody>
      </p:sp>
      <p:sp>
        <p:nvSpPr>
          <p:cNvPr id="230414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E1A3DE2A-13B9-4E9E-8275-18C82058FB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 sz="quarter"/>
          </p:nvPr>
        </p:nvSpPr>
        <p:spPr>
          <a:xfrm>
            <a:off x="323528" y="404664"/>
            <a:ext cx="8442314" cy="1872208"/>
          </a:xfrm>
        </p:spPr>
        <p:txBody>
          <a:bodyPr>
            <a:normAutofit fontScale="90000"/>
          </a:bodyPr>
          <a:lstStyle/>
          <a:p>
            <a:pPr algn="ctr"/>
            <a:r>
              <a:rPr lang="es-MX" dirty="0" err="1" smtClean="0"/>
              <a:t>MULTIVERSIDAD</a:t>
            </a:r>
            <a:r>
              <a:rPr lang="es-MX" dirty="0" smtClean="0"/>
              <a:t> </a:t>
            </a:r>
            <a:br>
              <a:rPr lang="es-MX" dirty="0" smtClean="0"/>
            </a:br>
            <a:r>
              <a:rPr lang="es-MX" dirty="0" smtClean="0"/>
              <a:t>                               VERACRUZ 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sz="quarter" idx="1"/>
          </p:nvPr>
        </p:nvSpPr>
        <p:spPr>
          <a:xfrm>
            <a:off x="1619672" y="2819400"/>
            <a:ext cx="7074162" cy="1752600"/>
          </a:xfrm>
        </p:spPr>
        <p:txBody>
          <a:bodyPr/>
          <a:lstStyle/>
          <a:p>
            <a:r>
              <a:rPr lang="es-MX" dirty="0" smtClean="0"/>
              <a:t>José Antonio Villalobos Mendoza</a:t>
            </a:r>
          </a:p>
          <a:p>
            <a:r>
              <a:rPr lang="es-MX" dirty="0" smtClean="0"/>
              <a:t>Física I</a:t>
            </a:r>
          </a:p>
        </p:txBody>
      </p:sp>
      <p:pic>
        <p:nvPicPr>
          <p:cNvPr id="4" name="3 Imagen" descr="http://www.multiversidad.com.mx/eLearning/theme/afterburner/images/multii_plataforma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72050"/>
            <a:ext cx="3286148" cy="178595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Leyes de Newton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dirty="0" smtClean="0"/>
              <a:t>La física se encuentra en todo aquello que nos rodea.</a:t>
            </a:r>
          </a:p>
          <a:p>
            <a:pPr algn="just"/>
            <a:r>
              <a:rPr lang="es-MX" dirty="0" smtClean="0"/>
              <a:t>Teniendo esta premisa podemos aplicar las leyes de la dinámica de Newton en un ejemplo sencillo aplicado a los edificios o viviendas.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2301011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Edificios o viviendas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dirty="0" smtClean="0"/>
              <a:t>Los edificios o viviendas se construyen para que se mantengan en estabilidad.</a:t>
            </a:r>
          </a:p>
          <a:p>
            <a:pPr algn="just"/>
            <a:r>
              <a:rPr lang="es-MX" dirty="0" smtClean="0"/>
              <a:t>Esta estabilidad solamente se logra para cargas muertas:</a:t>
            </a:r>
          </a:p>
          <a:p>
            <a:pPr lvl="1" algn="just"/>
            <a:r>
              <a:rPr lang="es-MX" dirty="0" smtClean="0"/>
              <a:t>El peso propio del edificio.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6023962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Ejemplo 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1600200"/>
            <a:ext cx="4762872" cy="4530725"/>
          </a:xfrm>
        </p:spPr>
        <p:txBody>
          <a:bodyPr/>
          <a:lstStyle/>
          <a:p>
            <a:pPr algn="just"/>
            <a:r>
              <a:rPr lang="es-MX" sz="2400" dirty="0" smtClean="0"/>
              <a:t>Un edificio que pesa unas veinte toneladas respondiendo el suelo con la misma magnitud, sea cual sea su condición.</a:t>
            </a:r>
          </a:p>
          <a:p>
            <a:pPr algn="just"/>
            <a:r>
              <a:rPr lang="es-MX" sz="2400" dirty="0" smtClean="0"/>
              <a:t>De no ser así el edificio tendría a caerse.</a:t>
            </a:r>
          </a:p>
          <a:p>
            <a:pPr algn="just"/>
            <a:r>
              <a:rPr lang="es-MX" sz="2400" dirty="0" smtClean="0"/>
              <a:t>Para que esto no ocurra los ingenieros civiles se encargan de dar al suelo las condiciones para que reaccione con la fuerza requerida.</a:t>
            </a:r>
            <a:endParaRPr lang="es-MX" sz="2400" dirty="0"/>
          </a:p>
        </p:txBody>
      </p:sp>
      <p:pic>
        <p:nvPicPr>
          <p:cNvPr id="3074" name="Picture 2" descr="http://www.fayerwayer.com/up/2009/05/capital_gate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728"/>
          <a:stretch/>
        </p:blipFill>
        <p:spPr bwMode="auto">
          <a:xfrm>
            <a:off x="5652120" y="1772816"/>
            <a:ext cx="2880320" cy="37719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3280089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Aplicación de las Leyes de Newton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1600200"/>
            <a:ext cx="4546848" cy="4530725"/>
          </a:xfrm>
        </p:spPr>
        <p:txBody>
          <a:bodyPr/>
          <a:lstStyle/>
          <a:p>
            <a:pPr algn="just"/>
            <a:r>
              <a:rPr lang="es-MX" dirty="0" smtClean="0"/>
              <a:t>Primera Ley: </a:t>
            </a:r>
          </a:p>
          <a:p>
            <a:pPr lvl="1" algn="just"/>
            <a:r>
              <a:rPr lang="es-MX" dirty="0" smtClean="0"/>
              <a:t>Esta siendo aplicada en la edificación puesto que este se construye para que permanezca en reposo, sosteniéndose este de forma estable.</a:t>
            </a:r>
          </a:p>
          <a:p>
            <a:pPr lvl="1"/>
            <a:endParaRPr lang="es-MX" dirty="0"/>
          </a:p>
        </p:txBody>
      </p:sp>
      <p:pic>
        <p:nvPicPr>
          <p:cNvPr id="1026" name="Picture 2" descr="http://metecnolatinoamerica.com/blog/wp-content/uploads/2013/11/Wangjing_Soho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2424" y="1988840"/>
            <a:ext cx="3384376" cy="27075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cxnSp>
        <p:nvCxnSpPr>
          <p:cNvPr id="5" name="Conector recto de flecha 4"/>
          <p:cNvCxnSpPr/>
          <p:nvPr/>
        </p:nvCxnSpPr>
        <p:spPr>
          <a:xfrm>
            <a:off x="5796136" y="2420888"/>
            <a:ext cx="0" cy="1728192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CuadroTexto 5"/>
          <p:cNvSpPr txBox="1"/>
          <p:nvPr/>
        </p:nvSpPr>
        <p:spPr>
          <a:xfrm rot="16200000">
            <a:off x="5004048" y="2743172"/>
            <a:ext cx="158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>
                <a:solidFill>
                  <a:srgbClr val="FF0000"/>
                </a:solidFill>
              </a:rPr>
              <a:t>Estabilidad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2881329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6261"/>
          </a:xfrm>
        </p:spPr>
        <p:txBody>
          <a:bodyPr/>
          <a:lstStyle/>
          <a:p>
            <a:pPr algn="just"/>
            <a:r>
              <a:rPr lang="es-MX" dirty="0" smtClean="0"/>
              <a:t>Tercera Ley de Newton: </a:t>
            </a:r>
          </a:p>
          <a:p>
            <a:pPr lvl="1" algn="just"/>
            <a:r>
              <a:rPr lang="es-MX" dirty="0" smtClean="0"/>
              <a:t>Está </a:t>
            </a:r>
            <a:r>
              <a:rPr lang="es-MX" dirty="0" smtClean="0"/>
              <a:t>aplicada en el ejemplo del edificio ya que el suelo está sosteniendo con la misma fuerza pero sentido contrario al edificio, de no ser así la construcción se hundiría.</a:t>
            </a:r>
          </a:p>
          <a:p>
            <a:endParaRPr lang="es-MX" dirty="0"/>
          </a:p>
        </p:txBody>
      </p:sp>
      <p:pic>
        <p:nvPicPr>
          <p:cNvPr id="2052" name="Picture 4" descr="http://4.bp.blogspot.com/-u0EROe--eMs/TaXAkGcYu9I/AAAAAAAAAAY/ALujfbbpyoY/s320/cimientos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429000"/>
            <a:ext cx="4690472" cy="25374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8745469"/>
      </p:ext>
    </p:extLst>
  </p:cSld>
  <p:clrMapOvr>
    <a:masterClrMapping/>
  </p:clrMapOvr>
</p:sld>
</file>

<file path=ppt/theme/theme1.xml><?xml version="1.0" encoding="utf-8"?>
<a:theme xmlns:a="http://schemas.openxmlformats.org/drawingml/2006/main" name="Tema6">
  <a:themeElements>
    <a:clrScheme name="White - blue accents template template">
      <a:dk1>
        <a:srgbClr val="000000"/>
      </a:dk1>
      <a:lt1>
        <a:srgbClr val="FFFFFF"/>
      </a:lt1>
      <a:dk2>
        <a:srgbClr val="1D4775"/>
      </a:dk2>
      <a:lt2>
        <a:srgbClr val="FEF194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A061C3"/>
      </a:accent6>
      <a:hlink>
        <a:srgbClr val="1D4775"/>
      </a:hlink>
      <a:folHlink>
        <a:srgbClr val="1D477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91436" tIns="45718" rIns="91436" bIns="45718" numCol="1" rtlCol="0" anchor="ctr" anchorCtr="0" compatLnSpc="1">
        <a:prstTxWarp prst="textNoShape">
          <a:avLst/>
        </a:prstTxWarp>
      </a:bodyPr>
      <a:lstStyle>
        <a:defPPr algn="ctr" defTabSz="914099" fontAlgn="base">
          <a:spcBef>
            <a:spcPct val="0"/>
          </a:spcBef>
          <a:spcAft>
            <a:spcPct val="0"/>
          </a:spcAft>
          <a:defRPr sz="2300" dirty="0" smtClean="0">
            <a:solidFill>
              <a:schemeClr val="tx1"/>
            </a:solidFill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White with Courier font for code slides">
  <a:themeElements>
    <a:clrScheme name="Blue Template-Template">
      <a:dk1>
        <a:srgbClr val="000000"/>
      </a:dk1>
      <a:lt1>
        <a:srgbClr val="FFFFFF"/>
      </a:lt1>
      <a:dk2>
        <a:srgbClr val="050595"/>
      </a:dk2>
      <a:lt2>
        <a:srgbClr val="FFFFFF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7D3DA1"/>
      </a:accent6>
      <a:hlink>
        <a:srgbClr val="F3EB4F"/>
      </a:hlink>
      <a:folHlink>
        <a:srgbClr val="7DDD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109728" tIns="54864" rIns="109728" bIns="54864" numCol="1" rtlCol="0" anchor="ctr" anchorCtr="0" compatLnSpc="1">
        <a:prstTxWarp prst="textNoShape">
          <a:avLst/>
        </a:prstTxWarp>
      </a:bodyPr>
      <a:lstStyle>
        <a:defPPr marL="0" marR="0" indent="0" algn="ctr" defTabSz="10969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800" b="0" i="0" u="none" strike="noStrike" cap="none" normalizeH="0" baseline="0" dirty="0" smtClean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ema1">
  <a:themeElements>
    <a:clrScheme name="Urban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Órb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Órbita 1">
        <a:dk1>
          <a:srgbClr val="010199"/>
        </a:dk1>
        <a:lt1>
          <a:srgbClr val="FFFFFF"/>
        </a:lt1>
        <a:dk2>
          <a:srgbClr val="000000"/>
        </a:dk2>
        <a:lt2>
          <a:srgbClr val="B2B2B2"/>
        </a:lt2>
        <a:accent1>
          <a:srgbClr val="3399FF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5C5C8A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2">
        <a:dk1>
          <a:srgbClr val="008000"/>
        </a:dk1>
        <a:lt1>
          <a:srgbClr val="FFFFFF"/>
        </a:lt1>
        <a:dk2>
          <a:srgbClr val="003300"/>
        </a:dk2>
        <a:lt2>
          <a:srgbClr val="C0C0C0"/>
        </a:lt2>
        <a:accent1>
          <a:srgbClr val="99CC00"/>
        </a:accent1>
        <a:accent2>
          <a:srgbClr val="527C3A"/>
        </a:accent2>
        <a:accent3>
          <a:srgbClr val="AAADAA"/>
        </a:accent3>
        <a:accent4>
          <a:srgbClr val="DADADA"/>
        </a:accent4>
        <a:accent5>
          <a:srgbClr val="CAE2AA"/>
        </a:accent5>
        <a:accent6>
          <a:srgbClr val="497034"/>
        </a:accent6>
        <a:hlink>
          <a:srgbClr val="33CC33"/>
        </a:hlink>
        <a:folHlink>
          <a:srgbClr val="C1FF8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3">
        <a:dk1>
          <a:srgbClr val="000066"/>
        </a:dk1>
        <a:lt1>
          <a:srgbClr val="FFFFFF"/>
        </a:lt1>
        <a:dk2>
          <a:srgbClr val="000099"/>
        </a:dk2>
        <a:lt2>
          <a:srgbClr val="9FBFFF"/>
        </a:lt2>
        <a:accent1>
          <a:srgbClr val="0099CC"/>
        </a:accent1>
        <a:accent2>
          <a:srgbClr val="00CC66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00B95C"/>
        </a:accent6>
        <a:hlink>
          <a:srgbClr val="00FFFF"/>
        </a:hlink>
        <a:folHlink>
          <a:srgbClr val="CDE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4">
        <a:dk1>
          <a:srgbClr val="00ACA8"/>
        </a:dk1>
        <a:lt1>
          <a:srgbClr val="FFFFFF"/>
        </a:lt1>
        <a:dk2>
          <a:srgbClr val="006666"/>
        </a:dk2>
        <a:lt2>
          <a:srgbClr val="FFFF99"/>
        </a:lt2>
        <a:accent1>
          <a:srgbClr val="0099CC"/>
        </a:accent1>
        <a:accent2>
          <a:srgbClr val="6D6FC7"/>
        </a:accent2>
        <a:accent3>
          <a:srgbClr val="AAB8B8"/>
        </a:accent3>
        <a:accent4>
          <a:srgbClr val="DADADA"/>
        </a:accent4>
        <a:accent5>
          <a:srgbClr val="AACAE2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5">
        <a:dk1>
          <a:srgbClr val="BA0023"/>
        </a:dk1>
        <a:lt1>
          <a:srgbClr val="FFFFFF"/>
        </a:lt1>
        <a:dk2>
          <a:srgbClr val="800000"/>
        </a:dk2>
        <a:lt2>
          <a:srgbClr val="FFFF99"/>
        </a:lt2>
        <a:accent1>
          <a:srgbClr val="FF6600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B24B36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6">
        <a:dk1>
          <a:srgbClr val="6D776E"/>
        </a:dk1>
        <a:lt1>
          <a:srgbClr val="FFFFFF"/>
        </a:lt1>
        <a:dk2>
          <a:srgbClr val="575863"/>
        </a:dk2>
        <a:lt2>
          <a:srgbClr val="DDDDDD"/>
        </a:lt2>
        <a:accent1>
          <a:srgbClr val="0099CC"/>
        </a:accent1>
        <a:accent2>
          <a:srgbClr val="939EA9"/>
        </a:accent2>
        <a:accent3>
          <a:srgbClr val="B4B4B7"/>
        </a:accent3>
        <a:accent4>
          <a:srgbClr val="DADADA"/>
        </a:accent4>
        <a:accent5>
          <a:srgbClr val="AACAE2"/>
        </a:accent5>
        <a:accent6>
          <a:srgbClr val="858F99"/>
        </a:accent6>
        <a:hlink>
          <a:srgbClr val="FFCC00"/>
        </a:hlink>
        <a:folHlink>
          <a:srgbClr val="BD894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7">
        <a:dk1>
          <a:srgbClr val="A28A84"/>
        </a:dk1>
        <a:lt1>
          <a:srgbClr val="FFFFFF"/>
        </a:lt1>
        <a:dk2>
          <a:srgbClr val="765E58"/>
        </a:dk2>
        <a:lt2>
          <a:srgbClr val="DDDDDD"/>
        </a:lt2>
        <a:accent1>
          <a:srgbClr val="CC6600"/>
        </a:accent1>
        <a:accent2>
          <a:srgbClr val="CC9900"/>
        </a:accent2>
        <a:accent3>
          <a:srgbClr val="BDB6B4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FFCC00"/>
        </a:hlink>
        <a:folHlink>
          <a:srgbClr val="FFFF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8">
        <a:dk1>
          <a:srgbClr val="000000"/>
        </a:dk1>
        <a:lt1>
          <a:srgbClr val="C5D9ED"/>
        </a:lt1>
        <a:dk2>
          <a:srgbClr val="000000"/>
        </a:dk2>
        <a:lt2>
          <a:srgbClr val="FFFFFF"/>
        </a:lt2>
        <a:accent1>
          <a:srgbClr val="F3F6FF"/>
        </a:accent1>
        <a:accent2>
          <a:srgbClr val="33CCCC"/>
        </a:accent2>
        <a:accent3>
          <a:srgbClr val="DFE9F4"/>
        </a:accent3>
        <a:accent4>
          <a:srgbClr val="000000"/>
        </a:accent4>
        <a:accent5>
          <a:srgbClr val="F8FAFF"/>
        </a:accent5>
        <a:accent6>
          <a:srgbClr val="2DB9B9"/>
        </a:accent6>
        <a:hlink>
          <a:srgbClr val="0000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Órbita 9">
        <a:dk1>
          <a:srgbClr val="FFFFFF"/>
        </a:dk1>
        <a:lt1>
          <a:srgbClr val="FFFFFF"/>
        </a:lt1>
        <a:dk2>
          <a:srgbClr val="AAAAC6"/>
        </a:dk2>
        <a:lt2>
          <a:srgbClr val="FFFFCC"/>
        </a:lt2>
        <a:accent1>
          <a:srgbClr val="66667E"/>
        </a:accent1>
        <a:accent2>
          <a:srgbClr val="629157"/>
        </a:accent2>
        <a:accent3>
          <a:srgbClr val="D2D2DF"/>
        </a:accent3>
        <a:accent4>
          <a:srgbClr val="DADADA"/>
        </a:accent4>
        <a:accent5>
          <a:srgbClr val="B8B8C0"/>
        </a:accent5>
        <a:accent6>
          <a:srgbClr val="58834E"/>
        </a:accent6>
        <a:hlink>
          <a:srgbClr val="6600CC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Tema6</Template>
  <TotalTime>944</TotalTime>
  <Words>201</Words>
  <Application>Microsoft Office PowerPoint</Application>
  <PresentationFormat>Presentación en pantalla (4:3)</PresentationFormat>
  <Paragraphs>20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6</vt:i4>
      </vt:variant>
    </vt:vector>
  </HeadingPairs>
  <TitlesOfParts>
    <vt:vector size="9" baseType="lpstr">
      <vt:lpstr>Tema6</vt:lpstr>
      <vt:lpstr>White with Courier font for code slides</vt:lpstr>
      <vt:lpstr>Tema1</vt:lpstr>
      <vt:lpstr>MULTIVERSIDAD                                 VERACRUZ </vt:lpstr>
      <vt:lpstr>Leyes de Newton</vt:lpstr>
      <vt:lpstr>Edificios o viviendas</vt:lpstr>
      <vt:lpstr>Ejemplo </vt:lpstr>
      <vt:lpstr>Aplicación de las Leyes de Newton</vt:lpstr>
      <vt:lpstr>Presentación de PowerPoint</vt:lpstr>
    </vt:vector>
  </TitlesOfParts>
  <Company>Acer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                                VERACRUZ</dc:title>
  <dc:creator>Valued Acer Customer</dc:creator>
  <cp:lastModifiedBy>Ordoñez</cp:lastModifiedBy>
  <cp:revision>97</cp:revision>
  <dcterms:created xsi:type="dcterms:W3CDTF">2014-08-15T00:51:36Z</dcterms:created>
  <dcterms:modified xsi:type="dcterms:W3CDTF">2016-02-05T23:23:20Z</dcterms:modified>
</cp:coreProperties>
</file>